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18" r:id="rId1"/>
  </p:sldMasterIdLst>
  <p:notesMasterIdLst>
    <p:notesMasterId r:id="rId60"/>
  </p:notesMasterIdLst>
  <p:sldIdLst>
    <p:sldId id="256" r:id="rId2"/>
    <p:sldId id="477" r:id="rId3"/>
    <p:sldId id="257" r:id="rId4"/>
    <p:sldId id="258" r:id="rId5"/>
    <p:sldId id="259" r:id="rId6"/>
    <p:sldId id="260" r:id="rId7"/>
    <p:sldId id="264" r:id="rId8"/>
    <p:sldId id="476" r:id="rId9"/>
    <p:sldId id="475" r:id="rId10"/>
    <p:sldId id="474" r:id="rId11"/>
    <p:sldId id="267" r:id="rId12"/>
    <p:sldId id="268" r:id="rId13"/>
    <p:sldId id="269" r:id="rId14"/>
    <p:sldId id="270" r:id="rId15"/>
    <p:sldId id="271" r:id="rId16"/>
    <p:sldId id="280" r:id="rId17"/>
    <p:sldId id="272" r:id="rId18"/>
    <p:sldId id="273" r:id="rId19"/>
    <p:sldId id="287" r:id="rId20"/>
    <p:sldId id="274" r:id="rId21"/>
    <p:sldId id="275" r:id="rId22"/>
    <p:sldId id="276" r:id="rId23"/>
    <p:sldId id="314" r:id="rId24"/>
    <p:sldId id="315" r:id="rId25"/>
    <p:sldId id="316" r:id="rId26"/>
    <p:sldId id="317" r:id="rId27"/>
    <p:sldId id="283" r:id="rId28"/>
    <p:sldId id="278" r:id="rId29"/>
    <p:sldId id="279" r:id="rId30"/>
    <p:sldId id="284" r:id="rId31"/>
    <p:sldId id="285" r:id="rId32"/>
    <p:sldId id="286" r:id="rId33"/>
    <p:sldId id="471" r:id="rId34"/>
    <p:sldId id="469" r:id="rId35"/>
    <p:sldId id="318" r:id="rId36"/>
    <p:sldId id="319" r:id="rId37"/>
    <p:sldId id="289" r:id="rId38"/>
    <p:sldId id="290" r:id="rId39"/>
    <p:sldId id="291" r:id="rId40"/>
    <p:sldId id="292" r:id="rId41"/>
    <p:sldId id="293" r:id="rId42"/>
    <p:sldId id="295" r:id="rId43"/>
    <p:sldId id="299" r:id="rId44"/>
    <p:sldId id="311" r:id="rId45"/>
    <p:sldId id="300" r:id="rId46"/>
    <p:sldId id="301" r:id="rId47"/>
    <p:sldId id="294" r:id="rId48"/>
    <p:sldId id="298" r:id="rId49"/>
    <p:sldId id="297" r:id="rId50"/>
    <p:sldId id="303" r:id="rId51"/>
    <p:sldId id="321" r:id="rId52"/>
    <p:sldId id="463" r:id="rId53"/>
    <p:sldId id="464" r:id="rId54"/>
    <p:sldId id="467" r:id="rId55"/>
    <p:sldId id="468" r:id="rId56"/>
    <p:sldId id="310" r:id="rId57"/>
    <p:sldId id="312" r:id="rId58"/>
    <p:sldId id="472" r:id="rId5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47FF"/>
    <a:srgbClr val="FF99FF"/>
    <a:srgbClr val="FF33CC"/>
    <a:srgbClr val="DA3ABC"/>
    <a:srgbClr val="7F7F7F"/>
    <a:srgbClr val="BFBFB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BD70B3E-7E7E-4FFC-96EF-DA8630FA6AD9}" v="4" dt="2025-09-08T21:25:20.153"/>
    <p1510:client id="{E27F371A-279B-47B1-873A-114D2DF9D859}" v="155" dt="2025-09-08T21:10:19.20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533" autoAdjust="0"/>
    <p:restoredTop sz="96283" autoAdjust="0"/>
  </p:normalViewPr>
  <p:slideViewPr>
    <p:cSldViewPr snapToGrid="0">
      <p:cViewPr varScale="1">
        <p:scale>
          <a:sx n="80" d="100"/>
          <a:sy n="80" d="100"/>
        </p:scale>
        <p:origin x="456" y="6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microsoft.com/office/2015/10/relationships/revisionInfo" Target="revisionInfo.xml"/><Relationship Id="rId5" Type="http://schemas.openxmlformats.org/officeDocument/2006/relationships/slide" Target="slides/slide4.xml"/><Relationship Id="rId61"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65"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Ortiz, Celia" userId="ccf50a8b-cd66-405c-8ef1-b6f17100a86c" providerId="ADAL" clId="{F87486C6-DBBC-47DC-87BB-90AC52B04390}"/>
    <pc:docChg chg="undo custSel addSld modSld">
      <pc:chgData name="Ortiz, Celia" userId="ccf50a8b-cd66-405c-8ef1-b6f17100a86c" providerId="ADAL" clId="{F87486C6-DBBC-47DC-87BB-90AC52B04390}" dt="2025-09-09T12:45:31.324" v="53" actId="20577"/>
      <pc:docMkLst>
        <pc:docMk/>
      </pc:docMkLst>
      <pc:sldChg chg="addSp delSp modSp mod">
        <pc:chgData name="Ortiz, Celia" userId="ccf50a8b-cd66-405c-8ef1-b6f17100a86c" providerId="ADAL" clId="{F87486C6-DBBC-47DC-87BB-90AC52B04390}" dt="2025-09-08T21:23:24.455" v="3" actId="478"/>
        <pc:sldMkLst>
          <pc:docMk/>
          <pc:sldMk cId="2294197651" sldId="256"/>
        </pc:sldMkLst>
        <pc:spChg chg="add del mod">
          <ac:chgData name="Ortiz, Celia" userId="ccf50a8b-cd66-405c-8ef1-b6f17100a86c" providerId="ADAL" clId="{F87486C6-DBBC-47DC-87BB-90AC52B04390}" dt="2025-09-08T21:23:24.455" v="3" actId="478"/>
          <ac:spMkLst>
            <pc:docMk/>
            <pc:sldMk cId="2294197651" sldId="256"/>
            <ac:spMk id="6" creationId="{B5541515-4066-9A8C-5156-1EA0B3BE8C6C}"/>
          </ac:spMkLst>
        </pc:spChg>
      </pc:sldChg>
      <pc:sldChg chg="modNotesTx">
        <pc:chgData name="Ortiz, Celia" userId="ccf50a8b-cd66-405c-8ef1-b6f17100a86c" providerId="ADAL" clId="{F87486C6-DBBC-47DC-87BB-90AC52B04390}" dt="2025-09-09T12:45:31.324" v="53" actId="20577"/>
        <pc:sldMkLst>
          <pc:docMk/>
          <pc:sldMk cId="430393844" sldId="270"/>
        </pc:sldMkLst>
      </pc:sldChg>
      <pc:sldChg chg="addSp delSp modSp add mod">
        <pc:chgData name="Ortiz, Celia" userId="ccf50a8b-cd66-405c-8ef1-b6f17100a86c" providerId="ADAL" clId="{F87486C6-DBBC-47DC-87BB-90AC52B04390}" dt="2025-09-08T21:26:48.690" v="43" actId="1076"/>
        <pc:sldMkLst>
          <pc:docMk/>
          <pc:sldMk cId="2808919053" sldId="477"/>
        </pc:sldMkLst>
        <pc:spChg chg="del">
          <ac:chgData name="Ortiz, Celia" userId="ccf50a8b-cd66-405c-8ef1-b6f17100a86c" providerId="ADAL" clId="{F87486C6-DBBC-47DC-87BB-90AC52B04390}" dt="2025-09-08T21:23:39.003" v="4" actId="478"/>
          <ac:spMkLst>
            <pc:docMk/>
            <pc:sldMk cId="2808919053" sldId="477"/>
            <ac:spMk id="2" creationId="{7F5C3425-215C-D328-7E6D-5FE2E7994E75}"/>
          </ac:spMkLst>
        </pc:spChg>
        <pc:spChg chg="del">
          <ac:chgData name="Ortiz, Celia" userId="ccf50a8b-cd66-405c-8ef1-b6f17100a86c" providerId="ADAL" clId="{F87486C6-DBBC-47DC-87BB-90AC52B04390}" dt="2025-09-08T21:23:41.970" v="6" actId="478"/>
          <ac:spMkLst>
            <pc:docMk/>
            <pc:sldMk cId="2808919053" sldId="477"/>
            <ac:spMk id="3" creationId="{DE98FA40-FEA9-D51A-1475-9ED9D1686584}"/>
          </ac:spMkLst>
        </pc:spChg>
        <pc:spChg chg="del">
          <ac:chgData name="Ortiz, Celia" userId="ccf50a8b-cd66-405c-8ef1-b6f17100a86c" providerId="ADAL" clId="{F87486C6-DBBC-47DC-87BB-90AC52B04390}" dt="2025-09-08T21:23:54.829" v="9" actId="478"/>
          <ac:spMkLst>
            <pc:docMk/>
            <pc:sldMk cId="2808919053" sldId="477"/>
            <ac:spMk id="6" creationId="{9D8531E8-72A6-E754-5613-09495157D78F}"/>
          </ac:spMkLst>
        </pc:spChg>
        <pc:spChg chg="add del mod">
          <ac:chgData name="Ortiz, Celia" userId="ccf50a8b-cd66-405c-8ef1-b6f17100a86c" providerId="ADAL" clId="{F87486C6-DBBC-47DC-87BB-90AC52B04390}" dt="2025-09-08T21:23:40.536" v="5" actId="478"/>
          <ac:spMkLst>
            <pc:docMk/>
            <pc:sldMk cId="2808919053" sldId="477"/>
            <ac:spMk id="9" creationId="{A652C10F-0727-B306-DC99-5E15F6679320}"/>
          </ac:spMkLst>
        </pc:spChg>
        <pc:spChg chg="add del">
          <ac:chgData name="Ortiz, Celia" userId="ccf50a8b-cd66-405c-8ef1-b6f17100a86c" providerId="ADAL" clId="{F87486C6-DBBC-47DC-87BB-90AC52B04390}" dt="2025-09-08T21:24:40.937" v="17" actId="26606"/>
          <ac:spMkLst>
            <pc:docMk/>
            <pc:sldMk cId="2808919053" sldId="477"/>
            <ac:spMk id="11" creationId="{797D5464-A260-7300-16C5-F2F83E70CBC5}"/>
          </ac:spMkLst>
        </pc:spChg>
        <pc:spChg chg="add mod ord">
          <ac:chgData name="Ortiz, Celia" userId="ccf50a8b-cd66-405c-8ef1-b6f17100a86c" providerId="ADAL" clId="{F87486C6-DBBC-47DC-87BB-90AC52B04390}" dt="2025-09-08T21:26:48.690" v="43" actId="1076"/>
          <ac:spMkLst>
            <pc:docMk/>
            <pc:sldMk cId="2808919053" sldId="477"/>
            <ac:spMk id="12" creationId="{8B27C332-4F35-7736-E865-AAE6687FC5A2}"/>
          </ac:spMkLst>
        </pc:spChg>
        <pc:spChg chg="add del">
          <ac:chgData name="Ortiz, Celia" userId="ccf50a8b-cd66-405c-8ef1-b6f17100a86c" providerId="ADAL" clId="{F87486C6-DBBC-47DC-87BB-90AC52B04390}" dt="2025-09-08T21:24:40.937" v="17" actId="26606"/>
          <ac:spMkLst>
            <pc:docMk/>
            <pc:sldMk cId="2808919053" sldId="477"/>
            <ac:spMk id="15" creationId="{8FC97272-F71C-B991-E512-6B7CB79FBC75}"/>
          </ac:spMkLst>
        </pc:spChg>
        <pc:spChg chg="add del">
          <ac:chgData name="Ortiz, Celia" userId="ccf50a8b-cd66-405c-8ef1-b6f17100a86c" providerId="ADAL" clId="{F87486C6-DBBC-47DC-87BB-90AC52B04390}" dt="2025-09-08T21:24:18.620" v="12" actId="26606"/>
          <ac:spMkLst>
            <pc:docMk/>
            <pc:sldMk cId="2808919053" sldId="477"/>
            <ac:spMk id="20" creationId="{873A92BB-13E0-64A6-16EC-4FE94F239FD8}"/>
          </ac:spMkLst>
        </pc:spChg>
        <pc:spChg chg="add del">
          <ac:chgData name="Ortiz, Celia" userId="ccf50a8b-cd66-405c-8ef1-b6f17100a86c" providerId="ADAL" clId="{F87486C6-DBBC-47DC-87BB-90AC52B04390}" dt="2025-09-08T21:24:18.620" v="12" actId="26606"/>
          <ac:spMkLst>
            <pc:docMk/>
            <pc:sldMk cId="2808919053" sldId="477"/>
            <ac:spMk id="22" creationId="{5FDA5145-032B-2849-FFAC-7B626031F0DE}"/>
          </ac:spMkLst>
        </pc:spChg>
        <pc:spChg chg="add del">
          <ac:chgData name="Ortiz, Celia" userId="ccf50a8b-cd66-405c-8ef1-b6f17100a86c" providerId="ADAL" clId="{F87486C6-DBBC-47DC-87BB-90AC52B04390}" dt="2025-09-08T21:24:19.237" v="14" actId="26606"/>
          <ac:spMkLst>
            <pc:docMk/>
            <pc:sldMk cId="2808919053" sldId="477"/>
            <ac:spMk id="24" creationId="{99ED5833-B85B-4103-8A3B-CAB0308E6C15}"/>
          </ac:spMkLst>
        </pc:spChg>
        <pc:spChg chg="add del">
          <ac:chgData name="Ortiz, Celia" userId="ccf50a8b-cd66-405c-8ef1-b6f17100a86c" providerId="ADAL" clId="{F87486C6-DBBC-47DC-87BB-90AC52B04390}" dt="2025-09-08T21:24:40.937" v="16" actId="26606"/>
          <ac:spMkLst>
            <pc:docMk/>
            <pc:sldMk cId="2808919053" sldId="477"/>
            <ac:spMk id="26" creationId="{E18F6E8B-15ED-43C7-94BA-91549A651C73}"/>
          </ac:spMkLst>
        </pc:spChg>
        <pc:spChg chg="add del">
          <ac:chgData name="Ortiz, Celia" userId="ccf50a8b-cd66-405c-8ef1-b6f17100a86c" providerId="ADAL" clId="{F87486C6-DBBC-47DC-87BB-90AC52B04390}" dt="2025-09-08T21:24:40.937" v="16" actId="26606"/>
          <ac:spMkLst>
            <pc:docMk/>
            <pc:sldMk cId="2808919053" sldId="477"/>
            <ac:spMk id="27" creationId="{B81933D1-5615-42C7-9C0B-4EB7105CCE2D}"/>
          </ac:spMkLst>
        </pc:spChg>
        <pc:spChg chg="add del">
          <ac:chgData name="Ortiz, Celia" userId="ccf50a8b-cd66-405c-8ef1-b6f17100a86c" providerId="ADAL" clId="{F87486C6-DBBC-47DC-87BB-90AC52B04390}" dt="2025-09-08T21:24:40.937" v="16" actId="26606"/>
          <ac:spMkLst>
            <pc:docMk/>
            <pc:sldMk cId="2808919053" sldId="477"/>
            <ac:spMk id="29" creationId="{B089A89A-1E9C-4761-9DFF-53C275FBF870}"/>
          </ac:spMkLst>
        </pc:spChg>
        <pc:spChg chg="add del">
          <ac:chgData name="Ortiz, Celia" userId="ccf50a8b-cd66-405c-8ef1-b6f17100a86c" providerId="ADAL" clId="{F87486C6-DBBC-47DC-87BB-90AC52B04390}" dt="2025-09-08T21:24:40.937" v="16" actId="26606"/>
          <ac:spMkLst>
            <pc:docMk/>
            <pc:sldMk cId="2808919053" sldId="477"/>
            <ac:spMk id="31" creationId="{19C9EAEA-39D0-4B0E-A0EB-51E7B26740B1}"/>
          </ac:spMkLst>
        </pc:spChg>
        <pc:spChg chg="add">
          <ac:chgData name="Ortiz, Celia" userId="ccf50a8b-cd66-405c-8ef1-b6f17100a86c" providerId="ADAL" clId="{F87486C6-DBBC-47DC-87BB-90AC52B04390}" dt="2025-09-08T21:24:40.937" v="17" actId="26606"/>
          <ac:spMkLst>
            <pc:docMk/>
            <pc:sldMk cId="2808919053" sldId="477"/>
            <ac:spMk id="33" creationId="{99ED5833-B85B-4103-8A3B-CAB0308E6C15}"/>
          </ac:spMkLst>
        </pc:spChg>
        <pc:grpChg chg="add del">
          <ac:chgData name="Ortiz, Celia" userId="ccf50a8b-cd66-405c-8ef1-b6f17100a86c" providerId="ADAL" clId="{F87486C6-DBBC-47DC-87BB-90AC52B04390}" dt="2025-09-08T21:24:40.937" v="16" actId="26606"/>
          <ac:grpSpMkLst>
            <pc:docMk/>
            <pc:sldMk cId="2808919053" sldId="477"/>
            <ac:grpSpMk id="28" creationId="{032D8612-31EB-44CF-A1D0-14FD4C705424}"/>
          </ac:grpSpMkLst>
        </pc:grpChg>
        <pc:picChg chg="mod ord">
          <ac:chgData name="Ortiz, Celia" userId="ccf50a8b-cd66-405c-8ef1-b6f17100a86c" providerId="ADAL" clId="{F87486C6-DBBC-47DC-87BB-90AC52B04390}" dt="2025-09-08T21:25:24.420" v="28" actId="1076"/>
          <ac:picMkLst>
            <pc:docMk/>
            <pc:sldMk cId="2808919053" sldId="477"/>
            <ac:picMk id="4" creationId="{F6360E0D-34B4-2270-4A03-CC13DA9FC470}"/>
          </ac:picMkLst>
        </pc:picChg>
        <pc:picChg chg="del mod">
          <ac:chgData name="Ortiz, Celia" userId="ccf50a8b-cd66-405c-8ef1-b6f17100a86c" providerId="ADAL" clId="{F87486C6-DBBC-47DC-87BB-90AC52B04390}" dt="2025-09-08T21:24:54.620" v="19" actId="478"/>
          <ac:picMkLst>
            <pc:docMk/>
            <pc:sldMk cId="2808919053" sldId="477"/>
            <ac:picMk id="5" creationId="{376C70F4-78E2-43FD-285B-3F09E1DC46A1}"/>
          </ac:picMkLst>
        </pc:picChg>
        <pc:picChg chg="del ord">
          <ac:chgData name="Ortiz, Celia" userId="ccf50a8b-cd66-405c-8ef1-b6f17100a86c" providerId="ADAL" clId="{F87486C6-DBBC-47DC-87BB-90AC52B04390}" dt="2025-09-08T21:24:56.053" v="20" actId="478"/>
          <ac:picMkLst>
            <pc:docMk/>
            <pc:sldMk cId="2808919053" sldId="477"/>
            <ac:picMk id="7" creationId="{C665FD55-49D0-F333-18D7-14EA2E249C09}"/>
          </ac:picMkLst>
        </pc:picChg>
        <pc:picChg chg="add mod">
          <ac:chgData name="Ortiz, Celia" userId="ccf50a8b-cd66-405c-8ef1-b6f17100a86c" providerId="ADAL" clId="{F87486C6-DBBC-47DC-87BB-90AC52B04390}" dt="2025-09-08T21:25:23.470" v="27" actId="962"/>
          <ac:picMkLst>
            <pc:docMk/>
            <pc:sldMk cId="2808919053" sldId="477"/>
            <ac:picMk id="14" creationId="{F8FD442F-D773-99C4-77E3-03A17F825034}"/>
          </ac:picMkLst>
        </pc:picChg>
      </pc:sldChg>
    </pc:docChg>
  </pc:docChgLst>
</pc:chgInfo>
</file>

<file path=ppt/diagrams/_rels/data2.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svg"/><Relationship Id="rId1" Type="http://schemas.openxmlformats.org/officeDocument/2006/relationships/image" Target="../media/image12.png"/><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svg"/></Relationships>
</file>

<file path=ppt/diagrams/_rels/drawing2.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svg"/><Relationship Id="rId1" Type="http://schemas.openxmlformats.org/officeDocument/2006/relationships/image" Target="../media/image12.png"/><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svg"/></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data1.xml><?xml version="1.0" encoding="utf-8"?>
<dgm:dataModel xmlns:dgm="http://schemas.openxmlformats.org/drawingml/2006/diagram" xmlns:a="http://schemas.openxmlformats.org/drawingml/2006/main">
  <dgm:ptLst>
    <dgm:pt modelId="{7E21E3CF-D6AC-475C-8AD4-571422A5B7D1}" type="doc">
      <dgm:prSet loTypeId="urn:microsoft.com/office/officeart/2005/8/layout/default" loCatId="list" qsTypeId="urn:microsoft.com/office/officeart/2005/8/quickstyle/simple1" qsCatId="simple" csTypeId="urn:microsoft.com/office/officeart/2005/8/colors/accent0_3" csCatId="mainScheme" phldr="1"/>
      <dgm:spPr/>
      <dgm:t>
        <a:bodyPr/>
        <a:lstStyle/>
        <a:p>
          <a:endParaRPr lang="en-US"/>
        </a:p>
      </dgm:t>
    </dgm:pt>
    <dgm:pt modelId="{5A146EC2-AAA0-40DE-ADEF-B69CBF591599}">
      <dgm:prSet/>
      <dgm:spPr/>
      <dgm:t>
        <a:bodyPr/>
        <a:lstStyle/>
        <a:p>
          <a:r>
            <a:rPr lang="en-US" b="1"/>
            <a:t>Setting – individual or small group </a:t>
          </a:r>
        </a:p>
      </dgm:t>
    </dgm:pt>
    <dgm:pt modelId="{5B9DB823-FEE3-44FE-A1B5-96CE9369E4A5}" type="parTrans" cxnId="{387F9782-B234-45A2-BC7D-02664A5FEB9D}">
      <dgm:prSet/>
      <dgm:spPr/>
      <dgm:t>
        <a:bodyPr/>
        <a:lstStyle/>
        <a:p>
          <a:endParaRPr lang="en-US"/>
        </a:p>
      </dgm:t>
    </dgm:pt>
    <dgm:pt modelId="{F84F2E85-F21E-4A1F-8D14-D3A7C3BC29E4}" type="sibTrans" cxnId="{387F9782-B234-45A2-BC7D-02664A5FEB9D}">
      <dgm:prSet/>
      <dgm:spPr/>
      <dgm:t>
        <a:bodyPr/>
        <a:lstStyle/>
        <a:p>
          <a:endParaRPr lang="en-US"/>
        </a:p>
      </dgm:t>
    </dgm:pt>
    <dgm:pt modelId="{ABC65C14-D1DE-4AE6-81FD-1E5EC8D0FA5C}">
      <dgm:prSet/>
      <dgm:spPr/>
      <dgm:t>
        <a:bodyPr/>
        <a:lstStyle/>
        <a:p>
          <a:r>
            <a:rPr lang="en-US" b="1"/>
            <a:t>Timing – frequent and extended breaks</a:t>
          </a:r>
        </a:p>
      </dgm:t>
    </dgm:pt>
    <dgm:pt modelId="{071A80E1-CF1B-4DA3-BAC8-3AB73FB38861}" type="parTrans" cxnId="{B013DB17-E611-4EF6-A611-9EBC285CD3CB}">
      <dgm:prSet/>
      <dgm:spPr/>
      <dgm:t>
        <a:bodyPr/>
        <a:lstStyle/>
        <a:p>
          <a:endParaRPr lang="en-US"/>
        </a:p>
      </dgm:t>
    </dgm:pt>
    <dgm:pt modelId="{A6267E00-30D5-48BC-8F28-7EC97DF66B6A}" type="sibTrans" cxnId="{B013DB17-E611-4EF6-A611-9EBC285CD3CB}">
      <dgm:prSet/>
      <dgm:spPr/>
      <dgm:t>
        <a:bodyPr/>
        <a:lstStyle/>
        <a:p>
          <a:endParaRPr lang="en-US"/>
        </a:p>
      </dgm:t>
    </dgm:pt>
    <dgm:pt modelId="{DFF7096B-EC53-4A69-9A6D-DB4E5D107970}">
      <dgm:prSet/>
      <dgm:spPr/>
      <dgm:t>
        <a:bodyPr/>
        <a:lstStyle/>
        <a:p>
          <a:r>
            <a:rPr lang="en-US" b="1"/>
            <a:t>Scheduling - multiple sessions or days</a:t>
          </a:r>
        </a:p>
      </dgm:t>
    </dgm:pt>
    <dgm:pt modelId="{A19D21DC-8E61-455A-BCAA-2EA499864ACF}" type="parTrans" cxnId="{C1B5E0DC-578F-49E7-AA72-306AEB08628E}">
      <dgm:prSet/>
      <dgm:spPr/>
      <dgm:t>
        <a:bodyPr/>
        <a:lstStyle/>
        <a:p>
          <a:endParaRPr lang="en-US"/>
        </a:p>
      </dgm:t>
    </dgm:pt>
    <dgm:pt modelId="{3AD02D07-4749-4E8A-A195-97F1835DFCCC}" type="sibTrans" cxnId="{C1B5E0DC-578F-49E7-AA72-306AEB08628E}">
      <dgm:prSet/>
      <dgm:spPr/>
      <dgm:t>
        <a:bodyPr/>
        <a:lstStyle/>
        <a:p>
          <a:endParaRPr lang="en-US"/>
        </a:p>
      </dgm:t>
    </dgm:pt>
    <dgm:pt modelId="{6CA052B0-4681-4F9E-952D-108FCBD8CFCB}">
      <dgm:prSet/>
      <dgm:spPr/>
      <dgm:t>
        <a:bodyPr/>
        <a:lstStyle/>
        <a:p>
          <a:r>
            <a:rPr lang="en-US" b="1"/>
            <a:t>Presentation – highlighting, cueing, read aloud to self, repeating or signing the directions, repeated directions, signed administration </a:t>
          </a:r>
        </a:p>
      </dgm:t>
    </dgm:pt>
    <dgm:pt modelId="{D5B8EE49-1E12-4E27-8813-C96E36F8B018}" type="parTrans" cxnId="{A33611D1-0C10-4050-9C00-E4A0CE446A5A}">
      <dgm:prSet/>
      <dgm:spPr/>
      <dgm:t>
        <a:bodyPr/>
        <a:lstStyle/>
        <a:p>
          <a:endParaRPr lang="en-US"/>
        </a:p>
      </dgm:t>
    </dgm:pt>
    <dgm:pt modelId="{7A32C647-85E1-4CF7-964A-00038E59CFB0}" type="sibTrans" cxnId="{A33611D1-0C10-4050-9C00-E4A0CE446A5A}">
      <dgm:prSet/>
      <dgm:spPr/>
      <dgm:t>
        <a:bodyPr/>
        <a:lstStyle/>
        <a:p>
          <a:endParaRPr lang="en-US"/>
        </a:p>
      </dgm:t>
    </dgm:pt>
    <dgm:pt modelId="{8366E6AA-BED5-4D55-81BB-11D31A103139}">
      <dgm:prSet/>
      <dgm:spPr/>
      <dgm:t>
        <a:bodyPr/>
        <a:lstStyle/>
        <a:p>
          <a:r>
            <a:rPr lang="en-US" b="1"/>
            <a:t>Response – nonverbal indication of answer choices or dictation of responses</a:t>
          </a:r>
        </a:p>
      </dgm:t>
    </dgm:pt>
    <dgm:pt modelId="{5C1B2650-C127-45B8-B515-58EDB2DCF2E4}" type="parTrans" cxnId="{8B93EDDE-3677-44FF-B603-1F4F2F97036F}">
      <dgm:prSet/>
      <dgm:spPr/>
      <dgm:t>
        <a:bodyPr/>
        <a:lstStyle/>
        <a:p>
          <a:endParaRPr lang="en-US"/>
        </a:p>
      </dgm:t>
    </dgm:pt>
    <dgm:pt modelId="{E793EB05-7B7F-4E72-8CDD-34384DE97D19}" type="sibTrans" cxnId="{8B93EDDE-3677-44FF-B603-1F4F2F97036F}">
      <dgm:prSet/>
      <dgm:spPr/>
      <dgm:t>
        <a:bodyPr/>
        <a:lstStyle/>
        <a:p>
          <a:endParaRPr lang="en-US"/>
        </a:p>
      </dgm:t>
    </dgm:pt>
    <dgm:pt modelId="{A6F3E0B6-24A8-4FF3-9C66-ED03DE10334A}">
      <dgm:prSet/>
      <dgm:spPr/>
      <dgm:t>
        <a:bodyPr/>
        <a:lstStyle/>
        <a:p>
          <a:r>
            <a:rPr lang="en-US" b="1"/>
            <a:t>Bilingual Dictionary – word-to-word dictionary only with no pictures, definitions, etc.</a:t>
          </a:r>
        </a:p>
      </dgm:t>
    </dgm:pt>
    <dgm:pt modelId="{B7F0A5F2-3CD2-434C-A8D5-390F141314CA}" type="parTrans" cxnId="{A5A21E06-B9F8-4E81-BD20-9D866C62B4F4}">
      <dgm:prSet/>
      <dgm:spPr/>
      <dgm:t>
        <a:bodyPr/>
        <a:lstStyle/>
        <a:p>
          <a:endParaRPr lang="en-US"/>
        </a:p>
      </dgm:t>
    </dgm:pt>
    <dgm:pt modelId="{30FF547A-ABF4-4422-927C-AD0E832D0F97}" type="sibTrans" cxnId="{A5A21E06-B9F8-4E81-BD20-9D866C62B4F4}">
      <dgm:prSet/>
      <dgm:spPr/>
      <dgm:t>
        <a:bodyPr/>
        <a:lstStyle/>
        <a:p>
          <a:endParaRPr lang="en-US"/>
        </a:p>
      </dgm:t>
    </dgm:pt>
    <dgm:pt modelId="{FAD44626-4A7C-4CC6-A026-8038CE0A945A}">
      <dgm:prSet/>
      <dgm:spPr/>
      <dgm:t>
        <a:bodyPr/>
        <a:lstStyle/>
        <a:p>
          <a:r>
            <a:rPr lang="en-US" b="1"/>
            <a:t>Reword or Translate Directions – only general test directions may be translated</a:t>
          </a:r>
        </a:p>
      </dgm:t>
    </dgm:pt>
    <dgm:pt modelId="{F97A99CE-8D97-4C2C-8557-C1D5B199519D}" type="parTrans" cxnId="{ED514B14-5AD0-4F94-B6DF-E3F17E5E7211}">
      <dgm:prSet/>
      <dgm:spPr/>
      <dgm:t>
        <a:bodyPr/>
        <a:lstStyle/>
        <a:p>
          <a:endParaRPr lang="en-US"/>
        </a:p>
      </dgm:t>
    </dgm:pt>
    <dgm:pt modelId="{B492FF3B-9012-48E2-96B4-09D9649F7191}" type="sibTrans" cxnId="{ED514B14-5AD0-4F94-B6DF-E3F17E5E7211}">
      <dgm:prSet/>
      <dgm:spPr/>
      <dgm:t>
        <a:bodyPr/>
        <a:lstStyle/>
        <a:p>
          <a:endParaRPr lang="en-US"/>
        </a:p>
      </dgm:t>
    </dgm:pt>
    <dgm:pt modelId="{33B2B4BE-DF6C-4B36-899F-40448B183D23}" type="pres">
      <dgm:prSet presAssocID="{7E21E3CF-D6AC-475C-8AD4-571422A5B7D1}" presName="diagram" presStyleCnt="0">
        <dgm:presLayoutVars>
          <dgm:dir/>
          <dgm:resizeHandles val="exact"/>
        </dgm:presLayoutVars>
      </dgm:prSet>
      <dgm:spPr/>
    </dgm:pt>
    <dgm:pt modelId="{49B8F9E3-51D1-4445-B2E2-B4692678BFE3}" type="pres">
      <dgm:prSet presAssocID="{5A146EC2-AAA0-40DE-ADEF-B69CBF591599}" presName="node" presStyleLbl="node1" presStyleIdx="0" presStyleCnt="7">
        <dgm:presLayoutVars>
          <dgm:bulletEnabled val="1"/>
        </dgm:presLayoutVars>
      </dgm:prSet>
      <dgm:spPr/>
    </dgm:pt>
    <dgm:pt modelId="{C576BFB7-34B5-4F06-AD2A-E3060DEB70E4}" type="pres">
      <dgm:prSet presAssocID="{F84F2E85-F21E-4A1F-8D14-D3A7C3BC29E4}" presName="sibTrans" presStyleCnt="0"/>
      <dgm:spPr/>
    </dgm:pt>
    <dgm:pt modelId="{8D106BF9-3A41-4985-ABCE-4DAAE8882935}" type="pres">
      <dgm:prSet presAssocID="{ABC65C14-D1DE-4AE6-81FD-1E5EC8D0FA5C}" presName="node" presStyleLbl="node1" presStyleIdx="1" presStyleCnt="7">
        <dgm:presLayoutVars>
          <dgm:bulletEnabled val="1"/>
        </dgm:presLayoutVars>
      </dgm:prSet>
      <dgm:spPr/>
    </dgm:pt>
    <dgm:pt modelId="{89FE35F8-AC29-407B-85BF-CBF50A421DDD}" type="pres">
      <dgm:prSet presAssocID="{A6267E00-30D5-48BC-8F28-7EC97DF66B6A}" presName="sibTrans" presStyleCnt="0"/>
      <dgm:spPr/>
    </dgm:pt>
    <dgm:pt modelId="{41491F2A-11E2-476E-A606-BCE0DD3E0752}" type="pres">
      <dgm:prSet presAssocID="{DFF7096B-EC53-4A69-9A6D-DB4E5D107970}" presName="node" presStyleLbl="node1" presStyleIdx="2" presStyleCnt="7">
        <dgm:presLayoutVars>
          <dgm:bulletEnabled val="1"/>
        </dgm:presLayoutVars>
      </dgm:prSet>
      <dgm:spPr/>
    </dgm:pt>
    <dgm:pt modelId="{B7556796-D112-422C-BAC3-4CED0DD1E2CC}" type="pres">
      <dgm:prSet presAssocID="{3AD02D07-4749-4E8A-A195-97F1835DFCCC}" presName="sibTrans" presStyleCnt="0"/>
      <dgm:spPr/>
    </dgm:pt>
    <dgm:pt modelId="{84707A26-38EE-492C-9720-B6519533A58B}" type="pres">
      <dgm:prSet presAssocID="{6CA052B0-4681-4F9E-952D-108FCBD8CFCB}" presName="node" presStyleLbl="node1" presStyleIdx="3" presStyleCnt="7">
        <dgm:presLayoutVars>
          <dgm:bulletEnabled val="1"/>
        </dgm:presLayoutVars>
      </dgm:prSet>
      <dgm:spPr/>
    </dgm:pt>
    <dgm:pt modelId="{4B8F1F0C-1930-4053-9D81-04254C5EAF5D}" type="pres">
      <dgm:prSet presAssocID="{7A32C647-85E1-4CF7-964A-00038E59CFB0}" presName="sibTrans" presStyleCnt="0"/>
      <dgm:spPr/>
    </dgm:pt>
    <dgm:pt modelId="{C1FBD59F-918F-4B7F-8E74-EBCEBA602759}" type="pres">
      <dgm:prSet presAssocID="{8366E6AA-BED5-4D55-81BB-11D31A103139}" presName="node" presStyleLbl="node1" presStyleIdx="4" presStyleCnt="7">
        <dgm:presLayoutVars>
          <dgm:bulletEnabled val="1"/>
        </dgm:presLayoutVars>
      </dgm:prSet>
      <dgm:spPr/>
    </dgm:pt>
    <dgm:pt modelId="{647D1C6C-8515-4940-BF15-7002E534BE4C}" type="pres">
      <dgm:prSet presAssocID="{E793EB05-7B7F-4E72-8CDD-34384DE97D19}" presName="sibTrans" presStyleCnt="0"/>
      <dgm:spPr/>
    </dgm:pt>
    <dgm:pt modelId="{9251484C-041C-41BD-9D50-345B8170E0AE}" type="pres">
      <dgm:prSet presAssocID="{A6F3E0B6-24A8-4FF3-9C66-ED03DE10334A}" presName="node" presStyleLbl="node1" presStyleIdx="5" presStyleCnt="7">
        <dgm:presLayoutVars>
          <dgm:bulletEnabled val="1"/>
        </dgm:presLayoutVars>
      </dgm:prSet>
      <dgm:spPr/>
    </dgm:pt>
    <dgm:pt modelId="{EF850933-0242-4CCB-98A3-1645BC7CC3C7}" type="pres">
      <dgm:prSet presAssocID="{30FF547A-ABF4-4422-927C-AD0E832D0F97}" presName="sibTrans" presStyleCnt="0"/>
      <dgm:spPr/>
    </dgm:pt>
    <dgm:pt modelId="{9DCA4E11-6868-4EBC-9063-CB6350D99551}" type="pres">
      <dgm:prSet presAssocID="{FAD44626-4A7C-4CC6-A026-8038CE0A945A}" presName="node" presStyleLbl="node1" presStyleIdx="6" presStyleCnt="7">
        <dgm:presLayoutVars>
          <dgm:bulletEnabled val="1"/>
        </dgm:presLayoutVars>
      </dgm:prSet>
      <dgm:spPr/>
    </dgm:pt>
  </dgm:ptLst>
  <dgm:cxnLst>
    <dgm:cxn modelId="{A5A21E06-B9F8-4E81-BD20-9D866C62B4F4}" srcId="{7E21E3CF-D6AC-475C-8AD4-571422A5B7D1}" destId="{A6F3E0B6-24A8-4FF3-9C66-ED03DE10334A}" srcOrd="5" destOrd="0" parTransId="{B7F0A5F2-3CD2-434C-A8D5-390F141314CA}" sibTransId="{30FF547A-ABF4-4422-927C-AD0E832D0F97}"/>
    <dgm:cxn modelId="{C2FBF909-A544-4016-B933-FE6B10A96F76}" type="presOf" srcId="{FAD44626-4A7C-4CC6-A026-8038CE0A945A}" destId="{9DCA4E11-6868-4EBC-9063-CB6350D99551}" srcOrd="0" destOrd="0" presId="urn:microsoft.com/office/officeart/2005/8/layout/default"/>
    <dgm:cxn modelId="{ED514B14-5AD0-4F94-B6DF-E3F17E5E7211}" srcId="{7E21E3CF-D6AC-475C-8AD4-571422A5B7D1}" destId="{FAD44626-4A7C-4CC6-A026-8038CE0A945A}" srcOrd="6" destOrd="0" parTransId="{F97A99CE-8D97-4C2C-8557-C1D5B199519D}" sibTransId="{B492FF3B-9012-48E2-96B4-09D9649F7191}"/>
    <dgm:cxn modelId="{B013DB17-E611-4EF6-A611-9EBC285CD3CB}" srcId="{7E21E3CF-D6AC-475C-8AD4-571422A5B7D1}" destId="{ABC65C14-D1DE-4AE6-81FD-1E5EC8D0FA5C}" srcOrd="1" destOrd="0" parTransId="{071A80E1-CF1B-4DA3-BAC8-3AB73FB38861}" sibTransId="{A6267E00-30D5-48BC-8F28-7EC97DF66B6A}"/>
    <dgm:cxn modelId="{07B7322E-E2B3-4FEC-AA2B-A544BDF8D956}" type="presOf" srcId="{7E21E3CF-D6AC-475C-8AD4-571422A5B7D1}" destId="{33B2B4BE-DF6C-4B36-899F-40448B183D23}" srcOrd="0" destOrd="0" presId="urn:microsoft.com/office/officeart/2005/8/layout/default"/>
    <dgm:cxn modelId="{01287B41-106F-4E00-BA76-DAA733373F99}" type="presOf" srcId="{A6F3E0B6-24A8-4FF3-9C66-ED03DE10334A}" destId="{9251484C-041C-41BD-9D50-345B8170E0AE}" srcOrd="0" destOrd="0" presId="urn:microsoft.com/office/officeart/2005/8/layout/default"/>
    <dgm:cxn modelId="{1024406D-41F4-43ED-AAAB-11233C027BAF}" type="presOf" srcId="{6CA052B0-4681-4F9E-952D-108FCBD8CFCB}" destId="{84707A26-38EE-492C-9720-B6519533A58B}" srcOrd="0" destOrd="0" presId="urn:microsoft.com/office/officeart/2005/8/layout/default"/>
    <dgm:cxn modelId="{387F9782-B234-45A2-BC7D-02664A5FEB9D}" srcId="{7E21E3CF-D6AC-475C-8AD4-571422A5B7D1}" destId="{5A146EC2-AAA0-40DE-ADEF-B69CBF591599}" srcOrd="0" destOrd="0" parTransId="{5B9DB823-FEE3-44FE-A1B5-96CE9369E4A5}" sibTransId="{F84F2E85-F21E-4A1F-8D14-D3A7C3BC29E4}"/>
    <dgm:cxn modelId="{744A838E-0D7F-4BE4-8742-FAEB7B9D6A97}" type="presOf" srcId="{5A146EC2-AAA0-40DE-ADEF-B69CBF591599}" destId="{49B8F9E3-51D1-4445-B2E2-B4692678BFE3}" srcOrd="0" destOrd="0" presId="urn:microsoft.com/office/officeart/2005/8/layout/default"/>
    <dgm:cxn modelId="{464B789C-85A2-4978-9C71-A1AD258BC49F}" type="presOf" srcId="{ABC65C14-D1DE-4AE6-81FD-1E5EC8D0FA5C}" destId="{8D106BF9-3A41-4985-ABCE-4DAAE8882935}" srcOrd="0" destOrd="0" presId="urn:microsoft.com/office/officeart/2005/8/layout/default"/>
    <dgm:cxn modelId="{7369C1A8-18CA-4C07-B50C-9B27034861CA}" type="presOf" srcId="{DFF7096B-EC53-4A69-9A6D-DB4E5D107970}" destId="{41491F2A-11E2-476E-A606-BCE0DD3E0752}" srcOrd="0" destOrd="0" presId="urn:microsoft.com/office/officeart/2005/8/layout/default"/>
    <dgm:cxn modelId="{4600A1CF-4FA2-4D4A-97AF-248924B97CD6}" type="presOf" srcId="{8366E6AA-BED5-4D55-81BB-11D31A103139}" destId="{C1FBD59F-918F-4B7F-8E74-EBCEBA602759}" srcOrd="0" destOrd="0" presId="urn:microsoft.com/office/officeart/2005/8/layout/default"/>
    <dgm:cxn modelId="{A33611D1-0C10-4050-9C00-E4A0CE446A5A}" srcId="{7E21E3CF-D6AC-475C-8AD4-571422A5B7D1}" destId="{6CA052B0-4681-4F9E-952D-108FCBD8CFCB}" srcOrd="3" destOrd="0" parTransId="{D5B8EE49-1E12-4E27-8813-C96E36F8B018}" sibTransId="{7A32C647-85E1-4CF7-964A-00038E59CFB0}"/>
    <dgm:cxn modelId="{C1B5E0DC-578F-49E7-AA72-306AEB08628E}" srcId="{7E21E3CF-D6AC-475C-8AD4-571422A5B7D1}" destId="{DFF7096B-EC53-4A69-9A6D-DB4E5D107970}" srcOrd="2" destOrd="0" parTransId="{A19D21DC-8E61-455A-BCAA-2EA499864ACF}" sibTransId="{3AD02D07-4749-4E8A-A195-97F1835DFCCC}"/>
    <dgm:cxn modelId="{8B93EDDE-3677-44FF-B603-1F4F2F97036F}" srcId="{7E21E3CF-D6AC-475C-8AD4-571422A5B7D1}" destId="{8366E6AA-BED5-4D55-81BB-11D31A103139}" srcOrd="4" destOrd="0" parTransId="{5C1B2650-C127-45B8-B515-58EDB2DCF2E4}" sibTransId="{E793EB05-7B7F-4E72-8CDD-34384DE97D19}"/>
    <dgm:cxn modelId="{0C8EEB39-C4E4-413A-AC9A-E4F203295B34}" type="presParOf" srcId="{33B2B4BE-DF6C-4B36-899F-40448B183D23}" destId="{49B8F9E3-51D1-4445-B2E2-B4692678BFE3}" srcOrd="0" destOrd="0" presId="urn:microsoft.com/office/officeart/2005/8/layout/default"/>
    <dgm:cxn modelId="{64ED0F77-B3ED-4E00-83AB-DB2C67817326}" type="presParOf" srcId="{33B2B4BE-DF6C-4B36-899F-40448B183D23}" destId="{C576BFB7-34B5-4F06-AD2A-E3060DEB70E4}" srcOrd="1" destOrd="0" presId="urn:microsoft.com/office/officeart/2005/8/layout/default"/>
    <dgm:cxn modelId="{9D6078E6-B01E-48D7-B58C-8FDFEC920645}" type="presParOf" srcId="{33B2B4BE-DF6C-4B36-899F-40448B183D23}" destId="{8D106BF9-3A41-4985-ABCE-4DAAE8882935}" srcOrd="2" destOrd="0" presId="urn:microsoft.com/office/officeart/2005/8/layout/default"/>
    <dgm:cxn modelId="{DE657AFA-3DBE-419B-B986-31E093D66ED5}" type="presParOf" srcId="{33B2B4BE-DF6C-4B36-899F-40448B183D23}" destId="{89FE35F8-AC29-407B-85BF-CBF50A421DDD}" srcOrd="3" destOrd="0" presId="urn:microsoft.com/office/officeart/2005/8/layout/default"/>
    <dgm:cxn modelId="{FE8436D0-82F1-4765-B2CD-0DF24A0CD62E}" type="presParOf" srcId="{33B2B4BE-DF6C-4B36-899F-40448B183D23}" destId="{41491F2A-11E2-476E-A606-BCE0DD3E0752}" srcOrd="4" destOrd="0" presId="urn:microsoft.com/office/officeart/2005/8/layout/default"/>
    <dgm:cxn modelId="{CD82E68C-70C6-4BBE-9D4F-BFCFFEF4FDEE}" type="presParOf" srcId="{33B2B4BE-DF6C-4B36-899F-40448B183D23}" destId="{B7556796-D112-422C-BAC3-4CED0DD1E2CC}" srcOrd="5" destOrd="0" presId="urn:microsoft.com/office/officeart/2005/8/layout/default"/>
    <dgm:cxn modelId="{E671039A-6E6B-4D95-B759-F151EA701681}" type="presParOf" srcId="{33B2B4BE-DF6C-4B36-899F-40448B183D23}" destId="{84707A26-38EE-492C-9720-B6519533A58B}" srcOrd="6" destOrd="0" presId="urn:microsoft.com/office/officeart/2005/8/layout/default"/>
    <dgm:cxn modelId="{144E0028-61B4-4673-AFDC-27CD8B8AF275}" type="presParOf" srcId="{33B2B4BE-DF6C-4B36-899F-40448B183D23}" destId="{4B8F1F0C-1930-4053-9D81-04254C5EAF5D}" srcOrd="7" destOrd="0" presId="urn:microsoft.com/office/officeart/2005/8/layout/default"/>
    <dgm:cxn modelId="{DF537870-9C50-42B8-B462-6283A7B72555}" type="presParOf" srcId="{33B2B4BE-DF6C-4B36-899F-40448B183D23}" destId="{C1FBD59F-918F-4B7F-8E74-EBCEBA602759}" srcOrd="8" destOrd="0" presId="urn:microsoft.com/office/officeart/2005/8/layout/default"/>
    <dgm:cxn modelId="{957C47C4-FACC-4898-B7C4-EFCFF7D27D4D}" type="presParOf" srcId="{33B2B4BE-DF6C-4B36-899F-40448B183D23}" destId="{647D1C6C-8515-4940-BF15-7002E534BE4C}" srcOrd="9" destOrd="0" presId="urn:microsoft.com/office/officeart/2005/8/layout/default"/>
    <dgm:cxn modelId="{95F59973-AB43-42B2-86FE-A9FD5EB13225}" type="presParOf" srcId="{33B2B4BE-DF6C-4B36-899F-40448B183D23}" destId="{9251484C-041C-41BD-9D50-345B8170E0AE}" srcOrd="10" destOrd="0" presId="urn:microsoft.com/office/officeart/2005/8/layout/default"/>
    <dgm:cxn modelId="{71286F29-31D7-4E98-9429-82916069BD26}" type="presParOf" srcId="{33B2B4BE-DF6C-4B36-899F-40448B183D23}" destId="{EF850933-0242-4CCB-98A3-1645BC7CC3C7}" srcOrd="11" destOrd="0" presId="urn:microsoft.com/office/officeart/2005/8/layout/default"/>
    <dgm:cxn modelId="{A32AE54B-E297-4415-AEFD-D631448B0825}" type="presParOf" srcId="{33B2B4BE-DF6C-4B36-899F-40448B183D23}" destId="{9DCA4E11-6868-4EBC-9063-CB6350D99551}" srcOrd="12"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8DFDF08-8E1E-4901-A34C-87B163D18EE5}"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28E8BB6F-EAF4-4D54-AD1A-0864FECDB671}">
      <dgm:prSet/>
      <dgm:spPr/>
      <dgm:t>
        <a:bodyPr/>
        <a:lstStyle/>
        <a:p>
          <a:pPr>
            <a:lnSpc>
              <a:spcPct val="100000"/>
            </a:lnSpc>
          </a:pPr>
          <a:r>
            <a:rPr lang="en-US" dirty="0">
              <a:solidFill>
                <a:schemeClr val="tx1"/>
              </a:solidFill>
            </a:rPr>
            <a:t>Braille test booklets are </a:t>
          </a:r>
          <a:r>
            <a:rPr lang="en-US" b="1" dirty="0">
              <a:solidFill>
                <a:schemeClr val="tx1"/>
              </a:solidFill>
            </a:rPr>
            <a:t>NOT</a:t>
          </a:r>
          <a:r>
            <a:rPr lang="en-US" dirty="0">
              <a:solidFill>
                <a:schemeClr val="tx1"/>
              </a:solidFill>
            </a:rPr>
            <a:t> available for </a:t>
          </a:r>
          <a:r>
            <a:rPr lang="en-US" i="1" dirty="0">
              <a:solidFill>
                <a:schemeClr val="tx1"/>
              </a:solidFill>
            </a:rPr>
            <a:t>CogAT</a:t>
          </a:r>
          <a:r>
            <a:rPr lang="en-US" dirty="0">
              <a:solidFill>
                <a:schemeClr val="tx1"/>
              </a:solidFill>
            </a:rPr>
            <a:t> or the </a:t>
          </a:r>
          <a:r>
            <a:rPr lang="en-US" i="1" dirty="0">
              <a:solidFill>
                <a:schemeClr val="tx1"/>
              </a:solidFill>
            </a:rPr>
            <a:t>Iowa Assessment </a:t>
          </a:r>
          <a:r>
            <a:rPr lang="en-US" dirty="0">
              <a:solidFill>
                <a:schemeClr val="tx1"/>
              </a:solidFill>
            </a:rPr>
            <a:t>at the second-grade level.</a:t>
          </a:r>
        </a:p>
      </dgm:t>
    </dgm:pt>
    <dgm:pt modelId="{9FF80CBA-2221-4EAF-B461-8D1580679710}" type="parTrans" cxnId="{F7628FC2-114E-4827-8829-837612108716}">
      <dgm:prSet/>
      <dgm:spPr/>
      <dgm:t>
        <a:bodyPr/>
        <a:lstStyle/>
        <a:p>
          <a:endParaRPr lang="en-US"/>
        </a:p>
      </dgm:t>
    </dgm:pt>
    <dgm:pt modelId="{09D19DDE-8BFD-487A-ABCF-F980C7F1D32B}" type="sibTrans" cxnId="{F7628FC2-114E-4827-8829-837612108716}">
      <dgm:prSet/>
      <dgm:spPr/>
      <dgm:t>
        <a:bodyPr/>
        <a:lstStyle/>
        <a:p>
          <a:endParaRPr lang="en-US" dirty="0"/>
        </a:p>
      </dgm:t>
    </dgm:pt>
    <dgm:pt modelId="{E2FF9B58-0091-489E-B443-CF0C4630BE83}">
      <dgm:prSet/>
      <dgm:spPr/>
      <dgm:t>
        <a:bodyPr/>
        <a:lstStyle/>
        <a:p>
          <a:pPr>
            <a:lnSpc>
              <a:spcPct val="100000"/>
            </a:lnSpc>
          </a:pPr>
          <a:r>
            <a:rPr lang="en-US">
              <a:solidFill>
                <a:schemeClr val="tx1"/>
              </a:solidFill>
            </a:rPr>
            <a:t>Large-print test books are available for both the </a:t>
          </a:r>
          <a:r>
            <a:rPr lang="en-US" i="1">
              <a:solidFill>
                <a:schemeClr val="tx1"/>
              </a:solidFill>
            </a:rPr>
            <a:t>Iowa Assessments and</a:t>
          </a:r>
          <a:r>
            <a:rPr lang="en-US">
              <a:solidFill>
                <a:schemeClr val="tx1"/>
              </a:solidFill>
            </a:rPr>
            <a:t> </a:t>
          </a:r>
          <a:r>
            <a:rPr lang="en-US" i="1">
              <a:solidFill>
                <a:schemeClr val="tx1"/>
              </a:solidFill>
            </a:rPr>
            <a:t>CogAT</a:t>
          </a:r>
          <a:r>
            <a:rPr lang="en-US">
              <a:solidFill>
                <a:schemeClr val="tx1"/>
              </a:solidFill>
            </a:rPr>
            <a:t>. Student responses must be transcribed to the student’s barcoded test booklet.</a:t>
          </a:r>
          <a:endParaRPr lang="en-US" dirty="0">
            <a:solidFill>
              <a:schemeClr val="tx1"/>
            </a:solidFill>
          </a:endParaRPr>
        </a:p>
      </dgm:t>
    </dgm:pt>
    <dgm:pt modelId="{82ECCA06-A0CB-44EC-ABE5-EA2CBD31EEB8}" type="parTrans" cxnId="{ED997680-43A9-48E9-839A-087A94B3AD18}">
      <dgm:prSet/>
      <dgm:spPr/>
      <dgm:t>
        <a:bodyPr/>
        <a:lstStyle/>
        <a:p>
          <a:endParaRPr lang="en-US"/>
        </a:p>
      </dgm:t>
    </dgm:pt>
    <dgm:pt modelId="{5ADBEE3B-7D00-479E-BEE7-BF8182FD946E}" type="sibTrans" cxnId="{ED997680-43A9-48E9-839A-087A94B3AD18}">
      <dgm:prSet/>
      <dgm:spPr/>
      <dgm:t>
        <a:bodyPr/>
        <a:lstStyle/>
        <a:p>
          <a:endParaRPr lang="en-US"/>
        </a:p>
      </dgm:t>
    </dgm:pt>
    <dgm:pt modelId="{0403E90A-F922-40A5-BAFC-2814E6435FA2}">
      <dgm:prSet/>
      <dgm:spPr/>
      <dgm:t>
        <a:bodyPr/>
        <a:lstStyle/>
        <a:p>
          <a:pPr>
            <a:lnSpc>
              <a:spcPct val="100000"/>
            </a:lnSpc>
          </a:pPr>
          <a:r>
            <a:rPr lang="en-US">
              <a:solidFill>
                <a:schemeClr val="tx1"/>
              </a:solidFill>
            </a:rPr>
            <a:t>To order the Large Print books, please contact Celia Ortiz. We will begin to fulfill requests starting on Monday, 9/22. </a:t>
          </a:r>
          <a:endParaRPr lang="en-US" dirty="0">
            <a:solidFill>
              <a:schemeClr val="tx1"/>
            </a:solidFill>
          </a:endParaRPr>
        </a:p>
      </dgm:t>
    </dgm:pt>
    <dgm:pt modelId="{7E3404A6-1B45-4893-81C1-008E80A1EB5A}" type="parTrans" cxnId="{EDF5AC21-DAC3-424F-9BA0-C2A41B01B851}">
      <dgm:prSet/>
      <dgm:spPr/>
      <dgm:t>
        <a:bodyPr/>
        <a:lstStyle/>
        <a:p>
          <a:endParaRPr lang="en-US"/>
        </a:p>
      </dgm:t>
    </dgm:pt>
    <dgm:pt modelId="{0EF529E1-BD12-48F4-832E-3638C672D8E6}" type="sibTrans" cxnId="{EDF5AC21-DAC3-424F-9BA0-C2A41B01B851}">
      <dgm:prSet/>
      <dgm:spPr/>
      <dgm:t>
        <a:bodyPr/>
        <a:lstStyle/>
        <a:p>
          <a:endParaRPr lang="en-US"/>
        </a:p>
      </dgm:t>
    </dgm:pt>
    <dgm:pt modelId="{B396678A-2524-47DD-BC10-957776236BC7}">
      <dgm:prSet/>
      <dgm:spPr/>
      <dgm:t>
        <a:bodyPr/>
        <a:lstStyle/>
        <a:p>
          <a:pPr>
            <a:lnSpc>
              <a:spcPct val="100000"/>
            </a:lnSpc>
          </a:pPr>
          <a:r>
            <a:rPr lang="en-US">
              <a:solidFill>
                <a:schemeClr val="tx1"/>
              </a:solidFill>
            </a:rPr>
            <a:t>Please order these materials no later than </a:t>
          </a:r>
          <a:r>
            <a:rPr lang="en-US" b="1">
              <a:solidFill>
                <a:schemeClr val="tx1"/>
              </a:solidFill>
            </a:rPr>
            <a:t>Tuesday, October 21, 2025.</a:t>
          </a:r>
          <a:endParaRPr lang="en-US" dirty="0">
            <a:solidFill>
              <a:schemeClr val="tx1"/>
            </a:solidFill>
          </a:endParaRPr>
        </a:p>
      </dgm:t>
    </dgm:pt>
    <dgm:pt modelId="{3F85BB66-96CB-4F32-97C5-984DB1BF2A44}" type="parTrans" cxnId="{5FD7B9B3-5766-45A3-824C-D1F8DB968275}">
      <dgm:prSet/>
      <dgm:spPr/>
      <dgm:t>
        <a:bodyPr/>
        <a:lstStyle/>
        <a:p>
          <a:endParaRPr lang="en-US"/>
        </a:p>
      </dgm:t>
    </dgm:pt>
    <dgm:pt modelId="{1C210765-7327-49CE-89DA-5A3D26A1283E}" type="sibTrans" cxnId="{5FD7B9B3-5766-45A3-824C-D1F8DB968275}">
      <dgm:prSet/>
      <dgm:spPr/>
      <dgm:t>
        <a:bodyPr/>
        <a:lstStyle/>
        <a:p>
          <a:endParaRPr lang="en-US"/>
        </a:p>
      </dgm:t>
    </dgm:pt>
    <dgm:pt modelId="{9ECE4631-688B-4649-9E12-F716396E02CD}" type="pres">
      <dgm:prSet presAssocID="{78DFDF08-8E1E-4901-A34C-87B163D18EE5}" presName="root" presStyleCnt="0">
        <dgm:presLayoutVars>
          <dgm:dir/>
          <dgm:resizeHandles val="exact"/>
        </dgm:presLayoutVars>
      </dgm:prSet>
      <dgm:spPr/>
    </dgm:pt>
    <dgm:pt modelId="{50C5DC38-A45B-43DB-A4DD-68E6B910ED06}" type="pres">
      <dgm:prSet presAssocID="{28E8BB6F-EAF4-4D54-AD1A-0864FECDB671}" presName="compNode" presStyleCnt="0"/>
      <dgm:spPr/>
    </dgm:pt>
    <dgm:pt modelId="{9FD8ECBF-3081-42F1-9723-076BE3D936EC}" type="pres">
      <dgm:prSet presAssocID="{28E8BB6F-EAF4-4D54-AD1A-0864FECDB671}" presName="bgRect" presStyleLbl="bgShp" presStyleIdx="0" presStyleCnt="4"/>
      <dgm:spPr/>
    </dgm:pt>
    <dgm:pt modelId="{F8BD3FAC-96CD-4C6F-8FFF-D77BCB1F8929}" type="pres">
      <dgm:prSet presAssocID="{28E8BB6F-EAF4-4D54-AD1A-0864FECDB671}"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raille"/>
        </a:ext>
      </dgm:extLst>
    </dgm:pt>
    <dgm:pt modelId="{8C58FE94-1D20-4A89-A712-618A76E03B79}" type="pres">
      <dgm:prSet presAssocID="{28E8BB6F-EAF4-4D54-AD1A-0864FECDB671}" presName="spaceRect" presStyleCnt="0"/>
      <dgm:spPr/>
    </dgm:pt>
    <dgm:pt modelId="{95097439-F5B8-4604-8F50-9A0347218B67}" type="pres">
      <dgm:prSet presAssocID="{28E8BB6F-EAF4-4D54-AD1A-0864FECDB671}" presName="parTx" presStyleLbl="revTx" presStyleIdx="0" presStyleCnt="4">
        <dgm:presLayoutVars>
          <dgm:chMax val="0"/>
          <dgm:chPref val="0"/>
        </dgm:presLayoutVars>
      </dgm:prSet>
      <dgm:spPr/>
    </dgm:pt>
    <dgm:pt modelId="{7E94C5E0-F0E1-4A49-BB7C-1BC06B265BD9}" type="pres">
      <dgm:prSet presAssocID="{09D19DDE-8BFD-487A-ABCF-F980C7F1D32B}" presName="sibTrans" presStyleCnt="0"/>
      <dgm:spPr/>
    </dgm:pt>
    <dgm:pt modelId="{892BE503-1003-4C7B-B282-E6F6248448D4}" type="pres">
      <dgm:prSet presAssocID="{E2FF9B58-0091-489E-B443-CF0C4630BE83}" presName="compNode" presStyleCnt="0"/>
      <dgm:spPr/>
    </dgm:pt>
    <dgm:pt modelId="{DE477E03-426C-4BE8-9A99-2840FDC738CE}" type="pres">
      <dgm:prSet presAssocID="{E2FF9B58-0091-489E-B443-CF0C4630BE83}" presName="bgRect" presStyleLbl="bgShp" presStyleIdx="1" presStyleCnt="4"/>
      <dgm:spPr/>
    </dgm:pt>
    <dgm:pt modelId="{FC291A9A-04FE-4CFE-B85F-B2E2F9E76671}" type="pres">
      <dgm:prSet presAssocID="{E2FF9B58-0091-489E-B443-CF0C4630BE83}"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arcode"/>
        </a:ext>
      </dgm:extLst>
    </dgm:pt>
    <dgm:pt modelId="{65DAABCA-4F70-489D-9261-C8E99B95D704}" type="pres">
      <dgm:prSet presAssocID="{E2FF9B58-0091-489E-B443-CF0C4630BE83}" presName="spaceRect" presStyleCnt="0"/>
      <dgm:spPr/>
    </dgm:pt>
    <dgm:pt modelId="{40AFB4CB-91D4-469D-B87E-40A0278B33D2}" type="pres">
      <dgm:prSet presAssocID="{E2FF9B58-0091-489E-B443-CF0C4630BE83}" presName="parTx" presStyleLbl="revTx" presStyleIdx="1" presStyleCnt="4">
        <dgm:presLayoutVars>
          <dgm:chMax val="0"/>
          <dgm:chPref val="0"/>
        </dgm:presLayoutVars>
      </dgm:prSet>
      <dgm:spPr/>
    </dgm:pt>
    <dgm:pt modelId="{AAB3FDF2-0296-484E-A1F6-71B76CE2BB04}" type="pres">
      <dgm:prSet presAssocID="{5ADBEE3B-7D00-479E-BEE7-BF8182FD946E}" presName="sibTrans" presStyleCnt="0"/>
      <dgm:spPr/>
    </dgm:pt>
    <dgm:pt modelId="{452F07BC-5FDB-44B1-9B5B-E9A1D88C0C61}" type="pres">
      <dgm:prSet presAssocID="{0403E90A-F922-40A5-BAFC-2814E6435FA2}" presName="compNode" presStyleCnt="0"/>
      <dgm:spPr/>
    </dgm:pt>
    <dgm:pt modelId="{D69B456E-4EA8-4B9C-A966-E4AA5450EDE3}" type="pres">
      <dgm:prSet presAssocID="{0403E90A-F922-40A5-BAFC-2814E6435FA2}" presName="bgRect" presStyleLbl="bgShp" presStyleIdx="2" presStyleCnt="4"/>
      <dgm:spPr/>
    </dgm:pt>
    <dgm:pt modelId="{6306C108-FC02-4BEC-9096-D1FC1351D40E}" type="pres">
      <dgm:prSet presAssocID="{0403E90A-F922-40A5-BAFC-2814E6435FA2}"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Books"/>
        </a:ext>
      </dgm:extLst>
    </dgm:pt>
    <dgm:pt modelId="{CF573EE2-C525-483B-AA21-052D2BE104E1}" type="pres">
      <dgm:prSet presAssocID="{0403E90A-F922-40A5-BAFC-2814E6435FA2}" presName="spaceRect" presStyleCnt="0"/>
      <dgm:spPr/>
    </dgm:pt>
    <dgm:pt modelId="{C3A6DE37-B4A2-4330-B57D-5DA916A219D2}" type="pres">
      <dgm:prSet presAssocID="{0403E90A-F922-40A5-BAFC-2814E6435FA2}" presName="parTx" presStyleLbl="revTx" presStyleIdx="2" presStyleCnt="4">
        <dgm:presLayoutVars>
          <dgm:chMax val="0"/>
          <dgm:chPref val="0"/>
        </dgm:presLayoutVars>
      </dgm:prSet>
      <dgm:spPr/>
    </dgm:pt>
    <dgm:pt modelId="{D708BDAD-314A-4104-9285-852D23454FE6}" type="pres">
      <dgm:prSet presAssocID="{0EF529E1-BD12-48F4-832E-3638C672D8E6}" presName="sibTrans" presStyleCnt="0"/>
      <dgm:spPr/>
    </dgm:pt>
    <dgm:pt modelId="{92CE5C81-FB37-4EEA-880F-E4BEFB01F66F}" type="pres">
      <dgm:prSet presAssocID="{B396678A-2524-47DD-BC10-957776236BC7}" presName="compNode" presStyleCnt="0"/>
      <dgm:spPr/>
    </dgm:pt>
    <dgm:pt modelId="{0C4C7B99-5430-434B-8A28-DB34A5601328}" type="pres">
      <dgm:prSet presAssocID="{B396678A-2524-47DD-BC10-957776236BC7}" presName="bgRect" presStyleLbl="bgShp" presStyleIdx="3" presStyleCnt="4"/>
      <dgm:spPr/>
    </dgm:pt>
    <dgm:pt modelId="{AC134F41-274B-4938-9AFD-2C47CAFF5867}" type="pres">
      <dgm:prSet presAssocID="{B396678A-2524-47DD-BC10-957776236BC7}"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Flip Calendar"/>
        </a:ext>
      </dgm:extLst>
    </dgm:pt>
    <dgm:pt modelId="{0485DE87-1F33-4A8E-933E-6B67CBE35753}" type="pres">
      <dgm:prSet presAssocID="{B396678A-2524-47DD-BC10-957776236BC7}" presName="spaceRect" presStyleCnt="0"/>
      <dgm:spPr/>
    </dgm:pt>
    <dgm:pt modelId="{81C85931-89AC-4C94-AEEE-995744790BAE}" type="pres">
      <dgm:prSet presAssocID="{B396678A-2524-47DD-BC10-957776236BC7}" presName="parTx" presStyleLbl="revTx" presStyleIdx="3" presStyleCnt="4">
        <dgm:presLayoutVars>
          <dgm:chMax val="0"/>
          <dgm:chPref val="0"/>
        </dgm:presLayoutVars>
      </dgm:prSet>
      <dgm:spPr/>
    </dgm:pt>
  </dgm:ptLst>
  <dgm:cxnLst>
    <dgm:cxn modelId="{68F7B113-6A4D-4EEC-AC11-6EA1A9F21971}" type="presOf" srcId="{28E8BB6F-EAF4-4D54-AD1A-0864FECDB671}" destId="{95097439-F5B8-4604-8F50-9A0347218B67}" srcOrd="0" destOrd="0" presId="urn:microsoft.com/office/officeart/2018/2/layout/IconVerticalSolidList"/>
    <dgm:cxn modelId="{EDF5AC21-DAC3-424F-9BA0-C2A41B01B851}" srcId="{78DFDF08-8E1E-4901-A34C-87B163D18EE5}" destId="{0403E90A-F922-40A5-BAFC-2814E6435FA2}" srcOrd="2" destOrd="0" parTransId="{7E3404A6-1B45-4893-81C1-008E80A1EB5A}" sibTransId="{0EF529E1-BD12-48F4-832E-3638C672D8E6}"/>
    <dgm:cxn modelId="{9D43B745-1768-439F-887C-864C6130D920}" type="presOf" srcId="{B396678A-2524-47DD-BC10-957776236BC7}" destId="{81C85931-89AC-4C94-AEEE-995744790BAE}" srcOrd="0" destOrd="0" presId="urn:microsoft.com/office/officeart/2018/2/layout/IconVerticalSolidList"/>
    <dgm:cxn modelId="{A7D8916A-4F62-4D55-BB2B-36BC71C4F01D}" type="presOf" srcId="{78DFDF08-8E1E-4901-A34C-87B163D18EE5}" destId="{9ECE4631-688B-4649-9E12-F716396E02CD}" srcOrd="0" destOrd="0" presId="urn:microsoft.com/office/officeart/2018/2/layout/IconVerticalSolidList"/>
    <dgm:cxn modelId="{ED997680-43A9-48E9-839A-087A94B3AD18}" srcId="{78DFDF08-8E1E-4901-A34C-87B163D18EE5}" destId="{E2FF9B58-0091-489E-B443-CF0C4630BE83}" srcOrd="1" destOrd="0" parTransId="{82ECCA06-A0CB-44EC-ABE5-EA2CBD31EEB8}" sibTransId="{5ADBEE3B-7D00-479E-BEE7-BF8182FD946E}"/>
    <dgm:cxn modelId="{5FD7B9B3-5766-45A3-824C-D1F8DB968275}" srcId="{78DFDF08-8E1E-4901-A34C-87B163D18EE5}" destId="{B396678A-2524-47DD-BC10-957776236BC7}" srcOrd="3" destOrd="0" parTransId="{3F85BB66-96CB-4F32-97C5-984DB1BF2A44}" sibTransId="{1C210765-7327-49CE-89DA-5A3D26A1283E}"/>
    <dgm:cxn modelId="{DD7E5EB9-706B-4550-9766-513AD548A01F}" type="presOf" srcId="{E2FF9B58-0091-489E-B443-CF0C4630BE83}" destId="{40AFB4CB-91D4-469D-B87E-40A0278B33D2}" srcOrd="0" destOrd="0" presId="urn:microsoft.com/office/officeart/2018/2/layout/IconVerticalSolidList"/>
    <dgm:cxn modelId="{F7628FC2-114E-4827-8829-837612108716}" srcId="{78DFDF08-8E1E-4901-A34C-87B163D18EE5}" destId="{28E8BB6F-EAF4-4D54-AD1A-0864FECDB671}" srcOrd="0" destOrd="0" parTransId="{9FF80CBA-2221-4EAF-B461-8D1580679710}" sibTransId="{09D19DDE-8BFD-487A-ABCF-F980C7F1D32B}"/>
    <dgm:cxn modelId="{BB50F4DD-F23C-4B6E-A1C5-310CBB45AC81}" type="presOf" srcId="{0403E90A-F922-40A5-BAFC-2814E6435FA2}" destId="{C3A6DE37-B4A2-4330-B57D-5DA916A219D2}" srcOrd="0" destOrd="0" presId="urn:microsoft.com/office/officeart/2018/2/layout/IconVerticalSolidList"/>
    <dgm:cxn modelId="{30437B79-8443-4B30-AE98-1998FF92743F}" type="presParOf" srcId="{9ECE4631-688B-4649-9E12-F716396E02CD}" destId="{50C5DC38-A45B-43DB-A4DD-68E6B910ED06}" srcOrd="0" destOrd="0" presId="urn:microsoft.com/office/officeart/2018/2/layout/IconVerticalSolidList"/>
    <dgm:cxn modelId="{BEBB3BAE-B115-45A5-950D-A03DA3ACF604}" type="presParOf" srcId="{50C5DC38-A45B-43DB-A4DD-68E6B910ED06}" destId="{9FD8ECBF-3081-42F1-9723-076BE3D936EC}" srcOrd="0" destOrd="0" presId="urn:microsoft.com/office/officeart/2018/2/layout/IconVerticalSolidList"/>
    <dgm:cxn modelId="{8379DA33-2FEA-4879-A3F1-A1B03C0DDA1E}" type="presParOf" srcId="{50C5DC38-A45B-43DB-A4DD-68E6B910ED06}" destId="{F8BD3FAC-96CD-4C6F-8FFF-D77BCB1F8929}" srcOrd="1" destOrd="0" presId="urn:microsoft.com/office/officeart/2018/2/layout/IconVerticalSolidList"/>
    <dgm:cxn modelId="{8A0036D8-DC8D-4B21-9752-68E5885B1B08}" type="presParOf" srcId="{50C5DC38-A45B-43DB-A4DD-68E6B910ED06}" destId="{8C58FE94-1D20-4A89-A712-618A76E03B79}" srcOrd="2" destOrd="0" presId="urn:microsoft.com/office/officeart/2018/2/layout/IconVerticalSolidList"/>
    <dgm:cxn modelId="{CF89432C-6ED9-4919-A40A-05435A3BEE58}" type="presParOf" srcId="{50C5DC38-A45B-43DB-A4DD-68E6B910ED06}" destId="{95097439-F5B8-4604-8F50-9A0347218B67}" srcOrd="3" destOrd="0" presId="urn:microsoft.com/office/officeart/2018/2/layout/IconVerticalSolidList"/>
    <dgm:cxn modelId="{18438A12-2931-444F-8E58-92B8EBA7262C}" type="presParOf" srcId="{9ECE4631-688B-4649-9E12-F716396E02CD}" destId="{7E94C5E0-F0E1-4A49-BB7C-1BC06B265BD9}" srcOrd="1" destOrd="0" presId="urn:microsoft.com/office/officeart/2018/2/layout/IconVerticalSolidList"/>
    <dgm:cxn modelId="{E0FB0639-0C3C-4860-9400-A760A32BFC4D}" type="presParOf" srcId="{9ECE4631-688B-4649-9E12-F716396E02CD}" destId="{892BE503-1003-4C7B-B282-E6F6248448D4}" srcOrd="2" destOrd="0" presId="urn:microsoft.com/office/officeart/2018/2/layout/IconVerticalSolidList"/>
    <dgm:cxn modelId="{B10D8691-AA65-4BCC-BFEC-BB3D6D14BB9A}" type="presParOf" srcId="{892BE503-1003-4C7B-B282-E6F6248448D4}" destId="{DE477E03-426C-4BE8-9A99-2840FDC738CE}" srcOrd="0" destOrd="0" presId="urn:microsoft.com/office/officeart/2018/2/layout/IconVerticalSolidList"/>
    <dgm:cxn modelId="{509EB965-2401-4BEA-8B61-33B0B0ED8085}" type="presParOf" srcId="{892BE503-1003-4C7B-B282-E6F6248448D4}" destId="{FC291A9A-04FE-4CFE-B85F-B2E2F9E76671}" srcOrd="1" destOrd="0" presId="urn:microsoft.com/office/officeart/2018/2/layout/IconVerticalSolidList"/>
    <dgm:cxn modelId="{C1D41005-86EE-4A26-A770-C0DD633F90E1}" type="presParOf" srcId="{892BE503-1003-4C7B-B282-E6F6248448D4}" destId="{65DAABCA-4F70-489D-9261-C8E99B95D704}" srcOrd="2" destOrd="0" presId="urn:microsoft.com/office/officeart/2018/2/layout/IconVerticalSolidList"/>
    <dgm:cxn modelId="{C8192C84-7458-4556-8A24-39D0E3C7E4E6}" type="presParOf" srcId="{892BE503-1003-4C7B-B282-E6F6248448D4}" destId="{40AFB4CB-91D4-469D-B87E-40A0278B33D2}" srcOrd="3" destOrd="0" presId="urn:microsoft.com/office/officeart/2018/2/layout/IconVerticalSolidList"/>
    <dgm:cxn modelId="{F023DBD2-9838-455D-A8C3-CC2B5B306A70}" type="presParOf" srcId="{9ECE4631-688B-4649-9E12-F716396E02CD}" destId="{AAB3FDF2-0296-484E-A1F6-71B76CE2BB04}" srcOrd="3" destOrd="0" presId="urn:microsoft.com/office/officeart/2018/2/layout/IconVerticalSolidList"/>
    <dgm:cxn modelId="{8AFCA214-3E5B-4CB2-B1E0-49DC27A65AB0}" type="presParOf" srcId="{9ECE4631-688B-4649-9E12-F716396E02CD}" destId="{452F07BC-5FDB-44B1-9B5B-E9A1D88C0C61}" srcOrd="4" destOrd="0" presId="urn:microsoft.com/office/officeart/2018/2/layout/IconVerticalSolidList"/>
    <dgm:cxn modelId="{9F62AC46-DAC2-4FFB-940B-83FC0BCED50A}" type="presParOf" srcId="{452F07BC-5FDB-44B1-9B5B-E9A1D88C0C61}" destId="{D69B456E-4EA8-4B9C-A966-E4AA5450EDE3}" srcOrd="0" destOrd="0" presId="urn:microsoft.com/office/officeart/2018/2/layout/IconVerticalSolidList"/>
    <dgm:cxn modelId="{C7875E0B-AA91-400B-8C2E-5CD9D18AF33F}" type="presParOf" srcId="{452F07BC-5FDB-44B1-9B5B-E9A1D88C0C61}" destId="{6306C108-FC02-4BEC-9096-D1FC1351D40E}" srcOrd="1" destOrd="0" presId="urn:microsoft.com/office/officeart/2018/2/layout/IconVerticalSolidList"/>
    <dgm:cxn modelId="{C2321439-D643-4A7F-9DB5-B6D0F3F10CF2}" type="presParOf" srcId="{452F07BC-5FDB-44B1-9B5B-E9A1D88C0C61}" destId="{CF573EE2-C525-483B-AA21-052D2BE104E1}" srcOrd="2" destOrd="0" presId="urn:microsoft.com/office/officeart/2018/2/layout/IconVerticalSolidList"/>
    <dgm:cxn modelId="{EB11BAA5-1E17-4F7C-B965-71C0DACA2728}" type="presParOf" srcId="{452F07BC-5FDB-44B1-9B5B-E9A1D88C0C61}" destId="{C3A6DE37-B4A2-4330-B57D-5DA916A219D2}" srcOrd="3" destOrd="0" presId="urn:microsoft.com/office/officeart/2018/2/layout/IconVerticalSolidList"/>
    <dgm:cxn modelId="{310BB302-78DA-41BB-AF6D-A11965711CC4}" type="presParOf" srcId="{9ECE4631-688B-4649-9E12-F716396E02CD}" destId="{D708BDAD-314A-4104-9285-852D23454FE6}" srcOrd="5" destOrd="0" presId="urn:microsoft.com/office/officeart/2018/2/layout/IconVerticalSolidList"/>
    <dgm:cxn modelId="{D87FCE59-8CFB-4718-80F3-D4090B6BC4B9}" type="presParOf" srcId="{9ECE4631-688B-4649-9E12-F716396E02CD}" destId="{92CE5C81-FB37-4EEA-880F-E4BEFB01F66F}" srcOrd="6" destOrd="0" presId="urn:microsoft.com/office/officeart/2018/2/layout/IconVerticalSolidList"/>
    <dgm:cxn modelId="{5F81A55C-8A2A-4A04-BE8E-C50072B693D6}" type="presParOf" srcId="{92CE5C81-FB37-4EEA-880F-E4BEFB01F66F}" destId="{0C4C7B99-5430-434B-8A28-DB34A5601328}" srcOrd="0" destOrd="0" presId="urn:microsoft.com/office/officeart/2018/2/layout/IconVerticalSolidList"/>
    <dgm:cxn modelId="{B7EFCDD5-7964-4BAD-B8D2-A25ACFF9D6FA}" type="presParOf" srcId="{92CE5C81-FB37-4EEA-880F-E4BEFB01F66F}" destId="{AC134F41-274B-4938-9AFD-2C47CAFF5867}" srcOrd="1" destOrd="0" presId="urn:microsoft.com/office/officeart/2018/2/layout/IconVerticalSolidList"/>
    <dgm:cxn modelId="{501C6622-A317-4435-BF4B-99E62B1DA6E4}" type="presParOf" srcId="{92CE5C81-FB37-4EEA-880F-E4BEFB01F66F}" destId="{0485DE87-1F33-4A8E-933E-6B67CBE35753}" srcOrd="2" destOrd="0" presId="urn:microsoft.com/office/officeart/2018/2/layout/IconVerticalSolidList"/>
    <dgm:cxn modelId="{37753ACF-81DF-4393-AB2E-951448056091}" type="presParOf" srcId="{92CE5C81-FB37-4EEA-880F-E4BEFB01F66F}" destId="{81C85931-89AC-4C94-AEEE-995744790BAE}"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B8F9E3-51D1-4445-B2E2-B4692678BFE3}">
      <dsp:nvSpPr>
        <dsp:cNvPr id="0" name=""/>
        <dsp:cNvSpPr/>
      </dsp:nvSpPr>
      <dsp:spPr>
        <a:xfrm>
          <a:off x="3224" y="513510"/>
          <a:ext cx="2558093" cy="1534856"/>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a:t>Setting – individual or small group </a:t>
          </a:r>
        </a:p>
      </dsp:txBody>
      <dsp:txXfrm>
        <a:off x="3224" y="513510"/>
        <a:ext cx="2558093" cy="1534856"/>
      </dsp:txXfrm>
    </dsp:sp>
    <dsp:sp modelId="{8D106BF9-3A41-4985-ABCE-4DAAE8882935}">
      <dsp:nvSpPr>
        <dsp:cNvPr id="0" name=""/>
        <dsp:cNvSpPr/>
      </dsp:nvSpPr>
      <dsp:spPr>
        <a:xfrm>
          <a:off x="2817127" y="513510"/>
          <a:ext cx="2558093" cy="1534856"/>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a:t>Timing – frequent and extended breaks</a:t>
          </a:r>
        </a:p>
      </dsp:txBody>
      <dsp:txXfrm>
        <a:off x="2817127" y="513510"/>
        <a:ext cx="2558093" cy="1534856"/>
      </dsp:txXfrm>
    </dsp:sp>
    <dsp:sp modelId="{41491F2A-11E2-476E-A606-BCE0DD3E0752}">
      <dsp:nvSpPr>
        <dsp:cNvPr id="0" name=""/>
        <dsp:cNvSpPr/>
      </dsp:nvSpPr>
      <dsp:spPr>
        <a:xfrm>
          <a:off x="5631031" y="513510"/>
          <a:ext cx="2558093" cy="1534856"/>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a:t>Scheduling - multiple sessions or days</a:t>
          </a:r>
        </a:p>
      </dsp:txBody>
      <dsp:txXfrm>
        <a:off x="5631031" y="513510"/>
        <a:ext cx="2558093" cy="1534856"/>
      </dsp:txXfrm>
    </dsp:sp>
    <dsp:sp modelId="{84707A26-38EE-492C-9720-B6519533A58B}">
      <dsp:nvSpPr>
        <dsp:cNvPr id="0" name=""/>
        <dsp:cNvSpPr/>
      </dsp:nvSpPr>
      <dsp:spPr>
        <a:xfrm>
          <a:off x="8444934" y="513510"/>
          <a:ext cx="2558093" cy="1534856"/>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a:t>Presentation – highlighting, cueing, read aloud to self, repeating or signing the directions, repeated directions, signed administration </a:t>
          </a:r>
        </a:p>
      </dsp:txBody>
      <dsp:txXfrm>
        <a:off x="8444934" y="513510"/>
        <a:ext cx="2558093" cy="1534856"/>
      </dsp:txXfrm>
    </dsp:sp>
    <dsp:sp modelId="{C1FBD59F-918F-4B7F-8E74-EBCEBA602759}">
      <dsp:nvSpPr>
        <dsp:cNvPr id="0" name=""/>
        <dsp:cNvSpPr/>
      </dsp:nvSpPr>
      <dsp:spPr>
        <a:xfrm>
          <a:off x="1410176" y="2304176"/>
          <a:ext cx="2558093" cy="1534856"/>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a:t>Response – nonverbal indication of answer choices or dictation of responses</a:t>
          </a:r>
        </a:p>
      </dsp:txBody>
      <dsp:txXfrm>
        <a:off x="1410176" y="2304176"/>
        <a:ext cx="2558093" cy="1534856"/>
      </dsp:txXfrm>
    </dsp:sp>
    <dsp:sp modelId="{9251484C-041C-41BD-9D50-345B8170E0AE}">
      <dsp:nvSpPr>
        <dsp:cNvPr id="0" name=""/>
        <dsp:cNvSpPr/>
      </dsp:nvSpPr>
      <dsp:spPr>
        <a:xfrm>
          <a:off x="4224079" y="2304176"/>
          <a:ext cx="2558093" cy="1534856"/>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a:t>Bilingual Dictionary – word-to-word dictionary only with no pictures, definitions, etc.</a:t>
          </a:r>
        </a:p>
      </dsp:txBody>
      <dsp:txXfrm>
        <a:off x="4224079" y="2304176"/>
        <a:ext cx="2558093" cy="1534856"/>
      </dsp:txXfrm>
    </dsp:sp>
    <dsp:sp modelId="{9DCA4E11-6868-4EBC-9063-CB6350D99551}">
      <dsp:nvSpPr>
        <dsp:cNvPr id="0" name=""/>
        <dsp:cNvSpPr/>
      </dsp:nvSpPr>
      <dsp:spPr>
        <a:xfrm>
          <a:off x="7037982" y="2304176"/>
          <a:ext cx="2558093" cy="1534856"/>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a:t>Reword or Translate Directions – only general test directions may be translated</a:t>
          </a:r>
        </a:p>
      </dsp:txBody>
      <dsp:txXfrm>
        <a:off x="7037982" y="2304176"/>
        <a:ext cx="2558093" cy="153485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D8ECBF-3081-42F1-9723-076BE3D936EC}">
      <dsp:nvSpPr>
        <dsp:cNvPr id="0" name=""/>
        <dsp:cNvSpPr/>
      </dsp:nvSpPr>
      <dsp:spPr>
        <a:xfrm>
          <a:off x="0" y="1902"/>
          <a:ext cx="10950498" cy="964450"/>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8BD3FAC-96CD-4C6F-8FFF-D77BCB1F8929}">
      <dsp:nvSpPr>
        <dsp:cNvPr id="0" name=""/>
        <dsp:cNvSpPr/>
      </dsp:nvSpPr>
      <dsp:spPr>
        <a:xfrm>
          <a:off x="291746" y="218904"/>
          <a:ext cx="530447" cy="53044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5097439-F5B8-4604-8F50-9A0347218B67}">
      <dsp:nvSpPr>
        <dsp:cNvPr id="0" name=""/>
        <dsp:cNvSpPr/>
      </dsp:nvSpPr>
      <dsp:spPr>
        <a:xfrm>
          <a:off x="1113940" y="1902"/>
          <a:ext cx="9836557" cy="9644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071" tIns="102071" rIns="102071" bIns="102071" numCol="1" spcCol="1270" anchor="ctr" anchorCtr="0">
          <a:noAutofit/>
        </a:bodyPr>
        <a:lstStyle/>
        <a:p>
          <a:pPr marL="0" lvl="0" indent="0" algn="l" defTabSz="977900">
            <a:lnSpc>
              <a:spcPct val="100000"/>
            </a:lnSpc>
            <a:spcBef>
              <a:spcPct val="0"/>
            </a:spcBef>
            <a:spcAft>
              <a:spcPct val="35000"/>
            </a:spcAft>
            <a:buNone/>
          </a:pPr>
          <a:r>
            <a:rPr lang="en-US" sz="2200" kern="1200" dirty="0">
              <a:solidFill>
                <a:schemeClr val="tx1"/>
              </a:solidFill>
            </a:rPr>
            <a:t>Braille test booklets are </a:t>
          </a:r>
          <a:r>
            <a:rPr lang="en-US" sz="2200" b="1" kern="1200" dirty="0">
              <a:solidFill>
                <a:schemeClr val="tx1"/>
              </a:solidFill>
            </a:rPr>
            <a:t>NOT</a:t>
          </a:r>
          <a:r>
            <a:rPr lang="en-US" sz="2200" kern="1200" dirty="0">
              <a:solidFill>
                <a:schemeClr val="tx1"/>
              </a:solidFill>
            </a:rPr>
            <a:t> available for </a:t>
          </a:r>
          <a:r>
            <a:rPr lang="en-US" sz="2200" i="1" kern="1200" dirty="0">
              <a:solidFill>
                <a:schemeClr val="tx1"/>
              </a:solidFill>
            </a:rPr>
            <a:t>CogAT</a:t>
          </a:r>
          <a:r>
            <a:rPr lang="en-US" sz="2200" kern="1200" dirty="0">
              <a:solidFill>
                <a:schemeClr val="tx1"/>
              </a:solidFill>
            </a:rPr>
            <a:t> or the </a:t>
          </a:r>
          <a:r>
            <a:rPr lang="en-US" sz="2200" i="1" kern="1200" dirty="0">
              <a:solidFill>
                <a:schemeClr val="tx1"/>
              </a:solidFill>
            </a:rPr>
            <a:t>Iowa Assessment </a:t>
          </a:r>
          <a:r>
            <a:rPr lang="en-US" sz="2200" kern="1200" dirty="0">
              <a:solidFill>
                <a:schemeClr val="tx1"/>
              </a:solidFill>
            </a:rPr>
            <a:t>at the second-grade level.</a:t>
          </a:r>
        </a:p>
      </dsp:txBody>
      <dsp:txXfrm>
        <a:off x="1113940" y="1902"/>
        <a:ext cx="9836557" cy="964450"/>
      </dsp:txXfrm>
    </dsp:sp>
    <dsp:sp modelId="{DE477E03-426C-4BE8-9A99-2840FDC738CE}">
      <dsp:nvSpPr>
        <dsp:cNvPr id="0" name=""/>
        <dsp:cNvSpPr/>
      </dsp:nvSpPr>
      <dsp:spPr>
        <a:xfrm>
          <a:off x="0" y="1207466"/>
          <a:ext cx="10950498" cy="964450"/>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C291A9A-04FE-4CFE-B85F-B2E2F9E76671}">
      <dsp:nvSpPr>
        <dsp:cNvPr id="0" name=""/>
        <dsp:cNvSpPr/>
      </dsp:nvSpPr>
      <dsp:spPr>
        <a:xfrm>
          <a:off x="291746" y="1424467"/>
          <a:ext cx="530447" cy="53044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0AFB4CB-91D4-469D-B87E-40A0278B33D2}">
      <dsp:nvSpPr>
        <dsp:cNvPr id="0" name=""/>
        <dsp:cNvSpPr/>
      </dsp:nvSpPr>
      <dsp:spPr>
        <a:xfrm>
          <a:off x="1113940" y="1207466"/>
          <a:ext cx="9836557" cy="9644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071" tIns="102071" rIns="102071" bIns="102071" numCol="1" spcCol="1270" anchor="ctr" anchorCtr="0">
          <a:noAutofit/>
        </a:bodyPr>
        <a:lstStyle/>
        <a:p>
          <a:pPr marL="0" lvl="0" indent="0" algn="l" defTabSz="977900">
            <a:lnSpc>
              <a:spcPct val="100000"/>
            </a:lnSpc>
            <a:spcBef>
              <a:spcPct val="0"/>
            </a:spcBef>
            <a:spcAft>
              <a:spcPct val="35000"/>
            </a:spcAft>
            <a:buNone/>
          </a:pPr>
          <a:r>
            <a:rPr lang="en-US" sz="2200" kern="1200">
              <a:solidFill>
                <a:schemeClr val="tx1"/>
              </a:solidFill>
            </a:rPr>
            <a:t>Large-print test books are available for both the </a:t>
          </a:r>
          <a:r>
            <a:rPr lang="en-US" sz="2200" i="1" kern="1200">
              <a:solidFill>
                <a:schemeClr val="tx1"/>
              </a:solidFill>
            </a:rPr>
            <a:t>Iowa Assessments and</a:t>
          </a:r>
          <a:r>
            <a:rPr lang="en-US" sz="2200" kern="1200">
              <a:solidFill>
                <a:schemeClr val="tx1"/>
              </a:solidFill>
            </a:rPr>
            <a:t> </a:t>
          </a:r>
          <a:r>
            <a:rPr lang="en-US" sz="2200" i="1" kern="1200">
              <a:solidFill>
                <a:schemeClr val="tx1"/>
              </a:solidFill>
            </a:rPr>
            <a:t>CogAT</a:t>
          </a:r>
          <a:r>
            <a:rPr lang="en-US" sz="2200" kern="1200">
              <a:solidFill>
                <a:schemeClr val="tx1"/>
              </a:solidFill>
            </a:rPr>
            <a:t>. Student responses must be transcribed to the student’s barcoded test booklet.</a:t>
          </a:r>
          <a:endParaRPr lang="en-US" sz="2200" kern="1200" dirty="0">
            <a:solidFill>
              <a:schemeClr val="tx1"/>
            </a:solidFill>
          </a:endParaRPr>
        </a:p>
      </dsp:txBody>
      <dsp:txXfrm>
        <a:off x="1113940" y="1207466"/>
        <a:ext cx="9836557" cy="964450"/>
      </dsp:txXfrm>
    </dsp:sp>
    <dsp:sp modelId="{D69B456E-4EA8-4B9C-A966-E4AA5450EDE3}">
      <dsp:nvSpPr>
        <dsp:cNvPr id="0" name=""/>
        <dsp:cNvSpPr/>
      </dsp:nvSpPr>
      <dsp:spPr>
        <a:xfrm>
          <a:off x="0" y="2413029"/>
          <a:ext cx="10950498" cy="964450"/>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306C108-FC02-4BEC-9096-D1FC1351D40E}">
      <dsp:nvSpPr>
        <dsp:cNvPr id="0" name=""/>
        <dsp:cNvSpPr/>
      </dsp:nvSpPr>
      <dsp:spPr>
        <a:xfrm>
          <a:off x="291746" y="2630030"/>
          <a:ext cx="530447" cy="53044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3A6DE37-B4A2-4330-B57D-5DA916A219D2}">
      <dsp:nvSpPr>
        <dsp:cNvPr id="0" name=""/>
        <dsp:cNvSpPr/>
      </dsp:nvSpPr>
      <dsp:spPr>
        <a:xfrm>
          <a:off x="1113940" y="2413029"/>
          <a:ext cx="9836557" cy="9644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071" tIns="102071" rIns="102071" bIns="102071" numCol="1" spcCol="1270" anchor="ctr" anchorCtr="0">
          <a:noAutofit/>
        </a:bodyPr>
        <a:lstStyle/>
        <a:p>
          <a:pPr marL="0" lvl="0" indent="0" algn="l" defTabSz="977900">
            <a:lnSpc>
              <a:spcPct val="100000"/>
            </a:lnSpc>
            <a:spcBef>
              <a:spcPct val="0"/>
            </a:spcBef>
            <a:spcAft>
              <a:spcPct val="35000"/>
            </a:spcAft>
            <a:buNone/>
          </a:pPr>
          <a:r>
            <a:rPr lang="en-US" sz="2200" kern="1200">
              <a:solidFill>
                <a:schemeClr val="tx1"/>
              </a:solidFill>
            </a:rPr>
            <a:t>To order the Large Print books, please contact Celia Ortiz. We will begin to fulfill requests starting on Monday, 9/22. </a:t>
          </a:r>
          <a:endParaRPr lang="en-US" sz="2200" kern="1200" dirty="0">
            <a:solidFill>
              <a:schemeClr val="tx1"/>
            </a:solidFill>
          </a:endParaRPr>
        </a:p>
      </dsp:txBody>
      <dsp:txXfrm>
        <a:off x="1113940" y="2413029"/>
        <a:ext cx="9836557" cy="964450"/>
      </dsp:txXfrm>
    </dsp:sp>
    <dsp:sp modelId="{0C4C7B99-5430-434B-8A28-DB34A5601328}">
      <dsp:nvSpPr>
        <dsp:cNvPr id="0" name=""/>
        <dsp:cNvSpPr/>
      </dsp:nvSpPr>
      <dsp:spPr>
        <a:xfrm>
          <a:off x="0" y="3618592"/>
          <a:ext cx="10950498" cy="964450"/>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C134F41-274B-4938-9AFD-2C47CAFF5867}">
      <dsp:nvSpPr>
        <dsp:cNvPr id="0" name=""/>
        <dsp:cNvSpPr/>
      </dsp:nvSpPr>
      <dsp:spPr>
        <a:xfrm>
          <a:off x="291746" y="3835593"/>
          <a:ext cx="530447" cy="530447"/>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1C85931-89AC-4C94-AEEE-995744790BAE}">
      <dsp:nvSpPr>
        <dsp:cNvPr id="0" name=""/>
        <dsp:cNvSpPr/>
      </dsp:nvSpPr>
      <dsp:spPr>
        <a:xfrm>
          <a:off x="1113940" y="3618592"/>
          <a:ext cx="9836557" cy="9644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071" tIns="102071" rIns="102071" bIns="102071" numCol="1" spcCol="1270" anchor="ctr" anchorCtr="0">
          <a:noAutofit/>
        </a:bodyPr>
        <a:lstStyle/>
        <a:p>
          <a:pPr marL="0" lvl="0" indent="0" algn="l" defTabSz="977900">
            <a:lnSpc>
              <a:spcPct val="100000"/>
            </a:lnSpc>
            <a:spcBef>
              <a:spcPct val="0"/>
            </a:spcBef>
            <a:spcAft>
              <a:spcPct val="35000"/>
            </a:spcAft>
            <a:buNone/>
          </a:pPr>
          <a:r>
            <a:rPr lang="en-US" sz="2200" kern="1200">
              <a:solidFill>
                <a:schemeClr val="tx1"/>
              </a:solidFill>
            </a:rPr>
            <a:t>Please order these materials no later than </a:t>
          </a:r>
          <a:r>
            <a:rPr lang="en-US" sz="2200" b="1" kern="1200">
              <a:solidFill>
                <a:schemeClr val="tx1"/>
              </a:solidFill>
            </a:rPr>
            <a:t>Tuesday, October 21, 2025.</a:t>
          </a:r>
          <a:endParaRPr lang="en-US" sz="2200" kern="1200" dirty="0">
            <a:solidFill>
              <a:schemeClr val="tx1"/>
            </a:solidFill>
          </a:endParaRPr>
        </a:p>
      </dsp:txBody>
      <dsp:txXfrm>
        <a:off x="1113940" y="3618592"/>
        <a:ext cx="9836557" cy="964450"/>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8A9D08-8D75-4AD1-99CB-8A0DC3DA1EA5}" type="datetimeFigureOut">
              <a:rPr lang="en-US" smtClean="0"/>
              <a:t>9/9/2025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F4EE7B6-F268-4A8A-8121-53988FD9B107}" type="slidenum">
              <a:rPr lang="en-US" smtClean="0"/>
              <a:t>‹#›</a:t>
            </a:fld>
            <a:endParaRPr lang="en-US"/>
          </a:p>
        </p:txBody>
      </p:sp>
    </p:spTree>
    <p:extLst>
      <p:ext uri="{BB962C8B-B14F-4D97-AF65-F5344CB8AC3E}">
        <p14:creationId xmlns:p14="http://schemas.microsoft.com/office/powerpoint/2010/main" val="32214306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ed.sc.gov/index.cfm?LinkServID=5FD381E6-C221-0449-5E1C5EE985A2F0F8"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dirty="0"/>
              <a:t>(TAM page iii)</a:t>
            </a:r>
            <a:endParaRPr lang="en-US" dirty="0"/>
          </a:p>
        </p:txBody>
      </p:sp>
      <p:sp>
        <p:nvSpPr>
          <p:cNvPr id="4" name="Slide Number Placeholder 3"/>
          <p:cNvSpPr>
            <a:spLocks noGrp="1"/>
          </p:cNvSpPr>
          <p:nvPr>
            <p:ph type="sldNum" sz="quarter" idx="5"/>
          </p:nvPr>
        </p:nvSpPr>
        <p:spPr/>
        <p:txBody>
          <a:bodyPr/>
          <a:lstStyle/>
          <a:p>
            <a:fld id="{1F4EE7B6-F268-4A8A-8121-53988FD9B107}" type="slidenum">
              <a:rPr lang="en-US" smtClean="0"/>
              <a:t>4</a:t>
            </a:fld>
            <a:endParaRPr lang="en-US"/>
          </a:p>
        </p:txBody>
      </p:sp>
    </p:spTree>
    <p:extLst>
      <p:ext uri="{BB962C8B-B14F-4D97-AF65-F5344CB8AC3E}">
        <p14:creationId xmlns:p14="http://schemas.microsoft.com/office/powerpoint/2010/main" val="40523175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 student with a documented disability is either a student who has been evaluated and found to meet the eligibility criteria for enrollment in special education </a:t>
            </a:r>
            <a:r>
              <a:rPr lang="en-US" dirty="0"/>
              <a:t>as defined by the Individuals with Disabilities Education Act (IDEA 97) and South Carolina State Board of Education Regulation 43-243.1 </a:t>
            </a:r>
            <a:r>
              <a:rPr lang="en-US" b="1" dirty="0"/>
              <a:t>or a student who has a disability covered under Section 504 of the Rehabilitation Act</a:t>
            </a:r>
            <a:r>
              <a:rPr lang="en-US" dirty="0"/>
              <a:t> of 1973. </a:t>
            </a:r>
          </a:p>
          <a:p>
            <a:endParaRPr lang="en-US" dirty="0"/>
          </a:p>
          <a:p>
            <a:r>
              <a:rPr lang="en-US" b="1" dirty="0"/>
              <a:t>Students with a current</a:t>
            </a:r>
            <a:r>
              <a:rPr lang="en-US" dirty="0"/>
              <a:t> Individualized Education Program </a:t>
            </a:r>
            <a:r>
              <a:rPr lang="en-US" b="1" dirty="0"/>
              <a:t>(IEP) or 504 Accommodations Plan must participate in screening</a:t>
            </a:r>
            <a:r>
              <a:rPr lang="en-US" dirty="0"/>
              <a:t> for identification for the academic gifted and talented program. Students should participate in CogAT and Iowa Assessments testing, as appropriate, or in an alternative screening process that includes a documented review of existing data from a norm-referenced aptitude and norm-referenced mathematics and reading comprehension assessment. </a:t>
            </a:r>
          </a:p>
          <a:p>
            <a:endParaRPr lang="en-US" dirty="0"/>
          </a:p>
          <a:p>
            <a:r>
              <a:rPr lang="en-US" b="1" dirty="0"/>
              <a:t>The student’s IEP team determines whether the student will participate in the assessment in the same manner as other students, or with accommodations. </a:t>
            </a:r>
            <a:r>
              <a:rPr lang="en-US" dirty="0"/>
              <a:t>Students cannot be excluded from screening because of a disability. </a:t>
            </a:r>
          </a:p>
          <a:p>
            <a:endParaRPr lang="en-US" dirty="0"/>
          </a:p>
          <a:p>
            <a:r>
              <a:rPr lang="en-US" dirty="0"/>
              <a:t>SC Allowed Accommodations- </a:t>
            </a:r>
            <a:r>
              <a:rPr lang="en-US" b="1" dirty="0"/>
              <a:t>Some accommodations listed in the Directions for Administration (DFA) for both CogAT and Iowa Assessments are not approved for use in South Carolina</a:t>
            </a:r>
            <a:r>
              <a:rPr lang="en-US" dirty="0"/>
              <a:t>. </a:t>
            </a:r>
            <a:r>
              <a:rPr lang="en-US" b="1" dirty="0"/>
              <a:t>Make sure that Test Administrators (TAs) are aware that the accommodations listed in the TAM pages 8-14 are the only approved accommodations for the South Carolina Grade 2 Gifted and Talented Assessment program. </a:t>
            </a:r>
          </a:p>
          <a:p>
            <a:endParaRPr lang="en-US" dirty="0"/>
          </a:p>
          <a:p>
            <a:endParaRPr lang="en-US" dirty="0"/>
          </a:p>
        </p:txBody>
      </p:sp>
      <p:sp>
        <p:nvSpPr>
          <p:cNvPr id="4" name="Slide Number Placeholder 3"/>
          <p:cNvSpPr>
            <a:spLocks noGrp="1"/>
          </p:cNvSpPr>
          <p:nvPr>
            <p:ph type="sldNum" sz="quarter" idx="5"/>
          </p:nvPr>
        </p:nvSpPr>
        <p:spPr/>
        <p:txBody>
          <a:bodyPr/>
          <a:lstStyle/>
          <a:p>
            <a:fld id="{1F4EE7B6-F268-4A8A-8121-53988FD9B107}" type="slidenum">
              <a:rPr lang="en-US" smtClean="0"/>
              <a:t>13</a:t>
            </a:fld>
            <a:endParaRPr lang="en-US"/>
          </a:p>
        </p:txBody>
      </p:sp>
    </p:spTree>
    <p:extLst>
      <p:ext uri="{BB962C8B-B14F-4D97-AF65-F5344CB8AC3E}">
        <p14:creationId xmlns:p14="http://schemas.microsoft.com/office/powerpoint/2010/main" val="38050996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Setting- </a:t>
            </a:r>
          </a:p>
          <a:p>
            <a:r>
              <a:rPr lang="en-US" dirty="0"/>
              <a:t>The small-group size should be consistent with the group size used for routine classroom assessments. </a:t>
            </a:r>
          </a:p>
          <a:p>
            <a:pPr marL="177571" indent="-177571">
              <a:buFont typeface="Arial" panose="020B0604020202020204" pitchFamily="34" charset="0"/>
              <a:buChar char="•"/>
            </a:pPr>
            <a:r>
              <a:rPr lang="en-US" dirty="0"/>
              <a:t>Preferential seating</a:t>
            </a:r>
          </a:p>
          <a:p>
            <a:pPr marL="177571" indent="-177571">
              <a:buFont typeface="Arial" panose="020B0604020202020204" pitchFamily="34" charset="0"/>
              <a:buChar char="•"/>
            </a:pPr>
            <a:r>
              <a:rPr lang="en-US" dirty="0"/>
              <a:t>Separate location</a:t>
            </a:r>
          </a:p>
          <a:p>
            <a:endParaRPr lang="en-US" dirty="0"/>
          </a:p>
          <a:p>
            <a:r>
              <a:rPr lang="en-US" b="1" dirty="0"/>
              <a:t>Timing-  </a:t>
            </a:r>
            <a:r>
              <a:rPr lang="en-US" dirty="0"/>
              <a:t>Frequent and Extended Breaks – This accommodation is used if additional time is needed beyond the break structure of the assessment. These breaks may occur: </a:t>
            </a:r>
          </a:p>
          <a:p>
            <a:pPr marL="177571" indent="-177571">
              <a:buFont typeface="Arial" panose="020B0604020202020204" pitchFamily="34" charset="0"/>
              <a:buChar char="•"/>
            </a:pPr>
            <a:r>
              <a:rPr lang="en-US" dirty="0"/>
              <a:t>In the classroom/separate location, with no contact between students; or</a:t>
            </a:r>
          </a:p>
          <a:p>
            <a:pPr marL="177571" indent="-177571">
              <a:buFont typeface="Arial" panose="020B0604020202020204" pitchFamily="34" charset="0"/>
              <a:buChar char="•"/>
            </a:pPr>
            <a:r>
              <a:rPr lang="en-US" dirty="0"/>
              <a:t>Outside of the classroom/separate location, with contact between students monitored to ensure there is no discussion of the assessment.</a:t>
            </a:r>
          </a:p>
          <a:p>
            <a:endParaRPr lang="en-US" dirty="0"/>
          </a:p>
          <a:p>
            <a:r>
              <a:rPr lang="en-US" b="1" dirty="0"/>
              <a:t>Scheduling-</a:t>
            </a:r>
            <a:r>
              <a:rPr lang="en-US" dirty="0"/>
              <a:t> Multiple Test Sessions/Days – </a:t>
            </a:r>
            <a:r>
              <a:rPr lang="en-US" b="1" dirty="0"/>
              <a:t>The student may take portions of CogAT or the Iowa Assessments over several days, as long as all testing is completed by the last day of the testing window</a:t>
            </a:r>
            <a:r>
              <a:rPr lang="en-US" dirty="0"/>
              <a:t>. Students must begin testing on the regularly scheduled testing date and may not go back to previously completed sections of the test. </a:t>
            </a:r>
          </a:p>
          <a:p>
            <a:endParaRPr lang="en-US" dirty="0"/>
          </a:p>
          <a:p>
            <a:r>
              <a:rPr lang="en-US" b="1" dirty="0"/>
              <a:t>Presentation-</a:t>
            </a:r>
            <a:r>
              <a:rPr lang="en-US" dirty="0"/>
              <a:t> Highlighting – </a:t>
            </a:r>
            <a:r>
              <a:rPr lang="en-US" b="1" dirty="0"/>
              <a:t>The Test Administrator may highlight key words or phrases for students in the directions but not in any other part of the tests</a:t>
            </a:r>
            <a:r>
              <a:rPr lang="en-US" dirty="0"/>
              <a:t>. </a:t>
            </a:r>
            <a:r>
              <a:rPr lang="en-US" b="1" dirty="0"/>
              <a:t>The student may highlight words, phrases, sentences, etc., in passages. </a:t>
            </a:r>
          </a:p>
          <a:p>
            <a:endParaRPr lang="en-US" dirty="0"/>
          </a:p>
          <a:p>
            <a:pPr marL="171450" indent="-171450">
              <a:buFont typeface="Arial" panose="020B0604020202020204" pitchFamily="34" charset="0"/>
              <a:buChar char="•"/>
            </a:pPr>
            <a:r>
              <a:rPr lang="en-US" b="1" dirty="0"/>
              <a:t>Cueing</a:t>
            </a:r>
            <a:r>
              <a:rPr lang="en-US" dirty="0"/>
              <a:t> – </a:t>
            </a:r>
            <a:r>
              <a:rPr lang="en-US" b="1" dirty="0"/>
              <a:t>The Test Administrator may write cues, use cue symbols, or orally cue the directions only in the test booklet </a:t>
            </a:r>
          </a:p>
          <a:p>
            <a:pPr marL="171450" indent="-171450">
              <a:buFont typeface="Arial" panose="020B0604020202020204" pitchFamily="34" charset="0"/>
              <a:buChar char="•"/>
            </a:pPr>
            <a:r>
              <a:rPr lang="en-US" b="1" dirty="0"/>
              <a:t>Read Aloud to Self </a:t>
            </a:r>
            <a:r>
              <a:rPr lang="en-US" dirty="0"/>
              <a:t>– All items on CogAT are pictorial. For the Iowa Assessments, the student may read the test questions aloud to himself or herself. This accommodation requires an individual administration. </a:t>
            </a:r>
          </a:p>
          <a:p>
            <a:endParaRPr lang="en-US" dirty="0"/>
          </a:p>
          <a:p>
            <a:pPr marL="171450" indent="-171450">
              <a:buFont typeface="Arial" panose="020B0604020202020204" pitchFamily="34" charset="0"/>
              <a:buChar char="•"/>
            </a:pPr>
            <a:r>
              <a:rPr lang="en-US" b="1" dirty="0"/>
              <a:t>Repeated Directions-</a:t>
            </a:r>
            <a:r>
              <a:rPr lang="en-US" dirty="0"/>
              <a:t> Only test directions may be read aloud as many times as necessary to inform students of the proper procedures to follow in responding. This accommodation applies only to the general test directions prior to the first test item for each subtest. Additionally, any student may have the general directions repeated or clarified to ensure the student understands the proper procedures to follow in responding.</a:t>
            </a:r>
          </a:p>
          <a:p>
            <a:pPr marL="628650" lvl="1" indent="-171450">
              <a:buFont typeface="Arial" panose="020B0604020202020204" pitchFamily="34" charset="0"/>
              <a:buChar char="•"/>
            </a:pPr>
            <a:r>
              <a:rPr lang="en-US" dirty="0"/>
              <a:t>Notice that there are differences between the test administration directions for the CogAT and Iowa Assessments tests. These administration directions apply to all students. CogAT- you may repeat the directions as many times necessary.  Iowa- Read the directions for each question only once. Do not repeat the directions. This applies to the entire test, even for students with “repeated directions” in their IEP, because repeating the directions changes the construct of the test. </a:t>
            </a:r>
          </a:p>
          <a:p>
            <a:endParaRPr lang="en-US" dirty="0"/>
          </a:p>
          <a:p>
            <a:r>
              <a:rPr lang="en-US" b="1" dirty="0"/>
              <a:t>Bilingual Dictionary- </a:t>
            </a:r>
            <a:r>
              <a:rPr lang="en-US" b="0" dirty="0"/>
              <a:t>Students may use a word-to-word bilingual dictionary. However, the dictionary must not include any examples, pictures, or definitions..</a:t>
            </a:r>
          </a:p>
          <a:p>
            <a:endParaRPr lang="en-US" dirty="0"/>
          </a:p>
          <a:p>
            <a:r>
              <a:rPr lang="en-US" b="1" dirty="0"/>
              <a:t>Translate </a:t>
            </a:r>
            <a:r>
              <a:rPr lang="en-US" b="1"/>
              <a:t>or Reword Directions- </a:t>
            </a:r>
            <a:r>
              <a:rPr lang="en-US" b="0" dirty="0"/>
              <a:t>The general test directions may be translated into the student’s native language</a:t>
            </a:r>
            <a:r>
              <a:rPr lang="en-US" dirty="0"/>
              <a:t>. </a:t>
            </a:r>
            <a:r>
              <a:rPr lang="en-US" b="0" dirty="0"/>
              <a:t>This translation cannot go beyond the scope and meaning of the directions. Test questions/individual test question directions may not be translated. Practice items also may not be translated as they are embedded in the test.</a:t>
            </a:r>
          </a:p>
          <a:p>
            <a:endParaRPr lang="en-US" dirty="0"/>
          </a:p>
        </p:txBody>
      </p:sp>
      <p:sp>
        <p:nvSpPr>
          <p:cNvPr id="4" name="Slide Number Placeholder 3"/>
          <p:cNvSpPr>
            <a:spLocks noGrp="1"/>
          </p:cNvSpPr>
          <p:nvPr>
            <p:ph type="sldNum" sz="quarter" idx="5"/>
          </p:nvPr>
        </p:nvSpPr>
        <p:spPr/>
        <p:txBody>
          <a:bodyPr/>
          <a:lstStyle/>
          <a:p>
            <a:fld id="{1F4EE7B6-F268-4A8A-8121-53988FD9B107}" type="slidenum">
              <a:rPr lang="en-US" smtClean="0"/>
              <a:t>14</a:t>
            </a:fld>
            <a:endParaRPr lang="en-US"/>
          </a:p>
        </p:txBody>
      </p:sp>
    </p:spTree>
    <p:extLst>
      <p:ext uri="{BB962C8B-B14F-4D97-AF65-F5344CB8AC3E}">
        <p14:creationId xmlns:p14="http://schemas.microsoft.com/office/powerpoint/2010/main" val="26096985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The types of accommodations provided to students must be recorded on the student test booklet in the “Test Administrator Use Only” block.</a:t>
            </a:r>
          </a:p>
          <a:p>
            <a:endParaRPr lang="en-US" dirty="0"/>
          </a:p>
        </p:txBody>
      </p:sp>
      <p:sp>
        <p:nvSpPr>
          <p:cNvPr id="4" name="Slide Number Placeholder 3"/>
          <p:cNvSpPr>
            <a:spLocks noGrp="1"/>
          </p:cNvSpPr>
          <p:nvPr>
            <p:ph type="sldNum" sz="quarter" idx="5"/>
          </p:nvPr>
        </p:nvSpPr>
        <p:spPr/>
        <p:txBody>
          <a:bodyPr/>
          <a:lstStyle/>
          <a:p>
            <a:fld id="{1F4EE7B6-F268-4A8A-8121-53988FD9B107}" type="slidenum">
              <a:rPr lang="en-US" smtClean="0"/>
              <a:t>15</a:t>
            </a:fld>
            <a:endParaRPr lang="en-US"/>
          </a:p>
        </p:txBody>
      </p:sp>
    </p:spTree>
    <p:extLst>
      <p:ext uri="{BB962C8B-B14F-4D97-AF65-F5344CB8AC3E}">
        <p14:creationId xmlns:p14="http://schemas.microsoft.com/office/powerpoint/2010/main" val="29272012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 isn’t CogAT offered in Braille?  The visual nature of the majority of CogAT items makes them impossible to convert into Braille. </a:t>
            </a:r>
          </a:p>
          <a:p>
            <a:endParaRPr lang="en-US" dirty="0"/>
          </a:p>
          <a:p>
            <a:r>
              <a:rPr lang="en-US" dirty="0"/>
              <a:t>Students may mark directly in the large print booklet with a pencil, pen, or crayon. Later, the test administrator can transfer the responses to the student’s barcoded test booklet. </a:t>
            </a:r>
          </a:p>
          <a:p>
            <a:endParaRPr lang="en-US" dirty="0"/>
          </a:p>
          <a:p>
            <a:r>
              <a:rPr lang="en-US" dirty="0"/>
              <a:t>If a student’s visual impairment is such that the large print booklet is insufficient, you may work with a clinician or school psychologist in your district to administer an appropriate individually administered assessment, such as the Woodcock-Johnson IV. Both the standard WJ IV kits from Riverside and the Braille kit from the American Printing House for the Blind (APH) will need to be ordered. Please contact David Trombly for more information. </a:t>
            </a:r>
          </a:p>
        </p:txBody>
      </p:sp>
      <p:sp>
        <p:nvSpPr>
          <p:cNvPr id="4" name="Slide Number Placeholder 3"/>
          <p:cNvSpPr>
            <a:spLocks noGrp="1"/>
          </p:cNvSpPr>
          <p:nvPr>
            <p:ph type="sldNum" sz="quarter" idx="5"/>
          </p:nvPr>
        </p:nvSpPr>
        <p:spPr/>
        <p:txBody>
          <a:bodyPr/>
          <a:lstStyle/>
          <a:p>
            <a:fld id="{1F4EE7B6-F268-4A8A-8121-53988FD9B107}" type="slidenum">
              <a:rPr lang="en-US" smtClean="0"/>
              <a:t>16</a:t>
            </a:fld>
            <a:endParaRPr lang="en-US"/>
          </a:p>
        </p:txBody>
      </p:sp>
    </p:spTree>
    <p:extLst>
      <p:ext uri="{BB962C8B-B14F-4D97-AF65-F5344CB8AC3E}">
        <p14:creationId xmlns:p14="http://schemas.microsoft.com/office/powerpoint/2010/main" val="1405127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Alt-V scoring involves the elimination of the </a:t>
            </a:r>
            <a:r>
              <a:rPr lang="en-US" b="1" dirty="0"/>
              <a:t>Sentence Completion </a:t>
            </a:r>
            <a:r>
              <a:rPr lang="en-US" dirty="0"/>
              <a:t>subtest from the Verbal battery.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t>SCDE states </a:t>
            </a:r>
            <a:r>
              <a:rPr lang="en-US" sz="1200" b="0" u="sng" dirty="0"/>
              <a:t>only</a:t>
            </a:r>
            <a:r>
              <a:rPr lang="en-US" sz="1200" b="0" dirty="0"/>
              <a:t> ML students are eligible for Alt-V scoring where they have the </a:t>
            </a:r>
            <a:r>
              <a:rPr lang="en-US" sz="1200" b="0" dirty="0">
                <a:solidFill>
                  <a:schemeClr val="tx2"/>
                </a:solidFill>
              </a:rPr>
              <a:t>option to </a:t>
            </a:r>
            <a:r>
              <a:rPr lang="en-US" sz="1200" b="0" dirty="0"/>
              <a:t>omit the Sentence Completion subtest.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t>Consideration for Alt-V Scoring should be determined for each individual ML student. ML students receiving an ACCESS for ELL’s composite score between 1.0-4.9 may be coded for Alt-V Scoring (TAM page 14). </a:t>
            </a:r>
            <a:r>
              <a:rPr lang="en-US" sz="1200" b="1" dirty="0"/>
              <a:t>ML students without an ACCESS score may have their screener score used; 1.0–4.5 may be considered.</a:t>
            </a:r>
            <a:endParaRPr lang="en-US" b="1" dirty="0"/>
          </a:p>
        </p:txBody>
      </p:sp>
      <p:sp>
        <p:nvSpPr>
          <p:cNvPr id="4" name="Slide Number Placeholder 3"/>
          <p:cNvSpPr>
            <a:spLocks noGrp="1"/>
          </p:cNvSpPr>
          <p:nvPr>
            <p:ph type="sldNum" sz="quarter" idx="5"/>
          </p:nvPr>
        </p:nvSpPr>
        <p:spPr/>
        <p:txBody>
          <a:bodyPr/>
          <a:lstStyle/>
          <a:p>
            <a:fld id="{1F4EE7B6-F268-4A8A-8121-53988FD9B107}" type="slidenum">
              <a:rPr lang="en-US" smtClean="0"/>
              <a:t>17</a:t>
            </a:fld>
            <a:endParaRPr lang="en-US"/>
          </a:p>
        </p:txBody>
      </p:sp>
    </p:spTree>
    <p:extLst>
      <p:ext uri="{BB962C8B-B14F-4D97-AF65-F5344CB8AC3E}">
        <p14:creationId xmlns:p14="http://schemas.microsoft.com/office/powerpoint/2010/main" val="7025442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Keeping parents informed before testing helps testing run smoothly and allows students to perform at their best.</a:t>
            </a:r>
          </a:p>
          <a:p>
            <a:pPr marL="171450" indent="-171450">
              <a:buFont typeface="Arial" panose="020B0604020202020204" pitchFamily="34" charset="0"/>
              <a:buChar char="•"/>
            </a:pPr>
            <a:r>
              <a:rPr lang="en-US" dirty="0"/>
              <a:t>Parents should be informed about the purpose of the tests and how the results will be used. It's important to clarify that there is no opt-out option—all second-grade students must be given the opportunity to participate in testing.</a:t>
            </a:r>
          </a:p>
          <a:p>
            <a:pPr marL="171450" indent="-171450">
              <a:buFont typeface="Arial" panose="020B0604020202020204" pitchFamily="34" charset="0"/>
              <a:buChar char="•"/>
            </a:pPr>
            <a:r>
              <a:rPr lang="en-US" dirty="0"/>
              <a:t>The grade 2 parent and student brochure that can be sent home to inform parents about the test. A Spanish-translated digital version is now available for districts to use if needed.</a:t>
            </a:r>
          </a:p>
          <a:p>
            <a:pPr marL="171450" indent="-171450">
              <a:buFont typeface="Arial" panose="020B0604020202020204" pitchFamily="34" charset="0"/>
              <a:buChar char="•"/>
            </a:pPr>
            <a:r>
              <a:rPr lang="en-US" dirty="0"/>
              <a:t>Parent permission is not required for these tests, but all parents should be notified in advance of the dates and times for each test and/or subtest at their child's school. Be sure to send them the testing schedule.</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Testing Environment: </a:t>
            </a:r>
          </a:p>
          <a:p>
            <a:pPr marL="171450" indent="-171450">
              <a:buFont typeface="Arial" panose="020B0604020202020204" pitchFamily="34" charset="0"/>
              <a:buChar char="•"/>
            </a:pPr>
            <a:r>
              <a:rPr lang="en-US" dirty="0"/>
              <a:t>Students should be tested in well-lit and well-ventilated classrooms. </a:t>
            </a:r>
          </a:p>
          <a:p>
            <a:pPr marL="171450" indent="-171450">
              <a:buFont typeface="Arial" panose="020B0604020202020204" pitchFamily="34" charset="0"/>
              <a:buChar char="•"/>
            </a:pPr>
            <a:r>
              <a:rPr lang="en-US" dirty="0"/>
              <a:t>There should be adequate spacing between students to enhance test security. </a:t>
            </a:r>
          </a:p>
          <a:p>
            <a:pPr marL="171450" indent="-171450">
              <a:buFont typeface="Arial" panose="020B0604020202020204" pitchFamily="34" charset="0"/>
              <a:buChar char="•"/>
            </a:pPr>
            <a:r>
              <a:rPr lang="en-US" dirty="0"/>
              <a:t>The classrooms should be quiet, free from distractions, and any content related to grade 2 standards in reading and math should be covered or removed. </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Test Administration:</a:t>
            </a:r>
          </a:p>
          <a:p>
            <a:pPr marL="171450" indent="-171450">
              <a:buFont typeface="Arial" panose="020B0604020202020204" pitchFamily="34" charset="0"/>
              <a:buChar char="•"/>
            </a:pPr>
            <a:r>
              <a:rPr lang="en-US" dirty="0"/>
              <a:t>Determine how the test will be administered and who will oversee it.</a:t>
            </a:r>
          </a:p>
          <a:p>
            <a:pPr marL="171450" indent="-171450">
              <a:buFont typeface="Arial" panose="020B0604020202020204" pitchFamily="34" charset="0"/>
              <a:buChar char="•"/>
            </a:pPr>
            <a:r>
              <a:rPr lang="en-US" dirty="0"/>
              <a:t>Monitor students to ensure they understand the test instructions.</a:t>
            </a:r>
          </a:p>
          <a:p>
            <a:pPr marL="171450" indent="-171450">
              <a:buFont typeface="Arial" panose="020B0604020202020204" pitchFamily="34" charset="0"/>
              <a:buChar char="•"/>
            </a:pPr>
            <a:r>
              <a:rPr lang="en-US" dirty="0"/>
              <a:t>Adjust the pacing of the test to suit the students' needs. For classes where some students may take significantly longer than others, consider administering the test in two separate groups.</a:t>
            </a:r>
          </a:p>
          <a:p>
            <a:endParaRPr lang="en-US" dirty="0"/>
          </a:p>
        </p:txBody>
      </p:sp>
      <p:sp>
        <p:nvSpPr>
          <p:cNvPr id="4" name="Slide Number Placeholder 3"/>
          <p:cNvSpPr>
            <a:spLocks noGrp="1"/>
          </p:cNvSpPr>
          <p:nvPr>
            <p:ph type="sldNum" sz="quarter" idx="5"/>
          </p:nvPr>
        </p:nvSpPr>
        <p:spPr/>
        <p:txBody>
          <a:bodyPr/>
          <a:lstStyle/>
          <a:p>
            <a:fld id="{1F4EE7B6-F268-4A8A-8121-53988FD9B107}" type="slidenum">
              <a:rPr lang="en-US" smtClean="0"/>
              <a:t>20</a:t>
            </a:fld>
            <a:endParaRPr lang="en-US"/>
          </a:p>
        </p:txBody>
      </p:sp>
    </p:spTree>
    <p:extLst>
      <p:ext uri="{BB962C8B-B14F-4D97-AF65-F5344CB8AC3E}">
        <p14:creationId xmlns:p14="http://schemas.microsoft.com/office/powerpoint/2010/main" val="13481420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dirty="0">
                <a:solidFill>
                  <a:schemeClr val="tx1"/>
                </a:solidFill>
              </a:rPr>
              <a:t>(</a:t>
            </a:r>
            <a:r>
              <a:rPr lang="en-US" sz="1200" i="1" dirty="0">
                <a:solidFill>
                  <a:schemeClr val="tx1"/>
                </a:solidFill>
                <a:highlight>
                  <a:srgbClr val="FFFF00"/>
                </a:highlight>
              </a:rPr>
              <a:t>TAM page 17)</a:t>
            </a:r>
            <a:endParaRPr lang="en-US" dirty="0"/>
          </a:p>
        </p:txBody>
      </p:sp>
      <p:sp>
        <p:nvSpPr>
          <p:cNvPr id="4" name="Slide Number Placeholder 3"/>
          <p:cNvSpPr>
            <a:spLocks noGrp="1"/>
          </p:cNvSpPr>
          <p:nvPr>
            <p:ph type="sldNum" sz="quarter" idx="5"/>
          </p:nvPr>
        </p:nvSpPr>
        <p:spPr/>
        <p:txBody>
          <a:bodyPr/>
          <a:lstStyle/>
          <a:p>
            <a:fld id="{1F4EE7B6-F268-4A8A-8121-53988FD9B107}" type="slidenum">
              <a:rPr lang="en-US" smtClean="0"/>
              <a:t>21</a:t>
            </a:fld>
            <a:endParaRPr lang="en-US"/>
          </a:p>
        </p:txBody>
      </p:sp>
    </p:spTree>
    <p:extLst>
      <p:ext uri="{BB962C8B-B14F-4D97-AF65-F5344CB8AC3E}">
        <p14:creationId xmlns:p14="http://schemas.microsoft.com/office/powerpoint/2010/main" val="25543773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STC is responsible for inventory control within the school. STCs must account for and return all of the test booklets and Directions for Administration manuals to Riverside Insights. Schools and districts are required to use the security checklists to track the distribution and return of all secure test materials.</a:t>
            </a:r>
          </a:p>
          <a:p>
            <a:endParaRPr lang="en-US" dirty="0"/>
          </a:p>
          <a:p>
            <a:pPr defTabSz="947044">
              <a:defRPr/>
            </a:pPr>
            <a:r>
              <a:rPr lang="en-US" altLang="en-US" dirty="0">
                <a:highlight>
                  <a:srgbClr val="FFFF00"/>
                </a:highlight>
              </a:rPr>
              <a:t>STC’s must use the School Security Checklists to count and sign-in and sign-out test materials.</a:t>
            </a:r>
          </a:p>
          <a:p>
            <a:pPr defTabSz="947044">
              <a:defRPr/>
            </a:pPr>
            <a:endParaRPr lang="en-US" altLang="en-US" dirty="0">
              <a:highlight>
                <a:srgbClr val="FFFF00"/>
              </a:highlight>
            </a:endParaRPr>
          </a:p>
          <a:p>
            <a:pPr marL="0" marR="0" lvl="0" indent="0" algn="l" defTabSz="947044" rtl="0" eaLnBrk="1" fontAlgn="auto" latinLnBrk="0" hangingPunct="1">
              <a:lnSpc>
                <a:spcPct val="100000"/>
              </a:lnSpc>
              <a:spcBef>
                <a:spcPts val="0"/>
              </a:spcBef>
              <a:spcAft>
                <a:spcPts val="0"/>
              </a:spcAft>
              <a:buClrTx/>
              <a:buSzTx/>
              <a:buFontTx/>
              <a:buNone/>
              <a:tabLst/>
              <a:defRPr/>
            </a:pPr>
            <a:r>
              <a:rPr lang="en-US" b="1" i="1" dirty="0">
                <a:solidFill>
                  <a:schemeClr val="tx1"/>
                </a:solidFill>
              </a:rPr>
              <a:t>* It is highly recommended that you make a copy of the security checklist for your records.</a:t>
            </a:r>
            <a:endParaRPr lang="en-US" i="1" dirty="0">
              <a:solidFill>
                <a:schemeClr val="tx1"/>
              </a:solidFill>
            </a:endParaRPr>
          </a:p>
          <a:p>
            <a:pPr defTabSz="947044">
              <a:defRPr/>
            </a:pPr>
            <a:endParaRPr lang="en-US" altLang="en-US" dirty="0">
              <a:highlight>
                <a:srgbClr val="FFFF00"/>
              </a:highlight>
            </a:endParaRPr>
          </a:p>
          <a:p>
            <a:endParaRPr lang="en-US" dirty="0"/>
          </a:p>
        </p:txBody>
      </p:sp>
      <p:sp>
        <p:nvSpPr>
          <p:cNvPr id="4" name="Slide Number Placeholder 3"/>
          <p:cNvSpPr>
            <a:spLocks noGrp="1"/>
          </p:cNvSpPr>
          <p:nvPr>
            <p:ph type="sldNum" sz="quarter" idx="5"/>
          </p:nvPr>
        </p:nvSpPr>
        <p:spPr/>
        <p:txBody>
          <a:bodyPr/>
          <a:lstStyle/>
          <a:p>
            <a:fld id="{1F4EE7B6-F268-4A8A-8121-53988FD9B107}" type="slidenum">
              <a:rPr lang="en-US" smtClean="0"/>
              <a:t>22</a:t>
            </a:fld>
            <a:endParaRPr lang="en-US"/>
          </a:p>
        </p:txBody>
      </p:sp>
    </p:spTree>
    <p:extLst>
      <p:ext uri="{BB962C8B-B14F-4D97-AF65-F5344CB8AC3E}">
        <p14:creationId xmlns:p14="http://schemas.microsoft.com/office/powerpoint/2010/main" val="10181338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F4EE7B6-F268-4A8A-8121-53988FD9B107}" type="slidenum">
              <a:rPr lang="en-US" smtClean="0"/>
              <a:t>23</a:t>
            </a:fld>
            <a:endParaRPr lang="en-US"/>
          </a:p>
        </p:txBody>
      </p:sp>
    </p:spTree>
    <p:extLst>
      <p:ext uri="{BB962C8B-B14F-4D97-AF65-F5344CB8AC3E}">
        <p14:creationId xmlns:p14="http://schemas.microsoft.com/office/powerpoint/2010/main" val="1896406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DTCs to collect Acknowledgement of Receipt of Test Materials from the schools and send to Celia.</a:t>
            </a:r>
          </a:p>
        </p:txBody>
      </p:sp>
      <p:sp>
        <p:nvSpPr>
          <p:cNvPr id="4" name="Slide Number Placeholder 3"/>
          <p:cNvSpPr>
            <a:spLocks noGrp="1"/>
          </p:cNvSpPr>
          <p:nvPr>
            <p:ph type="sldNum" sz="quarter" idx="5"/>
          </p:nvPr>
        </p:nvSpPr>
        <p:spPr/>
        <p:txBody>
          <a:bodyPr/>
          <a:lstStyle/>
          <a:p>
            <a:fld id="{1F4EE7B6-F268-4A8A-8121-53988FD9B107}" type="slidenum">
              <a:rPr lang="en-US" smtClean="0"/>
              <a:t>27</a:t>
            </a:fld>
            <a:endParaRPr lang="en-US"/>
          </a:p>
        </p:txBody>
      </p:sp>
    </p:spTree>
    <p:extLst>
      <p:ext uri="{BB962C8B-B14F-4D97-AF65-F5344CB8AC3E}">
        <p14:creationId xmlns:p14="http://schemas.microsoft.com/office/powerpoint/2010/main" val="27472412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u="sng" dirty="0">
                <a:solidFill>
                  <a:srgbClr val="000000"/>
                </a:solidFill>
                <a:effectLst/>
                <a:latin typeface="Calibri" panose="020F0502020204030204" pitchFamily="34" charset="0"/>
                <a:ea typeface="Calibri" panose="020F0502020204030204" pitchFamily="34" charset="0"/>
                <a:cs typeface="Lucida Sans" panose="020B0602030504020204" pitchFamily="34" charset="0"/>
                <a:hlinkClick r:id="rId3"/>
              </a:rPr>
              <a:t>State Board of Education regulation 43-220</a:t>
            </a:r>
            <a:r>
              <a:rPr lang="en-US" b="0" i="0" dirty="0">
                <a:solidFill>
                  <a:srgbClr val="333333"/>
                </a:solidFill>
                <a:effectLst/>
                <a:latin typeface="proxima-nova"/>
              </a:rPr>
              <a:t> requires the administration of assessments measuring cognitive, academic, and/or artistic abilities to identify students for district gifted and talented programs. </a:t>
            </a:r>
            <a:r>
              <a:rPr lang="en-US" sz="1200" dirty="0">
                <a:solidFill>
                  <a:srgbClr val="000000"/>
                </a:solidFill>
                <a:effectLst/>
                <a:latin typeface="Calibri" panose="020F0502020204030204" pitchFamily="34" charset="0"/>
                <a:ea typeface="Calibri" panose="020F0502020204030204" pitchFamily="34" charset="0"/>
                <a:cs typeface="Lucida Sans" panose="020B0602030504020204" pitchFamily="34" charset="0"/>
              </a:rPr>
              <a:t>The South Carolina Department of Education (SCDE) provides an aptitude and an achievement assessment for this </a:t>
            </a:r>
            <a:r>
              <a:rPr lang="en-US" sz="1200" u="sng" dirty="0">
                <a:solidFill>
                  <a:srgbClr val="000000"/>
                </a:solidFill>
                <a:effectLst/>
                <a:latin typeface="Calibri" panose="020F0502020204030204" pitchFamily="34" charset="0"/>
                <a:ea typeface="Calibri" panose="020F0502020204030204" pitchFamily="34" charset="0"/>
                <a:cs typeface="Lucida Sans" panose="020B0602030504020204" pitchFamily="34" charset="0"/>
              </a:rPr>
              <a:t>purpose.</a:t>
            </a:r>
            <a:endParaRPr lang="en-US" sz="1200" dirty="0">
              <a:effectLst/>
              <a:latin typeface="Lucida Sans" panose="020B0602030504020204" pitchFamily="34" charset="0"/>
              <a:ea typeface="Calibri" panose="020F0502020204030204" pitchFamily="34" charset="0"/>
              <a:cs typeface="Lucida Sans" panose="020B0602030504020204" pitchFamily="34" charset="0"/>
            </a:endParaRPr>
          </a:p>
          <a:p>
            <a:r>
              <a:rPr lang="en-US"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South Carolina law requires districts to screen all students at the elementary and secondary levels for district Gifted and Talented services. Districts are required to provide services for all gifted and talented students.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Although the primary purpose of these assessments is to identify students for the Gifted and Talented programs, student results can be useful to teachers as they examine their instructional practices and can help them identify teaching strategies for all students.</a:t>
            </a:r>
          </a:p>
          <a:p>
            <a:endParaRPr lang="en-US" dirty="0"/>
          </a:p>
        </p:txBody>
      </p:sp>
      <p:sp>
        <p:nvSpPr>
          <p:cNvPr id="4" name="Slide Number Placeholder 3"/>
          <p:cNvSpPr>
            <a:spLocks noGrp="1"/>
          </p:cNvSpPr>
          <p:nvPr>
            <p:ph type="sldNum" sz="quarter" idx="5"/>
          </p:nvPr>
        </p:nvSpPr>
        <p:spPr/>
        <p:txBody>
          <a:bodyPr/>
          <a:lstStyle/>
          <a:p>
            <a:fld id="{1F4EE7B6-F268-4A8A-8121-53988FD9B107}" type="slidenum">
              <a:rPr lang="en-US" smtClean="0"/>
              <a:t>5</a:t>
            </a:fld>
            <a:endParaRPr lang="en-US"/>
          </a:p>
        </p:txBody>
      </p:sp>
    </p:spTree>
    <p:extLst>
      <p:ext uri="{BB962C8B-B14F-4D97-AF65-F5344CB8AC3E}">
        <p14:creationId xmlns:p14="http://schemas.microsoft.com/office/powerpoint/2010/main" val="27322325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dirty="0">
                <a:solidFill>
                  <a:schemeClr val="tx1"/>
                </a:solidFill>
              </a:rPr>
              <a:t>(TAM page 34)</a:t>
            </a:r>
            <a:endParaRPr lang="en-US" dirty="0"/>
          </a:p>
        </p:txBody>
      </p:sp>
      <p:sp>
        <p:nvSpPr>
          <p:cNvPr id="4" name="Slide Number Placeholder 3"/>
          <p:cNvSpPr>
            <a:spLocks noGrp="1"/>
          </p:cNvSpPr>
          <p:nvPr>
            <p:ph type="sldNum" sz="quarter" idx="5"/>
          </p:nvPr>
        </p:nvSpPr>
        <p:spPr/>
        <p:txBody>
          <a:bodyPr/>
          <a:lstStyle/>
          <a:p>
            <a:fld id="{1F4EE7B6-F268-4A8A-8121-53988FD9B107}" type="slidenum">
              <a:rPr lang="en-US" smtClean="0"/>
              <a:t>28</a:t>
            </a:fld>
            <a:endParaRPr lang="en-US"/>
          </a:p>
        </p:txBody>
      </p:sp>
    </p:spTree>
    <p:extLst>
      <p:ext uri="{BB962C8B-B14F-4D97-AF65-F5344CB8AC3E}">
        <p14:creationId xmlns:p14="http://schemas.microsoft.com/office/powerpoint/2010/main" val="19618530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F4EE7B6-F268-4A8A-8121-53988FD9B107}" type="slidenum">
              <a:rPr lang="en-US" smtClean="0"/>
              <a:t>29</a:t>
            </a:fld>
            <a:endParaRPr lang="en-US"/>
          </a:p>
        </p:txBody>
      </p:sp>
    </p:spTree>
    <p:extLst>
      <p:ext uri="{BB962C8B-B14F-4D97-AF65-F5344CB8AC3E}">
        <p14:creationId xmlns:p14="http://schemas.microsoft.com/office/powerpoint/2010/main" val="411798252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F4EE7B6-F268-4A8A-8121-53988FD9B107}" type="slidenum">
              <a:rPr lang="en-US" smtClean="0"/>
              <a:t>35</a:t>
            </a:fld>
            <a:endParaRPr lang="en-US"/>
          </a:p>
        </p:txBody>
      </p:sp>
    </p:spTree>
    <p:extLst>
      <p:ext uri="{BB962C8B-B14F-4D97-AF65-F5344CB8AC3E}">
        <p14:creationId xmlns:p14="http://schemas.microsoft.com/office/powerpoint/2010/main" val="265024121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kern="0" dirty="0">
                <a:solidFill>
                  <a:schemeClr val="tx2"/>
                </a:solidFill>
              </a:rPr>
              <a:t>Failure to do any of the above may result in a delay in getting your test scores back from Riverside Insights Scoring Center.</a:t>
            </a:r>
          </a:p>
          <a:p>
            <a:endParaRPr lang="en-US" dirty="0"/>
          </a:p>
        </p:txBody>
      </p:sp>
      <p:sp>
        <p:nvSpPr>
          <p:cNvPr id="4" name="Slide Number Placeholder 3"/>
          <p:cNvSpPr>
            <a:spLocks noGrp="1"/>
          </p:cNvSpPr>
          <p:nvPr>
            <p:ph type="sldNum" sz="quarter" idx="5"/>
          </p:nvPr>
        </p:nvSpPr>
        <p:spPr/>
        <p:txBody>
          <a:bodyPr/>
          <a:lstStyle/>
          <a:p>
            <a:fld id="{1F4EE7B6-F268-4A8A-8121-53988FD9B107}" type="slidenum">
              <a:rPr lang="en-US" smtClean="0"/>
              <a:t>37</a:t>
            </a:fld>
            <a:endParaRPr lang="en-US"/>
          </a:p>
        </p:txBody>
      </p:sp>
    </p:spTree>
    <p:extLst>
      <p:ext uri="{BB962C8B-B14F-4D97-AF65-F5344CB8AC3E}">
        <p14:creationId xmlns:p14="http://schemas.microsoft.com/office/powerpoint/2010/main" val="51804022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Please use your School Packing List and the Security Checklist to verify that the total number of test materials you are returning to the District Test Coordinator (DTC) matches the total number of test materials you received. </a:t>
            </a:r>
          </a:p>
          <a:p>
            <a:r>
              <a:rPr lang="en-US" dirty="0"/>
              <a:t>If you are not returning any of a particular test material, this should be documented on the Security Checklist. All discrepancies should be resolved before returning test materials to the DTC. Please make a copy for your records and return this form to the DTC when completed. </a:t>
            </a:r>
          </a:p>
          <a:p>
            <a:endParaRPr lang="en-US" dirty="0"/>
          </a:p>
        </p:txBody>
      </p:sp>
      <p:sp>
        <p:nvSpPr>
          <p:cNvPr id="4" name="Slide Number Placeholder 3"/>
          <p:cNvSpPr>
            <a:spLocks noGrp="1"/>
          </p:cNvSpPr>
          <p:nvPr>
            <p:ph type="sldNum" sz="quarter" idx="5"/>
          </p:nvPr>
        </p:nvSpPr>
        <p:spPr/>
        <p:txBody>
          <a:bodyPr/>
          <a:lstStyle/>
          <a:p>
            <a:fld id="{1F4EE7B6-F268-4A8A-8121-53988FD9B107}" type="slidenum">
              <a:rPr lang="en-US" smtClean="0"/>
              <a:t>40</a:t>
            </a:fld>
            <a:endParaRPr lang="en-US"/>
          </a:p>
        </p:txBody>
      </p:sp>
    </p:spTree>
    <p:extLst>
      <p:ext uri="{BB962C8B-B14F-4D97-AF65-F5344CB8AC3E}">
        <p14:creationId xmlns:p14="http://schemas.microsoft.com/office/powerpoint/2010/main" val="226637426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Please use your School Packing List and the Security Checklist to verify that the total number of test materials you are returning to the District Test Coordinator (DTC) matches the total number of test materials you received. </a:t>
            </a:r>
          </a:p>
          <a:p>
            <a:r>
              <a:rPr lang="en-US" dirty="0"/>
              <a:t>If you are not returning any of a particular test material, this should be documented on the Security Checklist. All discrepancies should be resolved before returning test materials to the DTC. Please make a copy for your records and return this form to the DTC when completed. </a:t>
            </a:r>
          </a:p>
          <a:p>
            <a:endParaRPr lang="en-US" dirty="0"/>
          </a:p>
        </p:txBody>
      </p:sp>
      <p:sp>
        <p:nvSpPr>
          <p:cNvPr id="4" name="Slide Number Placeholder 3"/>
          <p:cNvSpPr>
            <a:spLocks noGrp="1"/>
          </p:cNvSpPr>
          <p:nvPr>
            <p:ph type="sldNum" sz="quarter" idx="5"/>
          </p:nvPr>
        </p:nvSpPr>
        <p:spPr/>
        <p:txBody>
          <a:bodyPr/>
          <a:lstStyle/>
          <a:p>
            <a:fld id="{1F4EE7B6-F268-4A8A-8121-53988FD9B107}" type="slidenum">
              <a:rPr lang="en-US" smtClean="0"/>
              <a:t>41</a:t>
            </a:fld>
            <a:endParaRPr lang="en-US"/>
          </a:p>
        </p:txBody>
      </p:sp>
    </p:spTree>
    <p:extLst>
      <p:ext uri="{BB962C8B-B14F-4D97-AF65-F5344CB8AC3E}">
        <p14:creationId xmlns:p14="http://schemas.microsoft.com/office/powerpoint/2010/main" val="238384771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F4EE7B6-F268-4A8A-8121-53988FD9B107}" type="slidenum">
              <a:rPr lang="en-US" smtClean="0"/>
              <a:t>42</a:t>
            </a:fld>
            <a:endParaRPr lang="en-US"/>
          </a:p>
        </p:txBody>
      </p:sp>
    </p:spTree>
    <p:extLst>
      <p:ext uri="{BB962C8B-B14F-4D97-AF65-F5344CB8AC3E}">
        <p14:creationId xmlns:p14="http://schemas.microsoft.com/office/powerpoint/2010/main" val="51186898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F4EE7B6-F268-4A8A-8121-53988FD9B107}" type="slidenum">
              <a:rPr lang="en-US" smtClean="0"/>
              <a:t>44</a:t>
            </a:fld>
            <a:endParaRPr lang="en-US"/>
          </a:p>
        </p:txBody>
      </p:sp>
    </p:spTree>
    <p:extLst>
      <p:ext uri="{BB962C8B-B14F-4D97-AF65-F5344CB8AC3E}">
        <p14:creationId xmlns:p14="http://schemas.microsoft.com/office/powerpoint/2010/main" val="148958963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eaLnBrk="1" fontAlgn="auto" hangingPunct="1">
              <a:spcBef>
                <a:spcPts val="0"/>
              </a:spcBef>
              <a:spcAft>
                <a:spcPts val="0"/>
              </a:spcAft>
              <a:buFont typeface="Arial"/>
              <a:buNone/>
              <a:defRPr/>
            </a:pPr>
            <a:r>
              <a:rPr lang="en-US" dirty="0"/>
              <a:t>DataManager Reporting is a dynamic online reporting tool that allows you to perform the following tasks:</a:t>
            </a:r>
          </a:p>
          <a:p>
            <a:pPr eaLnBrk="1" hangingPunct="1">
              <a:defRPr/>
            </a:pPr>
            <a:r>
              <a:rPr lang="en-US" dirty="0"/>
              <a:t>Create customized reports using the options available for your account</a:t>
            </a:r>
          </a:p>
          <a:p>
            <a:pPr eaLnBrk="1" hangingPunct="1">
              <a:defRPr/>
            </a:pPr>
            <a:r>
              <a:rPr lang="en-US" dirty="0"/>
              <a:t>View and edit reports online</a:t>
            </a:r>
          </a:p>
          <a:p>
            <a:pPr eaLnBrk="1" hangingPunct="1">
              <a:defRPr/>
            </a:pPr>
            <a:r>
              <a:rPr lang="en-US" dirty="0"/>
              <a:t>Save, edit, and re-use report criteria</a:t>
            </a:r>
          </a:p>
          <a:p>
            <a:pPr eaLnBrk="1" hangingPunct="1">
              <a:defRPr/>
            </a:pPr>
            <a:r>
              <a:rPr lang="en-US" dirty="0"/>
              <a:t>Print reports</a:t>
            </a:r>
          </a:p>
          <a:p>
            <a:pPr eaLnBrk="1" hangingPunct="1">
              <a:defRPr/>
            </a:pPr>
            <a:r>
              <a:rPr lang="en-US" dirty="0"/>
              <a:t>Export reports to PDF, RTF, or Microsoft Excel® format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indent="0" eaLnBrk="1" hangingPunct="1">
              <a:buNone/>
              <a:defRPr/>
            </a:pPr>
            <a:r>
              <a:rPr lang="en-US" dirty="0"/>
              <a:t>From DataManager, you can locally download and/or print the following reports and more.</a:t>
            </a:r>
          </a:p>
          <a:p>
            <a:pPr lvl="2" eaLnBrk="1" fontAlgn="auto" hangingPunct="1">
              <a:spcBef>
                <a:spcPts val="0"/>
              </a:spcBef>
              <a:spcAft>
                <a:spcPts val="0"/>
              </a:spcAft>
              <a:buFont typeface="Wingdings" panose="05000000000000000000" pitchFamily="2" charset="2"/>
              <a:buChar char="Ø"/>
              <a:defRPr/>
            </a:pPr>
            <a:r>
              <a:rPr lang="en-US" dirty="0"/>
              <a:t>List Report of Student Scores</a:t>
            </a:r>
          </a:p>
          <a:p>
            <a:pPr lvl="2" eaLnBrk="1" fontAlgn="auto" hangingPunct="1">
              <a:spcBef>
                <a:spcPts val="0"/>
              </a:spcBef>
              <a:spcAft>
                <a:spcPts val="0"/>
              </a:spcAft>
              <a:buFont typeface="Wingdings" panose="05000000000000000000" pitchFamily="2" charset="2"/>
              <a:buChar char="Ø"/>
              <a:defRPr/>
            </a:pPr>
            <a:r>
              <a:rPr lang="en-US" dirty="0"/>
              <a:t>Classroom Summaries</a:t>
            </a:r>
          </a:p>
          <a:p>
            <a:pPr lvl="2" eaLnBrk="1" fontAlgn="auto" hangingPunct="1">
              <a:spcBef>
                <a:spcPts val="0"/>
              </a:spcBef>
              <a:spcAft>
                <a:spcPts val="0"/>
              </a:spcAft>
              <a:buFont typeface="Wingdings" panose="05000000000000000000" pitchFamily="2" charset="2"/>
              <a:buChar char="Ø"/>
              <a:defRPr/>
            </a:pPr>
            <a:r>
              <a:rPr lang="en-US" dirty="0"/>
              <a:t>School Summaries</a:t>
            </a:r>
          </a:p>
          <a:p>
            <a:pPr lvl="2" eaLnBrk="1" fontAlgn="auto" hangingPunct="1">
              <a:spcBef>
                <a:spcPts val="0"/>
              </a:spcBef>
              <a:spcAft>
                <a:spcPts val="0"/>
              </a:spcAft>
              <a:buFont typeface="Wingdings" panose="05000000000000000000" pitchFamily="2" charset="2"/>
              <a:buChar char="Ø"/>
              <a:defRPr/>
            </a:pPr>
            <a:r>
              <a:rPr lang="en-US" dirty="0"/>
              <a:t>District Summary</a:t>
            </a:r>
          </a:p>
          <a:p>
            <a:pPr lvl="2" eaLnBrk="1" fontAlgn="auto" hangingPunct="1">
              <a:spcBef>
                <a:spcPts val="0"/>
              </a:spcBef>
              <a:spcAft>
                <a:spcPts val="0"/>
              </a:spcAft>
              <a:buFont typeface="Wingdings" panose="05000000000000000000" pitchFamily="2" charset="2"/>
              <a:buChar char="Ø"/>
              <a:defRPr/>
            </a:pPr>
            <a:r>
              <a:rPr lang="en-US" dirty="0"/>
              <a:t>Student data file</a:t>
            </a:r>
          </a:p>
          <a:p>
            <a:pPr eaLnBrk="1" hangingPunct="1">
              <a:buFont typeface="Arial"/>
              <a:buChar char="•"/>
              <a:defRPr/>
            </a:pPr>
            <a:endParaRPr lang="en-US" sz="1400" dirty="0"/>
          </a:p>
          <a:p>
            <a:pPr marL="0" indent="0" eaLnBrk="1" hangingPunct="1">
              <a:buNone/>
              <a:defRPr/>
            </a:pPr>
            <a:r>
              <a:rPr lang="en-US" dirty="0"/>
              <a:t>*The schools will also receive 2 copies of the Student Profile Narrative and the Student Score Labels- 1 for Iowa, 1 for CogAT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Step-by-step instructions on how to generate the reports above is be posted on the SC Microsite as well as a live demo during the Posttest Workshop.  </a:t>
            </a:r>
          </a:p>
          <a:p>
            <a:endParaRPr lang="en-US" dirty="0"/>
          </a:p>
        </p:txBody>
      </p:sp>
      <p:sp>
        <p:nvSpPr>
          <p:cNvPr id="4" name="Slide Number Placeholder 3"/>
          <p:cNvSpPr>
            <a:spLocks noGrp="1"/>
          </p:cNvSpPr>
          <p:nvPr>
            <p:ph type="sldNum" sz="quarter" idx="5"/>
          </p:nvPr>
        </p:nvSpPr>
        <p:spPr/>
        <p:txBody>
          <a:bodyPr/>
          <a:lstStyle/>
          <a:p>
            <a:fld id="{1F4EE7B6-F268-4A8A-8121-53988FD9B107}" type="slidenum">
              <a:rPr lang="en-US" smtClean="0"/>
              <a:t>51</a:t>
            </a:fld>
            <a:endParaRPr lang="en-US"/>
          </a:p>
        </p:txBody>
      </p:sp>
    </p:spTree>
    <p:extLst>
      <p:ext uri="{BB962C8B-B14F-4D97-AF65-F5344CB8AC3E}">
        <p14:creationId xmlns:p14="http://schemas.microsoft.com/office/powerpoint/2010/main" val="236604272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eaLnBrk="1" fontAlgn="auto" hangingPunct="1">
              <a:spcBef>
                <a:spcPts val="0"/>
              </a:spcBef>
              <a:spcAft>
                <a:spcPts val="0"/>
              </a:spcAft>
              <a:buFont typeface="Arial"/>
              <a:buNone/>
              <a:defRPr/>
            </a:pPr>
            <a:r>
              <a:rPr lang="en-US" dirty="0"/>
              <a:t>DataManager Reporting is a dynamic online reporting tool that allows you to perform the following tasks:</a:t>
            </a:r>
          </a:p>
          <a:p>
            <a:pPr eaLnBrk="1" hangingPunct="1">
              <a:defRPr/>
            </a:pPr>
            <a:r>
              <a:rPr lang="en-US" dirty="0"/>
              <a:t>Create customized reports using the options available for your account</a:t>
            </a:r>
          </a:p>
          <a:p>
            <a:pPr eaLnBrk="1" hangingPunct="1">
              <a:defRPr/>
            </a:pPr>
            <a:r>
              <a:rPr lang="en-US" dirty="0"/>
              <a:t>View and edit reports online</a:t>
            </a:r>
          </a:p>
          <a:p>
            <a:pPr eaLnBrk="1" hangingPunct="1">
              <a:defRPr/>
            </a:pPr>
            <a:r>
              <a:rPr lang="en-US" dirty="0"/>
              <a:t>Save, edit, and re-use report criteria</a:t>
            </a:r>
          </a:p>
          <a:p>
            <a:pPr eaLnBrk="1" hangingPunct="1">
              <a:defRPr/>
            </a:pPr>
            <a:r>
              <a:rPr lang="en-US" dirty="0"/>
              <a:t>Print reports</a:t>
            </a:r>
          </a:p>
          <a:p>
            <a:pPr eaLnBrk="1" hangingPunct="1">
              <a:defRPr/>
            </a:pPr>
            <a:r>
              <a:rPr lang="en-US" dirty="0"/>
              <a:t>Export reports to PDF, RTF, or Microsoft Excel® format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indent="0" eaLnBrk="1" hangingPunct="1">
              <a:buNone/>
              <a:defRPr/>
            </a:pPr>
            <a:r>
              <a:rPr lang="en-US" dirty="0"/>
              <a:t>From DataManager, you can locally download and/or print the following reports and more.</a:t>
            </a:r>
          </a:p>
          <a:p>
            <a:pPr lvl="2" eaLnBrk="1" fontAlgn="auto" hangingPunct="1">
              <a:spcBef>
                <a:spcPts val="0"/>
              </a:spcBef>
              <a:spcAft>
                <a:spcPts val="0"/>
              </a:spcAft>
              <a:buFont typeface="Wingdings" panose="05000000000000000000" pitchFamily="2" charset="2"/>
              <a:buChar char="Ø"/>
              <a:defRPr/>
            </a:pPr>
            <a:r>
              <a:rPr lang="en-US" dirty="0"/>
              <a:t>List Report of Student Scores</a:t>
            </a:r>
          </a:p>
          <a:p>
            <a:pPr lvl="2" eaLnBrk="1" fontAlgn="auto" hangingPunct="1">
              <a:spcBef>
                <a:spcPts val="0"/>
              </a:spcBef>
              <a:spcAft>
                <a:spcPts val="0"/>
              </a:spcAft>
              <a:buFont typeface="Wingdings" panose="05000000000000000000" pitchFamily="2" charset="2"/>
              <a:buChar char="Ø"/>
              <a:defRPr/>
            </a:pPr>
            <a:r>
              <a:rPr lang="en-US" dirty="0"/>
              <a:t>Classroom Summaries</a:t>
            </a:r>
          </a:p>
          <a:p>
            <a:pPr lvl="2" eaLnBrk="1" fontAlgn="auto" hangingPunct="1">
              <a:spcBef>
                <a:spcPts val="0"/>
              </a:spcBef>
              <a:spcAft>
                <a:spcPts val="0"/>
              </a:spcAft>
              <a:buFont typeface="Wingdings" panose="05000000000000000000" pitchFamily="2" charset="2"/>
              <a:buChar char="Ø"/>
              <a:defRPr/>
            </a:pPr>
            <a:r>
              <a:rPr lang="en-US" dirty="0"/>
              <a:t>School Summaries</a:t>
            </a:r>
          </a:p>
          <a:p>
            <a:pPr lvl="2" eaLnBrk="1" fontAlgn="auto" hangingPunct="1">
              <a:spcBef>
                <a:spcPts val="0"/>
              </a:spcBef>
              <a:spcAft>
                <a:spcPts val="0"/>
              </a:spcAft>
              <a:buFont typeface="Wingdings" panose="05000000000000000000" pitchFamily="2" charset="2"/>
              <a:buChar char="Ø"/>
              <a:defRPr/>
            </a:pPr>
            <a:r>
              <a:rPr lang="en-US" dirty="0"/>
              <a:t>District Summary</a:t>
            </a:r>
          </a:p>
          <a:p>
            <a:pPr lvl="2" eaLnBrk="1" fontAlgn="auto" hangingPunct="1">
              <a:spcBef>
                <a:spcPts val="0"/>
              </a:spcBef>
              <a:spcAft>
                <a:spcPts val="0"/>
              </a:spcAft>
              <a:buFont typeface="Wingdings" panose="05000000000000000000" pitchFamily="2" charset="2"/>
              <a:buChar char="Ø"/>
              <a:defRPr/>
            </a:pPr>
            <a:r>
              <a:rPr lang="en-US" dirty="0"/>
              <a:t>Student data file</a:t>
            </a:r>
          </a:p>
          <a:p>
            <a:pPr eaLnBrk="1" hangingPunct="1">
              <a:buFont typeface="Arial"/>
              <a:buChar char="•"/>
              <a:defRPr/>
            </a:pPr>
            <a:endParaRPr lang="en-US" sz="1400" dirty="0"/>
          </a:p>
          <a:p>
            <a:pPr marL="0" indent="0" eaLnBrk="1" hangingPunct="1">
              <a:buNone/>
              <a:defRPr/>
            </a:pPr>
            <a:r>
              <a:rPr lang="en-US" dirty="0"/>
              <a:t>*The schools will also receive 2 copies of the Student Profile Narrative and the Student Score Labels- 1 for Iowa, 1 for CogAT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Step-by-step instructions on how to generate the reports above is be posted on the SC Microsite as well as a live demo during the Posttest Workshop.  </a:t>
            </a:r>
          </a:p>
          <a:p>
            <a:endParaRPr lang="en-US" dirty="0"/>
          </a:p>
        </p:txBody>
      </p:sp>
      <p:sp>
        <p:nvSpPr>
          <p:cNvPr id="4" name="Slide Number Placeholder 3"/>
          <p:cNvSpPr>
            <a:spLocks noGrp="1"/>
          </p:cNvSpPr>
          <p:nvPr>
            <p:ph type="sldNum" sz="quarter" idx="5"/>
          </p:nvPr>
        </p:nvSpPr>
        <p:spPr/>
        <p:txBody>
          <a:bodyPr/>
          <a:lstStyle/>
          <a:p>
            <a:fld id="{1F4EE7B6-F268-4A8A-8121-53988FD9B107}" type="slidenum">
              <a:rPr lang="en-US" smtClean="0"/>
              <a:t>52</a:t>
            </a:fld>
            <a:endParaRPr lang="en-US"/>
          </a:p>
        </p:txBody>
      </p:sp>
    </p:spTree>
    <p:extLst>
      <p:ext uri="{BB962C8B-B14F-4D97-AF65-F5344CB8AC3E}">
        <p14:creationId xmlns:p14="http://schemas.microsoft.com/office/powerpoint/2010/main" val="36107122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F4EE7B6-F268-4A8A-8121-53988FD9B107}" type="slidenum">
              <a:rPr lang="en-US" smtClean="0"/>
              <a:t>6</a:t>
            </a:fld>
            <a:endParaRPr lang="en-US"/>
          </a:p>
        </p:txBody>
      </p:sp>
    </p:spTree>
    <p:extLst>
      <p:ext uri="{BB962C8B-B14F-4D97-AF65-F5344CB8AC3E}">
        <p14:creationId xmlns:p14="http://schemas.microsoft.com/office/powerpoint/2010/main" val="382478640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F4EE7B6-F268-4A8A-8121-53988FD9B107}" type="slidenum">
              <a:rPr lang="en-US" smtClean="0"/>
              <a:t>54</a:t>
            </a:fld>
            <a:endParaRPr lang="en-US"/>
          </a:p>
        </p:txBody>
      </p:sp>
    </p:spTree>
    <p:extLst>
      <p:ext uri="{BB962C8B-B14F-4D97-AF65-F5344CB8AC3E}">
        <p14:creationId xmlns:p14="http://schemas.microsoft.com/office/powerpoint/2010/main" val="71673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F4EE7B6-F268-4A8A-8121-53988FD9B107}" type="slidenum">
              <a:rPr lang="en-US" smtClean="0"/>
              <a:t>7</a:t>
            </a:fld>
            <a:endParaRPr lang="en-US"/>
          </a:p>
        </p:txBody>
      </p:sp>
    </p:spTree>
    <p:extLst>
      <p:ext uri="{BB962C8B-B14F-4D97-AF65-F5344CB8AC3E}">
        <p14:creationId xmlns:p14="http://schemas.microsoft.com/office/powerpoint/2010/main" val="12579161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8708CB-9A07-0379-65C2-277A5A7FF0D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4CB99AA-1C0F-3BF7-F197-C9BF253E8E0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FC9F73E-7DFE-86A7-AACE-B8B72ADD2B5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991DED6-3BE5-E965-C6DF-43F246E0A43B}"/>
              </a:ext>
            </a:extLst>
          </p:cNvPr>
          <p:cNvSpPr>
            <a:spLocks noGrp="1"/>
          </p:cNvSpPr>
          <p:nvPr>
            <p:ph type="sldNum" sz="quarter" idx="5"/>
          </p:nvPr>
        </p:nvSpPr>
        <p:spPr/>
        <p:txBody>
          <a:bodyPr/>
          <a:lstStyle/>
          <a:p>
            <a:fld id="{1F4EE7B6-F268-4A8A-8121-53988FD9B107}" type="slidenum">
              <a:rPr lang="en-US" smtClean="0"/>
              <a:t>8</a:t>
            </a:fld>
            <a:endParaRPr lang="en-US"/>
          </a:p>
        </p:txBody>
      </p:sp>
    </p:spTree>
    <p:extLst>
      <p:ext uri="{BB962C8B-B14F-4D97-AF65-F5344CB8AC3E}">
        <p14:creationId xmlns:p14="http://schemas.microsoft.com/office/powerpoint/2010/main" val="17823290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F6AEA7-F6AE-CF8D-BF6A-D35139E2531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C79717D-24ED-CF10-5A11-6799B095AA2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05D54A6-B373-E03A-049A-0525A1BFA87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134FAE0-2750-737D-990A-558567CCCBAB}"/>
              </a:ext>
            </a:extLst>
          </p:cNvPr>
          <p:cNvSpPr>
            <a:spLocks noGrp="1"/>
          </p:cNvSpPr>
          <p:nvPr>
            <p:ph type="sldNum" sz="quarter" idx="5"/>
          </p:nvPr>
        </p:nvSpPr>
        <p:spPr/>
        <p:txBody>
          <a:bodyPr/>
          <a:lstStyle/>
          <a:p>
            <a:fld id="{1F4EE7B6-F268-4A8A-8121-53988FD9B107}" type="slidenum">
              <a:rPr lang="en-US" smtClean="0"/>
              <a:t>9</a:t>
            </a:fld>
            <a:endParaRPr lang="en-US"/>
          </a:p>
        </p:txBody>
      </p:sp>
    </p:spTree>
    <p:extLst>
      <p:ext uri="{BB962C8B-B14F-4D97-AF65-F5344CB8AC3E}">
        <p14:creationId xmlns:p14="http://schemas.microsoft.com/office/powerpoint/2010/main" val="1414525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EFF6DE-C5E9-E115-EA5F-AB8937A4ED6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3B928F1-D869-F0CE-F2AB-57C6F783521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5DD17CE-3B5B-BC1B-B198-CD2E781A93FB}"/>
              </a:ext>
            </a:extLst>
          </p:cNvPr>
          <p:cNvSpPr>
            <a:spLocks noGrp="1"/>
          </p:cNvSpPr>
          <p:nvPr>
            <p:ph type="body" idx="1"/>
          </p:nvPr>
        </p:nvSpPr>
        <p:spPr/>
        <p:txBody>
          <a:bodyPr/>
          <a:lstStyle/>
          <a:p>
            <a:r>
              <a:rPr lang="en-US" b="1" dirty="0"/>
              <a:t>Color blindness- </a:t>
            </a:r>
          </a:p>
          <a:p>
            <a:r>
              <a:rPr lang="en-US" dirty="0"/>
              <a:t>CogAT can be used for students who are colorblind without disadvantaging their performance on the assessment.  All informational graphics went through a composition check to ensure coherency to a color-deficient student. Art was processed through a color blindness simulator which renders images as they would appear to individuals with Protanopia, Deuteranopia and Tritanopia.  Using these simulations as a guide, any art requiring modification was addressed by choosing patterns and/or color contrast that was acceptable for colorblindness. The revised art was resubmitted for validation and retested using the color-blindness simulator to ensure viability.  Students do not have to be able to see or name colors to be successful in answering the questions on CogAT.</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Usage of Scratch paper- </a:t>
            </a:r>
            <a:r>
              <a:rPr lang="en-US" dirty="0"/>
              <a:t>There is supposed to be NO SCRATCH PAPER during the Paper Folding test.  Scratch paper is allowed for Iowa Assessments Math, but pretty much nowhere else</a:t>
            </a:r>
          </a:p>
          <a:p>
            <a:endParaRPr lang="en-US" dirty="0"/>
          </a:p>
        </p:txBody>
      </p:sp>
      <p:sp>
        <p:nvSpPr>
          <p:cNvPr id="4" name="Slide Number Placeholder 3">
            <a:extLst>
              <a:ext uri="{FF2B5EF4-FFF2-40B4-BE49-F238E27FC236}">
                <a16:creationId xmlns:a16="http://schemas.microsoft.com/office/drawing/2014/main" id="{BDDE7BD6-9CE7-9953-7D13-CF93D61D0230}"/>
              </a:ext>
            </a:extLst>
          </p:cNvPr>
          <p:cNvSpPr>
            <a:spLocks noGrp="1"/>
          </p:cNvSpPr>
          <p:nvPr>
            <p:ph type="sldNum" sz="quarter" idx="5"/>
          </p:nvPr>
        </p:nvSpPr>
        <p:spPr/>
        <p:txBody>
          <a:bodyPr/>
          <a:lstStyle/>
          <a:p>
            <a:fld id="{1F4EE7B6-F268-4A8A-8121-53988FD9B107}" type="slidenum">
              <a:rPr lang="en-US" smtClean="0"/>
              <a:t>10</a:t>
            </a:fld>
            <a:endParaRPr lang="en-US"/>
          </a:p>
        </p:txBody>
      </p:sp>
    </p:spTree>
    <p:extLst>
      <p:ext uri="{BB962C8B-B14F-4D97-AF65-F5344CB8AC3E}">
        <p14:creationId xmlns:p14="http://schemas.microsoft.com/office/powerpoint/2010/main" val="24341488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F4EE7B6-F268-4A8A-8121-53988FD9B107}" type="slidenum">
              <a:rPr lang="en-US" smtClean="0"/>
              <a:t>11</a:t>
            </a:fld>
            <a:endParaRPr lang="en-US"/>
          </a:p>
        </p:txBody>
      </p:sp>
    </p:spTree>
    <p:extLst>
      <p:ext uri="{BB962C8B-B14F-4D97-AF65-F5344CB8AC3E}">
        <p14:creationId xmlns:p14="http://schemas.microsoft.com/office/powerpoint/2010/main" val="25368208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Online Reading</a:t>
            </a:r>
          </a:p>
          <a:p>
            <a:r>
              <a:rPr lang="en-US" dirty="0"/>
              <a:t>Part 1 includes Picture Stories and Sentences</a:t>
            </a:r>
          </a:p>
          <a:p>
            <a:r>
              <a:rPr lang="en-US" dirty="0"/>
              <a:t>Part 2 includes Stories</a:t>
            </a:r>
          </a:p>
          <a:p>
            <a:endParaRPr lang="en-US" dirty="0"/>
          </a:p>
        </p:txBody>
      </p:sp>
      <p:sp>
        <p:nvSpPr>
          <p:cNvPr id="4" name="Slide Number Placeholder 3"/>
          <p:cNvSpPr>
            <a:spLocks noGrp="1"/>
          </p:cNvSpPr>
          <p:nvPr>
            <p:ph type="sldNum" sz="quarter" idx="5"/>
          </p:nvPr>
        </p:nvSpPr>
        <p:spPr/>
        <p:txBody>
          <a:bodyPr/>
          <a:lstStyle/>
          <a:p>
            <a:fld id="{1F4EE7B6-F268-4A8A-8121-53988FD9B107}" type="slidenum">
              <a:rPr lang="en-US" smtClean="0"/>
              <a:t>12</a:t>
            </a:fld>
            <a:endParaRPr lang="en-US"/>
          </a:p>
        </p:txBody>
      </p:sp>
    </p:spTree>
    <p:extLst>
      <p:ext uri="{BB962C8B-B14F-4D97-AF65-F5344CB8AC3E}">
        <p14:creationId xmlns:p14="http://schemas.microsoft.com/office/powerpoint/2010/main" val="23305135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BE04C-A779-37C4-2A3B-B8E34CF4025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827D25B-E41B-6074-6169-19C946BAD52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DE2150F-DD93-C784-ACE0-1E66BEA3DA35}"/>
              </a:ext>
            </a:extLst>
          </p:cNvPr>
          <p:cNvSpPr>
            <a:spLocks noGrp="1"/>
          </p:cNvSpPr>
          <p:nvPr>
            <p:ph type="dt" sz="half" idx="10"/>
          </p:nvPr>
        </p:nvSpPr>
        <p:spPr/>
        <p:txBody>
          <a:bodyPr/>
          <a:lstStyle/>
          <a:p>
            <a:fld id="{18D739C1-3407-4B8B-9410-D90919A2794B}" type="datetimeFigureOut">
              <a:rPr lang="en-US" smtClean="0"/>
              <a:t>9/9/2025</a:t>
            </a:fld>
            <a:endParaRPr lang="en-US"/>
          </a:p>
        </p:txBody>
      </p:sp>
      <p:sp>
        <p:nvSpPr>
          <p:cNvPr id="5" name="Footer Placeholder 4">
            <a:extLst>
              <a:ext uri="{FF2B5EF4-FFF2-40B4-BE49-F238E27FC236}">
                <a16:creationId xmlns:a16="http://schemas.microsoft.com/office/drawing/2014/main" id="{51483255-53F3-C7D4-10F1-103378B8EC9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E8774A7-CE63-DEB3-C8EF-AC032BCC80A1}"/>
              </a:ext>
            </a:extLst>
          </p:cNvPr>
          <p:cNvSpPr>
            <a:spLocks noGrp="1"/>
          </p:cNvSpPr>
          <p:nvPr>
            <p:ph type="sldNum" sz="quarter" idx="12"/>
          </p:nvPr>
        </p:nvSpPr>
        <p:spPr/>
        <p:txBody>
          <a:bodyPr/>
          <a:lstStyle/>
          <a:p>
            <a:fld id="{E56841D0-892A-4C7D-83BA-EE3A7BF99535}" type="slidenum">
              <a:rPr lang="en-US" smtClean="0"/>
              <a:t>‹#›</a:t>
            </a:fld>
            <a:endParaRPr lang="en-US"/>
          </a:p>
        </p:txBody>
      </p:sp>
    </p:spTree>
    <p:extLst>
      <p:ext uri="{BB962C8B-B14F-4D97-AF65-F5344CB8AC3E}">
        <p14:creationId xmlns:p14="http://schemas.microsoft.com/office/powerpoint/2010/main" val="23805115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5C311-CB3E-6503-F712-75BF901EE54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7D1F8B7-6AA3-C5B5-A82D-B6C8DD916D6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8AFD06B-BCD8-7BFC-17D3-0217A6ABD0A8}"/>
              </a:ext>
            </a:extLst>
          </p:cNvPr>
          <p:cNvSpPr>
            <a:spLocks noGrp="1"/>
          </p:cNvSpPr>
          <p:nvPr>
            <p:ph type="dt" sz="half" idx="10"/>
          </p:nvPr>
        </p:nvSpPr>
        <p:spPr/>
        <p:txBody>
          <a:bodyPr/>
          <a:lstStyle/>
          <a:p>
            <a:fld id="{18D739C1-3407-4B8B-9410-D90919A2794B}" type="datetimeFigureOut">
              <a:rPr lang="en-US" smtClean="0"/>
              <a:t>9/9/2025</a:t>
            </a:fld>
            <a:endParaRPr lang="en-US"/>
          </a:p>
        </p:txBody>
      </p:sp>
      <p:sp>
        <p:nvSpPr>
          <p:cNvPr id="5" name="Footer Placeholder 4">
            <a:extLst>
              <a:ext uri="{FF2B5EF4-FFF2-40B4-BE49-F238E27FC236}">
                <a16:creationId xmlns:a16="http://schemas.microsoft.com/office/drawing/2014/main" id="{7A0B9CE2-97D8-2F2C-BD8E-140FCAD2AC6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03460DB-F772-370A-8C28-A0825F6FD187}"/>
              </a:ext>
            </a:extLst>
          </p:cNvPr>
          <p:cNvSpPr>
            <a:spLocks noGrp="1"/>
          </p:cNvSpPr>
          <p:nvPr>
            <p:ph type="sldNum" sz="quarter" idx="12"/>
          </p:nvPr>
        </p:nvSpPr>
        <p:spPr/>
        <p:txBody>
          <a:bodyPr/>
          <a:lstStyle/>
          <a:p>
            <a:fld id="{E56841D0-892A-4C7D-83BA-EE3A7BF99535}" type="slidenum">
              <a:rPr lang="en-US" smtClean="0"/>
              <a:t>‹#›</a:t>
            </a:fld>
            <a:endParaRPr lang="en-US"/>
          </a:p>
        </p:txBody>
      </p:sp>
    </p:spTree>
    <p:extLst>
      <p:ext uri="{BB962C8B-B14F-4D97-AF65-F5344CB8AC3E}">
        <p14:creationId xmlns:p14="http://schemas.microsoft.com/office/powerpoint/2010/main" val="31584286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801769D-F382-6C4A-F459-4A9FFA846B5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60992A8-D5BA-AAD2-55A9-9BE77ABEA43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52D115-4F85-550C-2486-EC8689CCB4C6}"/>
              </a:ext>
            </a:extLst>
          </p:cNvPr>
          <p:cNvSpPr>
            <a:spLocks noGrp="1"/>
          </p:cNvSpPr>
          <p:nvPr>
            <p:ph type="dt" sz="half" idx="10"/>
          </p:nvPr>
        </p:nvSpPr>
        <p:spPr/>
        <p:txBody>
          <a:bodyPr/>
          <a:lstStyle/>
          <a:p>
            <a:fld id="{18D739C1-3407-4B8B-9410-D90919A2794B}" type="datetimeFigureOut">
              <a:rPr lang="en-US" smtClean="0"/>
              <a:t>9/9/2025</a:t>
            </a:fld>
            <a:endParaRPr lang="en-US"/>
          </a:p>
        </p:txBody>
      </p:sp>
      <p:sp>
        <p:nvSpPr>
          <p:cNvPr id="5" name="Footer Placeholder 4">
            <a:extLst>
              <a:ext uri="{FF2B5EF4-FFF2-40B4-BE49-F238E27FC236}">
                <a16:creationId xmlns:a16="http://schemas.microsoft.com/office/drawing/2014/main" id="{C602BE58-170A-BFDD-8137-6FBD66D682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A90ED4B-0CF9-37E7-3A18-B83945F3D59E}"/>
              </a:ext>
            </a:extLst>
          </p:cNvPr>
          <p:cNvSpPr>
            <a:spLocks noGrp="1"/>
          </p:cNvSpPr>
          <p:nvPr>
            <p:ph type="sldNum" sz="quarter" idx="12"/>
          </p:nvPr>
        </p:nvSpPr>
        <p:spPr/>
        <p:txBody>
          <a:bodyPr/>
          <a:lstStyle/>
          <a:p>
            <a:fld id="{E56841D0-892A-4C7D-83BA-EE3A7BF99535}" type="slidenum">
              <a:rPr lang="en-US" smtClean="0"/>
              <a:t>‹#›</a:t>
            </a:fld>
            <a:endParaRPr lang="en-US"/>
          </a:p>
        </p:txBody>
      </p:sp>
    </p:spTree>
    <p:extLst>
      <p:ext uri="{BB962C8B-B14F-4D97-AF65-F5344CB8AC3E}">
        <p14:creationId xmlns:p14="http://schemas.microsoft.com/office/powerpoint/2010/main" val="42737036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11D31B-D006-E274-EC7D-070FDA23AF6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1714765-A91F-1276-6B7A-86B68A54655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68E381F-E08A-C043-7047-1EA64959D269}"/>
              </a:ext>
            </a:extLst>
          </p:cNvPr>
          <p:cNvSpPr>
            <a:spLocks noGrp="1"/>
          </p:cNvSpPr>
          <p:nvPr>
            <p:ph type="dt" sz="half" idx="10"/>
          </p:nvPr>
        </p:nvSpPr>
        <p:spPr/>
        <p:txBody>
          <a:bodyPr/>
          <a:lstStyle/>
          <a:p>
            <a:fld id="{18D739C1-3407-4B8B-9410-D90919A2794B}" type="datetimeFigureOut">
              <a:rPr lang="en-US" smtClean="0"/>
              <a:t>9/9/2025</a:t>
            </a:fld>
            <a:endParaRPr lang="en-US"/>
          </a:p>
        </p:txBody>
      </p:sp>
      <p:sp>
        <p:nvSpPr>
          <p:cNvPr id="5" name="Footer Placeholder 4">
            <a:extLst>
              <a:ext uri="{FF2B5EF4-FFF2-40B4-BE49-F238E27FC236}">
                <a16:creationId xmlns:a16="http://schemas.microsoft.com/office/drawing/2014/main" id="{845D9B24-BA0C-70FF-8045-7E784C438CC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1767C4D-B657-A1BB-CE22-113D3097332A}"/>
              </a:ext>
            </a:extLst>
          </p:cNvPr>
          <p:cNvSpPr>
            <a:spLocks noGrp="1"/>
          </p:cNvSpPr>
          <p:nvPr>
            <p:ph type="sldNum" sz="quarter" idx="12"/>
          </p:nvPr>
        </p:nvSpPr>
        <p:spPr/>
        <p:txBody>
          <a:bodyPr/>
          <a:lstStyle/>
          <a:p>
            <a:fld id="{E56841D0-892A-4C7D-83BA-EE3A7BF99535}" type="slidenum">
              <a:rPr lang="en-US" smtClean="0"/>
              <a:t>‹#›</a:t>
            </a:fld>
            <a:endParaRPr lang="en-US"/>
          </a:p>
        </p:txBody>
      </p:sp>
    </p:spTree>
    <p:extLst>
      <p:ext uri="{BB962C8B-B14F-4D97-AF65-F5344CB8AC3E}">
        <p14:creationId xmlns:p14="http://schemas.microsoft.com/office/powerpoint/2010/main" val="29604889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86085C-92A6-02AE-581B-90D9029AE07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4BFF030-93DE-3CA4-9F90-5239ACDD7FA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52625B0-CB3C-87CE-E8D4-D575C812718E}"/>
              </a:ext>
            </a:extLst>
          </p:cNvPr>
          <p:cNvSpPr>
            <a:spLocks noGrp="1"/>
          </p:cNvSpPr>
          <p:nvPr>
            <p:ph type="dt" sz="half" idx="10"/>
          </p:nvPr>
        </p:nvSpPr>
        <p:spPr/>
        <p:txBody>
          <a:bodyPr/>
          <a:lstStyle/>
          <a:p>
            <a:fld id="{18D739C1-3407-4B8B-9410-D90919A2794B}" type="datetimeFigureOut">
              <a:rPr lang="en-US" smtClean="0"/>
              <a:t>9/9/2025</a:t>
            </a:fld>
            <a:endParaRPr lang="en-US"/>
          </a:p>
        </p:txBody>
      </p:sp>
      <p:sp>
        <p:nvSpPr>
          <p:cNvPr id="5" name="Footer Placeholder 4">
            <a:extLst>
              <a:ext uri="{FF2B5EF4-FFF2-40B4-BE49-F238E27FC236}">
                <a16:creationId xmlns:a16="http://schemas.microsoft.com/office/drawing/2014/main" id="{1C07B77A-E5EB-EF6D-A827-1FC6FE3D80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C7726A-0AF8-83B2-C6C1-1EC73BDFE19A}"/>
              </a:ext>
            </a:extLst>
          </p:cNvPr>
          <p:cNvSpPr>
            <a:spLocks noGrp="1"/>
          </p:cNvSpPr>
          <p:nvPr>
            <p:ph type="sldNum" sz="quarter" idx="12"/>
          </p:nvPr>
        </p:nvSpPr>
        <p:spPr/>
        <p:txBody>
          <a:bodyPr/>
          <a:lstStyle/>
          <a:p>
            <a:fld id="{E56841D0-892A-4C7D-83BA-EE3A7BF99535}" type="slidenum">
              <a:rPr lang="en-US" smtClean="0"/>
              <a:t>‹#›</a:t>
            </a:fld>
            <a:endParaRPr lang="en-US"/>
          </a:p>
        </p:txBody>
      </p:sp>
    </p:spTree>
    <p:extLst>
      <p:ext uri="{BB962C8B-B14F-4D97-AF65-F5344CB8AC3E}">
        <p14:creationId xmlns:p14="http://schemas.microsoft.com/office/powerpoint/2010/main" val="40069619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3599D6-21C7-D890-DB49-7A88E183ABE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EEDEC30-9D75-D0F4-8ACF-86C1CA597CD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F2B088E-5D80-293D-5B28-AEC985ABC9C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E6B56AD-37EF-37C8-E112-1A7FADFBF625}"/>
              </a:ext>
            </a:extLst>
          </p:cNvPr>
          <p:cNvSpPr>
            <a:spLocks noGrp="1"/>
          </p:cNvSpPr>
          <p:nvPr>
            <p:ph type="dt" sz="half" idx="10"/>
          </p:nvPr>
        </p:nvSpPr>
        <p:spPr/>
        <p:txBody>
          <a:bodyPr/>
          <a:lstStyle/>
          <a:p>
            <a:fld id="{18D739C1-3407-4B8B-9410-D90919A2794B}" type="datetimeFigureOut">
              <a:rPr lang="en-US" smtClean="0"/>
              <a:t>9/9/2025</a:t>
            </a:fld>
            <a:endParaRPr lang="en-US"/>
          </a:p>
        </p:txBody>
      </p:sp>
      <p:sp>
        <p:nvSpPr>
          <p:cNvPr id="6" name="Footer Placeholder 5">
            <a:extLst>
              <a:ext uri="{FF2B5EF4-FFF2-40B4-BE49-F238E27FC236}">
                <a16:creationId xmlns:a16="http://schemas.microsoft.com/office/drawing/2014/main" id="{673D0380-2C8C-A2C5-A059-27938191B63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7C82BB3-4358-2EE2-8127-4B48CF44086B}"/>
              </a:ext>
            </a:extLst>
          </p:cNvPr>
          <p:cNvSpPr>
            <a:spLocks noGrp="1"/>
          </p:cNvSpPr>
          <p:nvPr>
            <p:ph type="sldNum" sz="quarter" idx="12"/>
          </p:nvPr>
        </p:nvSpPr>
        <p:spPr/>
        <p:txBody>
          <a:bodyPr/>
          <a:lstStyle/>
          <a:p>
            <a:fld id="{E56841D0-892A-4C7D-83BA-EE3A7BF99535}" type="slidenum">
              <a:rPr lang="en-US" smtClean="0"/>
              <a:t>‹#›</a:t>
            </a:fld>
            <a:endParaRPr lang="en-US"/>
          </a:p>
        </p:txBody>
      </p:sp>
    </p:spTree>
    <p:extLst>
      <p:ext uri="{BB962C8B-B14F-4D97-AF65-F5344CB8AC3E}">
        <p14:creationId xmlns:p14="http://schemas.microsoft.com/office/powerpoint/2010/main" val="27824490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F87FB5-D50E-5A52-E89B-8910BA4EE1B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052EB0E-B8D0-D525-640C-791D7E5DEB2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373D7D0-74F5-9E09-59D0-7B2A558501A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6ABF0F3-BCA7-DC73-CC9A-C9EFA50E943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A445931-0806-ABE6-4FDF-FFEBBC879A4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34EF2A9-1108-EEF6-A33B-2409E620EA69}"/>
              </a:ext>
            </a:extLst>
          </p:cNvPr>
          <p:cNvSpPr>
            <a:spLocks noGrp="1"/>
          </p:cNvSpPr>
          <p:nvPr>
            <p:ph type="dt" sz="half" idx="10"/>
          </p:nvPr>
        </p:nvSpPr>
        <p:spPr/>
        <p:txBody>
          <a:bodyPr/>
          <a:lstStyle/>
          <a:p>
            <a:fld id="{18D739C1-3407-4B8B-9410-D90919A2794B}" type="datetimeFigureOut">
              <a:rPr lang="en-US" smtClean="0"/>
              <a:t>9/9/2025</a:t>
            </a:fld>
            <a:endParaRPr lang="en-US"/>
          </a:p>
        </p:txBody>
      </p:sp>
      <p:sp>
        <p:nvSpPr>
          <p:cNvPr id="8" name="Footer Placeholder 7">
            <a:extLst>
              <a:ext uri="{FF2B5EF4-FFF2-40B4-BE49-F238E27FC236}">
                <a16:creationId xmlns:a16="http://schemas.microsoft.com/office/drawing/2014/main" id="{FCA95C9B-79C2-D333-C3C0-1EA7500D17E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F652D6E-A5AC-C821-B333-E92C47DAE830}"/>
              </a:ext>
            </a:extLst>
          </p:cNvPr>
          <p:cNvSpPr>
            <a:spLocks noGrp="1"/>
          </p:cNvSpPr>
          <p:nvPr>
            <p:ph type="sldNum" sz="quarter" idx="12"/>
          </p:nvPr>
        </p:nvSpPr>
        <p:spPr/>
        <p:txBody>
          <a:bodyPr/>
          <a:lstStyle/>
          <a:p>
            <a:fld id="{E56841D0-892A-4C7D-83BA-EE3A7BF99535}" type="slidenum">
              <a:rPr lang="en-US" smtClean="0"/>
              <a:t>‹#›</a:t>
            </a:fld>
            <a:endParaRPr lang="en-US"/>
          </a:p>
        </p:txBody>
      </p:sp>
    </p:spTree>
    <p:extLst>
      <p:ext uri="{BB962C8B-B14F-4D97-AF65-F5344CB8AC3E}">
        <p14:creationId xmlns:p14="http://schemas.microsoft.com/office/powerpoint/2010/main" val="27389771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6E407D-C280-1A8E-B80C-C2AC52AA59C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81716EE-6892-8652-14FB-DED5BC6E851C}"/>
              </a:ext>
            </a:extLst>
          </p:cNvPr>
          <p:cNvSpPr>
            <a:spLocks noGrp="1"/>
          </p:cNvSpPr>
          <p:nvPr>
            <p:ph type="dt" sz="half" idx="10"/>
          </p:nvPr>
        </p:nvSpPr>
        <p:spPr/>
        <p:txBody>
          <a:bodyPr/>
          <a:lstStyle/>
          <a:p>
            <a:fld id="{18D739C1-3407-4B8B-9410-D90919A2794B}" type="datetimeFigureOut">
              <a:rPr lang="en-US" smtClean="0"/>
              <a:t>9/9/2025</a:t>
            </a:fld>
            <a:endParaRPr lang="en-US"/>
          </a:p>
        </p:txBody>
      </p:sp>
      <p:sp>
        <p:nvSpPr>
          <p:cNvPr id="4" name="Footer Placeholder 3">
            <a:extLst>
              <a:ext uri="{FF2B5EF4-FFF2-40B4-BE49-F238E27FC236}">
                <a16:creationId xmlns:a16="http://schemas.microsoft.com/office/drawing/2014/main" id="{60C3C416-79FC-5CFA-29F3-233ABB6F552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6EB284F-5C7F-078A-4DC7-85DEBE166131}"/>
              </a:ext>
            </a:extLst>
          </p:cNvPr>
          <p:cNvSpPr>
            <a:spLocks noGrp="1"/>
          </p:cNvSpPr>
          <p:nvPr>
            <p:ph type="sldNum" sz="quarter" idx="12"/>
          </p:nvPr>
        </p:nvSpPr>
        <p:spPr/>
        <p:txBody>
          <a:bodyPr/>
          <a:lstStyle/>
          <a:p>
            <a:fld id="{E56841D0-892A-4C7D-83BA-EE3A7BF99535}" type="slidenum">
              <a:rPr lang="en-US" smtClean="0"/>
              <a:t>‹#›</a:t>
            </a:fld>
            <a:endParaRPr lang="en-US"/>
          </a:p>
        </p:txBody>
      </p:sp>
    </p:spTree>
    <p:extLst>
      <p:ext uri="{BB962C8B-B14F-4D97-AF65-F5344CB8AC3E}">
        <p14:creationId xmlns:p14="http://schemas.microsoft.com/office/powerpoint/2010/main" val="26168753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5EAAD2D-B97B-D117-AD63-B895976A64B8}"/>
              </a:ext>
            </a:extLst>
          </p:cNvPr>
          <p:cNvSpPr>
            <a:spLocks noGrp="1"/>
          </p:cNvSpPr>
          <p:nvPr>
            <p:ph type="dt" sz="half" idx="10"/>
          </p:nvPr>
        </p:nvSpPr>
        <p:spPr/>
        <p:txBody>
          <a:bodyPr/>
          <a:lstStyle/>
          <a:p>
            <a:fld id="{18D739C1-3407-4B8B-9410-D90919A2794B}" type="datetimeFigureOut">
              <a:rPr lang="en-US" smtClean="0"/>
              <a:t>9/9/2025</a:t>
            </a:fld>
            <a:endParaRPr lang="en-US"/>
          </a:p>
        </p:txBody>
      </p:sp>
      <p:sp>
        <p:nvSpPr>
          <p:cNvPr id="3" name="Footer Placeholder 2">
            <a:extLst>
              <a:ext uri="{FF2B5EF4-FFF2-40B4-BE49-F238E27FC236}">
                <a16:creationId xmlns:a16="http://schemas.microsoft.com/office/drawing/2014/main" id="{ADB5DB30-F83C-7B3F-E384-209D82C9B78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A77FE60-6AD3-2D61-AEAF-BF7A489F2944}"/>
              </a:ext>
            </a:extLst>
          </p:cNvPr>
          <p:cNvSpPr>
            <a:spLocks noGrp="1"/>
          </p:cNvSpPr>
          <p:nvPr>
            <p:ph type="sldNum" sz="quarter" idx="12"/>
          </p:nvPr>
        </p:nvSpPr>
        <p:spPr/>
        <p:txBody>
          <a:bodyPr/>
          <a:lstStyle/>
          <a:p>
            <a:fld id="{E56841D0-892A-4C7D-83BA-EE3A7BF99535}" type="slidenum">
              <a:rPr lang="en-US" smtClean="0"/>
              <a:t>‹#›</a:t>
            </a:fld>
            <a:endParaRPr lang="en-US"/>
          </a:p>
        </p:txBody>
      </p:sp>
    </p:spTree>
    <p:extLst>
      <p:ext uri="{BB962C8B-B14F-4D97-AF65-F5344CB8AC3E}">
        <p14:creationId xmlns:p14="http://schemas.microsoft.com/office/powerpoint/2010/main" val="25313697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7E397E-7423-F62C-9DDD-3ABA66805D9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918F4EB-879A-A08F-C1B7-C54B37B44B9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85124D1-41DA-2E31-F831-D67FE65A218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2914437-BAF3-E6D7-667B-62A25F71B56D}"/>
              </a:ext>
            </a:extLst>
          </p:cNvPr>
          <p:cNvSpPr>
            <a:spLocks noGrp="1"/>
          </p:cNvSpPr>
          <p:nvPr>
            <p:ph type="dt" sz="half" idx="10"/>
          </p:nvPr>
        </p:nvSpPr>
        <p:spPr/>
        <p:txBody>
          <a:bodyPr/>
          <a:lstStyle/>
          <a:p>
            <a:fld id="{18D739C1-3407-4B8B-9410-D90919A2794B}" type="datetimeFigureOut">
              <a:rPr lang="en-US" smtClean="0"/>
              <a:t>9/9/2025</a:t>
            </a:fld>
            <a:endParaRPr lang="en-US"/>
          </a:p>
        </p:txBody>
      </p:sp>
      <p:sp>
        <p:nvSpPr>
          <p:cNvPr id="6" name="Footer Placeholder 5">
            <a:extLst>
              <a:ext uri="{FF2B5EF4-FFF2-40B4-BE49-F238E27FC236}">
                <a16:creationId xmlns:a16="http://schemas.microsoft.com/office/drawing/2014/main" id="{7C9263B2-00C1-8FAE-9B00-B04A760682B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A4912F2-33F6-4EFE-1ADB-535891B4A611}"/>
              </a:ext>
            </a:extLst>
          </p:cNvPr>
          <p:cNvSpPr>
            <a:spLocks noGrp="1"/>
          </p:cNvSpPr>
          <p:nvPr>
            <p:ph type="sldNum" sz="quarter" idx="12"/>
          </p:nvPr>
        </p:nvSpPr>
        <p:spPr/>
        <p:txBody>
          <a:bodyPr/>
          <a:lstStyle/>
          <a:p>
            <a:fld id="{E56841D0-892A-4C7D-83BA-EE3A7BF99535}" type="slidenum">
              <a:rPr lang="en-US" smtClean="0"/>
              <a:t>‹#›</a:t>
            </a:fld>
            <a:endParaRPr lang="en-US"/>
          </a:p>
        </p:txBody>
      </p:sp>
    </p:spTree>
    <p:extLst>
      <p:ext uri="{BB962C8B-B14F-4D97-AF65-F5344CB8AC3E}">
        <p14:creationId xmlns:p14="http://schemas.microsoft.com/office/powerpoint/2010/main" val="40447102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948F00-FBD3-5348-625A-3B9911F58E5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81D5CCB-D6E0-AA04-F571-FB3774E0BCA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9D206B3-A7FD-E069-D7C5-5184B38A43E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36C88DB-0972-333A-2426-2EAAD89ADB25}"/>
              </a:ext>
            </a:extLst>
          </p:cNvPr>
          <p:cNvSpPr>
            <a:spLocks noGrp="1"/>
          </p:cNvSpPr>
          <p:nvPr>
            <p:ph type="dt" sz="half" idx="10"/>
          </p:nvPr>
        </p:nvSpPr>
        <p:spPr/>
        <p:txBody>
          <a:bodyPr/>
          <a:lstStyle/>
          <a:p>
            <a:fld id="{18D739C1-3407-4B8B-9410-D90919A2794B}" type="datetimeFigureOut">
              <a:rPr lang="en-US" smtClean="0"/>
              <a:t>9/9/2025</a:t>
            </a:fld>
            <a:endParaRPr lang="en-US"/>
          </a:p>
        </p:txBody>
      </p:sp>
      <p:sp>
        <p:nvSpPr>
          <p:cNvPr id="6" name="Footer Placeholder 5">
            <a:extLst>
              <a:ext uri="{FF2B5EF4-FFF2-40B4-BE49-F238E27FC236}">
                <a16:creationId xmlns:a16="http://schemas.microsoft.com/office/drawing/2014/main" id="{B4A02A8B-D277-48BA-DE40-0ADAD6302A45}"/>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59CF652B-363C-8C2B-6F14-83ED8B8C5A3E}"/>
              </a:ext>
            </a:extLst>
          </p:cNvPr>
          <p:cNvSpPr>
            <a:spLocks noGrp="1"/>
          </p:cNvSpPr>
          <p:nvPr>
            <p:ph type="sldNum" sz="quarter" idx="12"/>
          </p:nvPr>
        </p:nvSpPr>
        <p:spPr/>
        <p:txBody>
          <a:bodyPr/>
          <a:lstStyle/>
          <a:p>
            <a:fld id="{E56841D0-892A-4C7D-83BA-EE3A7BF99535}" type="slidenum">
              <a:rPr lang="en-US" smtClean="0"/>
              <a:t>‹#›</a:t>
            </a:fld>
            <a:endParaRPr lang="en-US"/>
          </a:p>
        </p:txBody>
      </p:sp>
    </p:spTree>
    <p:extLst>
      <p:ext uri="{BB962C8B-B14F-4D97-AF65-F5344CB8AC3E}">
        <p14:creationId xmlns:p14="http://schemas.microsoft.com/office/powerpoint/2010/main" val="40974079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84BC08F-8BFE-0759-F299-86858812A2B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BCF5464-7177-139F-6930-5ADC35D3D8E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3FDC7D-4577-7F6F-B789-EFD5D7368C8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8D739C1-3407-4B8B-9410-D90919A2794B}" type="datetimeFigureOut">
              <a:rPr lang="en-US" smtClean="0"/>
              <a:t>9/9/2025</a:t>
            </a:fld>
            <a:endParaRPr lang="en-US"/>
          </a:p>
        </p:txBody>
      </p:sp>
      <p:sp>
        <p:nvSpPr>
          <p:cNvPr id="5" name="Footer Placeholder 4">
            <a:extLst>
              <a:ext uri="{FF2B5EF4-FFF2-40B4-BE49-F238E27FC236}">
                <a16:creationId xmlns:a16="http://schemas.microsoft.com/office/drawing/2014/main" id="{473C8275-7D7C-8A6F-137F-695BDD5B02E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BBF7E8A-ED95-FCFC-5B9C-20A93D066B5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56841D0-892A-4C7D-83BA-EE3A7BF99535}" type="slidenum">
              <a:rPr lang="en-US" smtClean="0"/>
              <a:t>‹#›</a:t>
            </a:fld>
            <a:endParaRPr lang="en-US"/>
          </a:p>
        </p:txBody>
      </p:sp>
    </p:spTree>
    <p:extLst>
      <p:ext uri="{BB962C8B-B14F-4D97-AF65-F5344CB8AC3E}">
        <p14:creationId xmlns:p14="http://schemas.microsoft.com/office/powerpoint/2010/main" val="3016392426"/>
      </p:ext>
    </p:extLst>
  </p:cSld>
  <p:clrMap bg1="lt1" tx1="dk1" bg2="lt2" tx2="dk2" accent1="accent1" accent2="accent2" accent3="accent3" accent4="accent4" accent5="accent5" accent6="accent6" hlink="hlink" folHlink="folHlink"/>
  <p:sldLayoutIdLst>
    <p:sldLayoutId id="2147483819" r:id="rId1"/>
    <p:sldLayoutId id="2147483820" r:id="rId2"/>
    <p:sldLayoutId id="2147483821" r:id="rId3"/>
    <p:sldLayoutId id="2147483822" r:id="rId4"/>
    <p:sldLayoutId id="2147483823" r:id="rId5"/>
    <p:sldLayoutId id="2147483824" r:id="rId6"/>
    <p:sldLayoutId id="2147483825" r:id="rId7"/>
    <p:sldLayoutId id="2147483826" r:id="rId8"/>
    <p:sldLayoutId id="2147483827" r:id="rId9"/>
    <p:sldLayoutId id="2147483828" r:id="rId10"/>
    <p:sldLayoutId id="214748382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image" Target="../media/image2.jpg"/></Relationships>
</file>

<file path=ppt/slides/_rels/slide1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24.sv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24.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3.png"/><Relationship Id="rId3" Type="http://schemas.openxmlformats.org/officeDocument/2006/relationships/image" Target="../media/image33.png"/><Relationship Id="rId7" Type="http://schemas.openxmlformats.org/officeDocument/2006/relationships/image" Target="../media/image37.png"/><Relationship Id="rId12" Type="http://schemas.openxmlformats.org/officeDocument/2006/relationships/image" Target="../media/image42.pn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36.png"/><Relationship Id="rId11" Type="http://schemas.openxmlformats.org/officeDocument/2006/relationships/image" Target="../media/image41.png"/><Relationship Id="rId5" Type="http://schemas.openxmlformats.org/officeDocument/2006/relationships/image" Target="../media/image35.png"/><Relationship Id="rId10" Type="http://schemas.openxmlformats.org/officeDocument/2006/relationships/image" Target="../media/image40.jpg"/><Relationship Id="rId4" Type="http://schemas.openxmlformats.org/officeDocument/2006/relationships/image" Target="../media/image34.png"/><Relationship Id="rId9" Type="http://schemas.openxmlformats.org/officeDocument/2006/relationships/image" Target="../media/image39.png"/><Relationship Id="rId14" Type="http://schemas.openxmlformats.org/officeDocument/2006/relationships/image" Target="../media/image44.png"/></Relationships>
</file>

<file path=ppt/slides/_rels/slide25.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47.jpg"/><Relationship Id="rId4" Type="http://schemas.openxmlformats.org/officeDocument/2006/relationships/image" Target="../media/image46.png"/></Relationships>
</file>

<file path=ppt/slides/_rels/slide26.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50.png"/><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32.png"/><Relationship Id="rId4" Type="http://schemas.openxmlformats.org/officeDocument/2006/relationships/image" Target="../media/image51.png"/></Relationships>
</file>

<file path=ppt/slides/_rels/slide27.xml.rels><?xml version="1.0" encoding="UTF-8" standalone="yes"?>
<Relationships xmlns="http://schemas.openxmlformats.org/package/2006/relationships"><Relationship Id="rId3" Type="http://schemas.openxmlformats.org/officeDocument/2006/relationships/hyperlink" Target="mailto:celia.ortiz@riversideinsights.com"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mailto:sierra.scott@riversideinsights.com" TargetMode="External"/><Relationship Id="rId2" Type="http://schemas.openxmlformats.org/officeDocument/2006/relationships/hyperlink" Target="mailto:celia.ortiz@riversideinsights.com" TargetMode="External"/><Relationship Id="rId1" Type="http://schemas.openxmlformats.org/officeDocument/2006/relationships/slideLayout" Target="../slideLayouts/slideLayout5.xml"/><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hyperlink" Target="mailto:dctrombly@ed.sc.gov" TargetMode="Externa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70.svg"/></Relationships>
</file>

<file path=ppt/slides/_rels/slide5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72.svg"/></Relationships>
</file>

<file path=ppt/slides/_rels/slide53.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hyperlink" Target="mailto:sierra.scott@riversideinsights.com" TargetMode="External"/><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74.png"/><Relationship Id="rId4" Type="http://schemas.openxmlformats.org/officeDocument/2006/relationships/hyperlink" Target="mailto:jillian.brown@riversideinsights.com" TargetMode="External"/></Relationships>
</file>

<file path=ppt/slides/_rels/slide5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hyperlink" Target="https://info.riversideinsights.com/scdoe" TargetMode="External"/><Relationship Id="rId1" Type="http://schemas.openxmlformats.org/officeDocument/2006/relationships/slideLayout" Target="../slideLayouts/slideLayout2.xml"/><Relationship Id="rId4" Type="http://schemas.openxmlformats.org/officeDocument/2006/relationships/image" Target="../media/image76.png"/></Relationships>
</file>

<file path=ppt/slides/_rels/slide57.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1">
            <a:extLst>
              <a:ext uri="{FF2B5EF4-FFF2-40B4-BE49-F238E27FC236}">
                <a16:creationId xmlns:a16="http://schemas.microsoft.com/office/drawing/2014/main" id="{337940BB-FBC4-492E-BD92-3B7B914D0E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05D08E2-D67D-F8E6-003D-78D259BDDF01}"/>
              </a:ext>
            </a:extLst>
          </p:cNvPr>
          <p:cNvSpPr>
            <a:spLocks noGrp="1"/>
          </p:cNvSpPr>
          <p:nvPr>
            <p:ph type="ctrTitle"/>
          </p:nvPr>
        </p:nvSpPr>
        <p:spPr>
          <a:xfrm>
            <a:off x="4853988" y="320041"/>
            <a:ext cx="6707084" cy="3892668"/>
          </a:xfrm>
        </p:spPr>
        <p:txBody>
          <a:bodyPr>
            <a:normAutofit/>
          </a:bodyPr>
          <a:lstStyle/>
          <a:p>
            <a:pPr algn="l"/>
            <a:r>
              <a:rPr lang="en-US" sz="4800" b="1" dirty="0">
                <a:solidFill>
                  <a:schemeClr val="tx2"/>
                </a:solidFill>
                <a:latin typeface="Aptos Black" panose="020F0502020204030204" pitchFamily="34" charset="0"/>
              </a:rPr>
              <a:t>Gifted and Talented Assessment Program for Grade 2 Students</a:t>
            </a:r>
            <a:endParaRPr lang="en-US" sz="4800" dirty="0">
              <a:solidFill>
                <a:schemeClr val="tx2"/>
              </a:solidFill>
              <a:latin typeface="Aptos Black" panose="020F0502020204030204" pitchFamily="34" charset="0"/>
            </a:endParaRPr>
          </a:p>
        </p:txBody>
      </p:sp>
      <p:sp>
        <p:nvSpPr>
          <p:cNvPr id="3" name="Subtitle 2">
            <a:extLst>
              <a:ext uri="{FF2B5EF4-FFF2-40B4-BE49-F238E27FC236}">
                <a16:creationId xmlns:a16="http://schemas.microsoft.com/office/drawing/2014/main" id="{B309BE5D-9F22-B5C5-F7BE-569983E25647}"/>
              </a:ext>
            </a:extLst>
          </p:cNvPr>
          <p:cNvSpPr>
            <a:spLocks noGrp="1"/>
          </p:cNvSpPr>
          <p:nvPr>
            <p:ph type="subTitle" idx="1"/>
          </p:nvPr>
        </p:nvSpPr>
        <p:spPr>
          <a:xfrm>
            <a:off x="4853699" y="4631161"/>
            <a:ext cx="6707366" cy="1569486"/>
          </a:xfrm>
        </p:spPr>
        <p:txBody>
          <a:bodyPr>
            <a:normAutofit/>
          </a:bodyPr>
          <a:lstStyle/>
          <a:p>
            <a:pPr algn="l"/>
            <a:r>
              <a:rPr lang="en-US" b="1" dirty="0">
                <a:solidFill>
                  <a:schemeClr val="tx2"/>
                </a:solidFill>
                <a:latin typeface="Arial Black" panose="020B0A04020102020204" pitchFamily="34" charset="0"/>
              </a:rPr>
              <a:t>Fall 2025 DTC Pretest Workshop- </a:t>
            </a:r>
          </a:p>
          <a:p>
            <a:pPr algn="l"/>
            <a:r>
              <a:rPr lang="en-US" b="1" dirty="0">
                <a:solidFill>
                  <a:schemeClr val="tx2"/>
                </a:solidFill>
                <a:latin typeface="Arial Black" panose="020B0A04020102020204" pitchFamily="34" charset="0"/>
              </a:rPr>
              <a:t>Paper Administration</a:t>
            </a:r>
          </a:p>
        </p:txBody>
      </p:sp>
      <p:pic>
        <p:nvPicPr>
          <p:cNvPr id="5" name="Picture 4" descr="Iowa Assessments logo">
            <a:extLst>
              <a:ext uri="{FF2B5EF4-FFF2-40B4-BE49-F238E27FC236}">
                <a16:creationId xmlns:a16="http://schemas.microsoft.com/office/drawing/2014/main" id="{DDA8A2A7-1D19-8D47-9CC1-782A85C3FE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6715" y="5912392"/>
            <a:ext cx="2175510" cy="576510"/>
          </a:xfrm>
          <a:prstGeom prst="rect">
            <a:avLst/>
          </a:prstGeom>
        </p:spPr>
      </p:pic>
      <p:sp>
        <p:nvSpPr>
          <p:cNvPr id="15"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53987" y="4409267"/>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CogAT logo">
            <a:extLst>
              <a:ext uri="{FF2B5EF4-FFF2-40B4-BE49-F238E27FC236}">
                <a16:creationId xmlns:a16="http://schemas.microsoft.com/office/drawing/2014/main" id="{7EB04B92-6C9C-74A9-3B83-82E45898FB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85857" y="6076944"/>
            <a:ext cx="1591818" cy="568897"/>
          </a:xfrm>
          <a:prstGeom prst="rect">
            <a:avLst/>
          </a:prstGeom>
        </p:spPr>
      </p:pic>
      <p:pic>
        <p:nvPicPr>
          <p:cNvPr id="4" name="Picture 3">
            <a:extLst>
              <a:ext uri="{FF2B5EF4-FFF2-40B4-BE49-F238E27FC236}">
                <a16:creationId xmlns:a16="http://schemas.microsoft.com/office/drawing/2014/main" id="{DECD8A01-E416-C873-77EF-1962C52208CB}"/>
              </a:ext>
            </a:extLst>
          </p:cNvPr>
          <p:cNvPicPr>
            <a:picLocks noChangeAspect="1"/>
          </p:cNvPicPr>
          <p:nvPr/>
        </p:nvPicPr>
        <p:blipFill>
          <a:blip r:embed="rId4"/>
          <a:stretch>
            <a:fillRect/>
          </a:stretch>
        </p:blipFill>
        <p:spPr>
          <a:xfrm>
            <a:off x="261097" y="201884"/>
            <a:ext cx="2195759" cy="2158543"/>
          </a:xfrm>
          <a:prstGeom prst="rect">
            <a:avLst/>
          </a:prstGeom>
        </p:spPr>
      </p:pic>
    </p:spTree>
    <p:extLst>
      <p:ext uri="{BB962C8B-B14F-4D97-AF65-F5344CB8AC3E}">
        <p14:creationId xmlns:p14="http://schemas.microsoft.com/office/powerpoint/2010/main" val="22941976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CD64EB-5175-C91E-E77F-FE6C14E797BD}"/>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E869BEB7-C314-2BDB-0418-99EDDEE1D78D}"/>
              </a:ext>
            </a:extLst>
          </p:cNvPr>
          <p:cNvSpPr>
            <a:spLocks noGrp="1"/>
          </p:cNvSpPr>
          <p:nvPr>
            <p:ph type="title"/>
          </p:nvPr>
        </p:nvSpPr>
        <p:spPr>
          <a:xfrm>
            <a:off x="616995" y="272660"/>
            <a:ext cx="10958010" cy="857500"/>
          </a:xfrm>
        </p:spPr>
        <p:txBody>
          <a:bodyPr>
            <a:normAutofit/>
          </a:bodyPr>
          <a:lstStyle/>
          <a:p>
            <a:r>
              <a:rPr lang="en-US" sz="3600" b="1" dirty="0">
                <a:solidFill>
                  <a:schemeClr val="tx2"/>
                </a:solidFill>
                <a:latin typeface="Arial Black" panose="020B0A04020102020204" pitchFamily="34" charset="0"/>
              </a:rPr>
              <a:t>Administration of </a:t>
            </a:r>
            <a:r>
              <a:rPr lang="en-US" sz="3600" b="1" i="1" dirty="0">
                <a:solidFill>
                  <a:schemeClr val="tx2"/>
                </a:solidFill>
                <a:latin typeface="Arial Black" panose="020B0A04020102020204" pitchFamily="34" charset="0"/>
              </a:rPr>
              <a:t>CogAT</a:t>
            </a:r>
            <a:r>
              <a:rPr lang="en-US" sz="3600" b="1" dirty="0">
                <a:solidFill>
                  <a:schemeClr val="tx2"/>
                </a:solidFill>
                <a:latin typeface="Arial Black" panose="020B0A04020102020204" pitchFamily="34" charset="0"/>
              </a:rPr>
              <a:t> and </a:t>
            </a:r>
            <a:r>
              <a:rPr lang="en-US" sz="3600" b="1" i="1" dirty="0">
                <a:solidFill>
                  <a:schemeClr val="tx2"/>
                </a:solidFill>
                <a:latin typeface="Arial Black" panose="020B0A04020102020204" pitchFamily="34" charset="0"/>
              </a:rPr>
              <a:t>IA cont’</a:t>
            </a:r>
            <a:endParaRPr lang="en-US" sz="3600" b="1" dirty="0">
              <a:solidFill>
                <a:schemeClr val="tx2"/>
              </a:solidFill>
              <a:latin typeface="Arial Black" panose="020B0A04020102020204" pitchFamily="34" charset="0"/>
            </a:endParaRPr>
          </a:p>
        </p:txBody>
      </p:sp>
      <p:pic>
        <p:nvPicPr>
          <p:cNvPr id="2" name="Picture 1" descr="Iowa Assessments logo">
            <a:extLst>
              <a:ext uri="{FF2B5EF4-FFF2-40B4-BE49-F238E27FC236}">
                <a16:creationId xmlns:a16="http://schemas.microsoft.com/office/drawing/2014/main" id="{67E68CE0-C6A5-C544-A095-83A8FAAB5D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4261" y="5816703"/>
            <a:ext cx="2734249" cy="724770"/>
          </a:xfrm>
          <a:prstGeom prst="rect">
            <a:avLst/>
          </a:prstGeom>
        </p:spPr>
      </p:pic>
      <p:pic>
        <p:nvPicPr>
          <p:cNvPr id="4" name="Picture 3" descr="CogAT logo">
            <a:extLst>
              <a:ext uri="{FF2B5EF4-FFF2-40B4-BE49-F238E27FC236}">
                <a16:creationId xmlns:a16="http://schemas.microsoft.com/office/drawing/2014/main" id="{6F46E527-C699-06EA-CBB3-9F9EFFC0FD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22922" y="6025787"/>
            <a:ext cx="1773936" cy="633984"/>
          </a:xfrm>
          <a:prstGeom prst="rect">
            <a:avLst/>
          </a:prstGeom>
        </p:spPr>
      </p:pic>
      <p:sp>
        <p:nvSpPr>
          <p:cNvPr id="5" name="TextBox 4">
            <a:extLst>
              <a:ext uri="{FF2B5EF4-FFF2-40B4-BE49-F238E27FC236}">
                <a16:creationId xmlns:a16="http://schemas.microsoft.com/office/drawing/2014/main" id="{FBF49636-C784-87CF-DD2D-B3290CA9214F}"/>
              </a:ext>
            </a:extLst>
          </p:cNvPr>
          <p:cNvSpPr txBox="1"/>
          <p:nvPr/>
        </p:nvSpPr>
        <p:spPr>
          <a:xfrm>
            <a:off x="611848" y="1166842"/>
            <a:ext cx="5948440" cy="4278094"/>
          </a:xfrm>
          <a:prstGeom prst="rect">
            <a:avLst/>
          </a:prstGeom>
          <a:noFill/>
        </p:spPr>
        <p:txBody>
          <a:bodyPr wrap="square" rtlCol="0">
            <a:spAutoFit/>
          </a:bodyPr>
          <a:lstStyle/>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For paper-based tests, classroom teachers are responsible for reading the questions aloud verbatim.</a:t>
            </a:r>
          </a:p>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Teachers must follow a prepared script from the Directions for Administration (DFA) manual for each test. </a:t>
            </a:r>
          </a:p>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When reading the questions, articulate clearly and maintain a consistent pace, avoiding any changes in vocal inflection.</a:t>
            </a:r>
            <a:endParaRPr lang="en-US" sz="1600" dirty="0"/>
          </a:p>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Monitor students – it is important to monitor the students to ensure they are working on the correct questions and are marking their answers correctly in the test booklet. </a:t>
            </a:r>
          </a:p>
          <a:p>
            <a:pPr marL="285750" indent="-285750">
              <a:buFont typeface="Arial" panose="020B0604020202020204" pitchFamily="34" charset="0"/>
              <a:buChar char="•"/>
            </a:pPr>
            <a:r>
              <a:rPr lang="en-US" altLang="en-US" sz="1600" dirty="0">
                <a:latin typeface="Arial" panose="020B0604020202020204" pitchFamily="34" charset="0"/>
                <a:cs typeface="Arial" panose="020B0604020202020204" pitchFamily="34" charset="0"/>
              </a:rPr>
              <a:t>Color blindness- CogAT can be used for students who are colorblind without disadvantaging their performance on the assessment. Students do not have to be able to see or name colors to be successful in answering the questions on CogAT.</a:t>
            </a:r>
          </a:p>
          <a:p>
            <a:pPr marL="285750" indent="-285750">
              <a:buFont typeface="Arial" panose="020B0604020202020204" pitchFamily="34" charset="0"/>
              <a:buChar char="•"/>
            </a:pPr>
            <a:r>
              <a:rPr lang="en-US" altLang="en-US" sz="1600" dirty="0">
                <a:latin typeface="Arial" panose="020B0604020202020204" pitchFamily="34" charset="0"/>
                <a:cs typeface="Arial" panose="020B0604020202020204" pitchFamily="34" charset="0"/>
              </a:rPr>
              <a:t>Usage of Scratch paper during CogAT test (Paper Folding) is not allowed. Scratch paper is allowed for Iowa Assessments Math, but pretty much nowhere else.</a:t>
            </a:r>
            <a:endParaRPr lang="en-US" sz="1600" dirty="0">
              <a:latin typeface="Arial" panose="020B0604020202020204" pitchFamily="34" charset="0"/>
              <a:cs typeface="Arial" panose="020B0604020202020204" pitchFamily="34" charset="0"/>
            </a:endParaRPr>
          </a:p>
        </p:txBody>
      </p:sp>
      <p:pic>
        <p:nvPicPr>
          <p:cNvPr id="11" name="Picture 10" descr="Close up of students at desks in class">
            <a:extLst>
              <a:ext uri="{FF2B5EF4-FFF2-40B4-BE49-F238E27FC236}">
                <a16:creationId xmlns:a16="http://schemas.microsoft.com/office/drawing/2014/main" id="{518F1623-D0BF-EA03-46DF-B73E5ED8AD2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76002" y="1230029"/>
            <a:ext cx="4614237" cy="3076158"/>
          </a:xfrm>
          <a:prstGeom prst="rect">
            <a:avLst/>
          </a:prstGeom>
        </p:spPr>
      </p:pic>
    </p:spTree>
    <p:extLst>
      <p:ext uri="{BB962C8B-B14F-4D97-AF65-F5344CB8AC3E}">
        <p14:creationId xmlns:p14="http://schemas.microsoft.com/office/powerpoint/2010/main" val="23448719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402963-E4F4-C0AD-6D80-2D226CEA3821}"/>
              </a:ext>
            </a:extLst>
          </p:cNvPr>
          <p:cNvSpPr>
            <a:spLocks noGrp="1"/>
          </p:cNvSpPr>
          <p:nvPr>
            <p:ph type="title"/>
          </p:nvPr>
        </p:nvSpPr>
        <p:spPr>
          <a:xfrm>
            <a:off x="584061" y="282933"/>
            <a:ext cx="10769739" cy="806129"/>
          </a:xfrm>
        </p:spPr>
        <p:txBody>
          <a:bodyPr>
            <a:normAutofit/>
          </a:bodyPr>
          <a:lstStyle/>
          <a:p>
            <a:r>
              <a:rPr lang="en-US" sz="4000" b="1" dirty="0">
                <a:solidFill>
                  <a:schemeClr val="tx2"/>
                </a:solidFill>
                <a:latin typeface="Arial Black" panose="020B0A04020102020204" pitchFamily="34" charset="0"/>
              </a:rPr>
              <a:t>Cognitive Ability Test (</a:t>
            </a:r>
            <a:r>
              <a:rPr lang="en-US" sz="4000" b="1" i="1" dirty="0">
                <a:solidFill>
                  <a:schemeClr val="tx2"/>
                </a:solidFill>
                <a:latin typeface="Arial Black" panose="020B0A04020102020204" pitchFamily="34" charset="0"/>
              </a:rPr>
              <a:t>CogAT </a:t>
            </a:r>
            <a:r>
              <a:rPr lang="en-US" sz="4000" b="1" baseline="30000" dirty="0">
                <a:solidFill>
                  <a:schemeClr val="tx2"/>
                </a:solidFill>
                <a:latin typeface="Arial Black" panose="020B0A04020102020204" pitchFamily="34" charset="0"/>
              </a:rPr>
              <a:t>®</a:t>
            </a:r>
            <a:r>
              <a:rPr lang="en-US" sz="4000" b="1" dirty="0">
                <a:solidFill>
                  <a:schemeClr val="tx2"/>
                </a:solidFill>
                <a:latin typeface="Arial Black" panose="020B0A04020102020204" pitchFamily="34" charset="0"/>
              </a:rPr>
              <a:t>)</a:t>
            </a:r>
          </a:p>
        </p:txBody>
      </p:sp>
      <p:sp>
        <p:nvSpPr>
          <p:cNvPr id="3" name="TextBox 2">
            <a:extLst>
              <a:ext uri="{FF2B5EF4-FFF2-40B4-BE49-F238E27FC236}">
                <a16:creationId xmlns:a16="http://schemas.microsoft.com/office/drawing/2014/main" id="{55B38010-D3A1-2933-2771-B742EA8B4F19}"/>
              </a:ext>
            </a:extLst>
          </p:cNvPr>
          <p:cNvSpPr txBox="1"/>
          <p:nvPr/>
        </p:nvSpPr>
        <p:spPr>
          <a:xfrm>
            <a:off x="584061" y="1181234"/>
            <a:ext cx="9720919" cy="523220"/>
          </a:xfrm>
          <a:prstGeom prst="rect">
            <a:avLst/>
          </a:prstGeom>
          <a:noFill/>
        </p:spPr>
        <p:txBody>
          <a:bodyPr wrap="square" rtlCol="0">
            <a:spAutoFit/>
          </a:bodyPr>
          <a:lstStyle/>
          <a:p>
            <a:r>
              <a:rPr lang="en-US" sz="2800" dirty="0">
                <a:solidFill>
                  <a:schemeClr val="tx2"/>
                </a:solidFill>
                <a:latin typeface="Arial" panose="020B0604020202020204" pitchFamily="34" charset="0"/>
                <a:cs typeface="Arial" panose="020B0604020202020204" pitchFamily="34" charset="0"/>
              </a:rPr>
              <a:t>All the following CogAT tests </a:t>
            </a:r>
            <a:r>
              <a:rPr lang="en-US" sz="2800" b="1" i="1" dirty="0">
                <a:solidFill>
                  <a:schemeClr val="tx2"/>
                </a:solidFill>
                <a:latin typeface="Arial" panose="020B0604020202020204" pitchFamily="34" charset="0"/>
                <a:cs typeface="Arial" panose="020B0604020202020204" pitchFamily="34" charset="0"/>
              </a:rPr>
              <a:t>must be </a:t>
            </a:r>
            <a:r>
              <a:rPr lang="en-US" sz="2800" dirty="0">
                <a:solidFill>
                  <a:schemeClr val="tx2"/>
                </a:solidFill>
                <a:latin typeface="Arial" panose="020B0604020202020204" pitchFamily="34" charset="0"/>
                <a:cs typeface="Arial" panose="020B0604020202020204" pitchFamily="34" charset="0"/>
              </a:rPr>
              <a:t>administered: </a:t>
            </a:r>
          </a:p>
        </p:txBody>
      </p:sp>
      <p:graphicFrame>
        <p:nvGraphicFramePr>
          <p:cNvPr id="4" name="Table 6" descr="Table that includes a breakdown of the CogAT batteries, Test Booklet page numbers, and DFA page numbers.">
            <a:extLst>
              <a:ext uri="{FF2B5EF4-FFF2-40B4-BE49-F238E27FC236}">
                <a16:creationId xmlns:a16="http://schemas.microsoft.com/office/drawing/2014/main" id="{936BAC03-9AA6-BB2F-3EC2-135B63647F11}"/>
              </a:ext>
            </a:extLst>
          </p:cNvPr>
          <p:cNvGraphicFramePr>
            <a:graphicFrameLocks noGrp="1"/>
          </p:cNvGraphicFramePr>
          <p:nvPr>
            <p:extLst>
              <p:ext uri="{D42A27DB-BD31-4B8C-83A1-F6EECF244321}">
                <p14:modId xmlns:p14="http://schemas.microsoft.com/office/powerpoint/2010/main" val="3452090725"/>
              </p:ext>
            </p:extLst>
          </p:nvPr>
        </p:nvGraphicFramePr>
        <p:xfrm>
          <a:off x="718457" y="1787046"/>
          <a:ext cx="9078686" cy="4085084"/>
        </p:xfrm>
        <a:graphic>
          <a:graphicData uri="http://schemas.openxmlformats.org/drawingml/2006/table">
            <a:tbl>
              <a:tblPr firstRow="1" bandRow="1"/>
              <a:tblGrid>
                <a:gridCol w="2710543">
                  <a:extLst>
                    <a:ext uri="{9D8B030D-6E8A-4147-A177-3AD203B41FA5}">
                      <a16:colId xmlns:a16="http://schemas.microsoft.com/office/drawing/2014/main" val="2796197955"/>
                    </a:ext>
                  </a:extLst>
                </a:gridCol>
                <a:gridCol w="3494314">
                  <a:extLst>
                    <a:ext uri="{9D8B030D-6E8A-4147-A177-3AD203B41FA5}">
                      <a16:colId xmlns:a16="http://schemas.microsoft.com/office/drawing/2014/main" val="1768918353"/>
                    </a:ext>
                  </a:extLst>
                </a:gridCol>
                <a:gridCol w="2873829">
                  <a:extLst>
                    <a:ext uri="{9D8B030D-6E8A-4147-A177-3AD203B41FA5}">
                      <a16:colId xmlns:a16="http://schemas.microsoft.com/office/drawing/2014/main" val="3904427743"/>
                    </a:ext>
                  </a:extLst>
                </a:gridCol>
              </a:tblGrid>
              <a:tr h="640844">
                <a:tc>
                  <a:txBody>
                    <a:bodyPr/>
                    <a:lstStyle/>
                    <a:p>
                      <a:pPr algn="l"/>
                      <a:r>
                        <a:rPr lang="en-US" sz="1400" b="1" dirty="0">
                          <a:solidFill>
                            <a:schemeClr val="bg1"/>
                          </a:solidFill>
                          <a:latin typeface="Arial" panose="020B0604020202020204" pitchFamily="34" charset="0"/>
                          <a:cs typeface="Arial" panose="020B0604020202020204" pitchFamily="34" charset="0"/>
                        </a:rPr>
                        <a:t>CogAT Form 8, Level 8</a:t>
                      </a:r>
                    </a:p>
                  </a:txBody>
                  <a:tcPr anchor="b" anchorCtr="1">
                    <a:solidFill>
                      <a:schemeClr val="tx2"/>
                    </a:solidFill>
                  </a:tcPr>
                </a:tc>
                <a:tc>
                  <a:txBody>
                    <a:bodyPr/>
                    <a:lstStyle/>
                    <a:p>
                      <a:r>
                        <a:rPr lang="en-US" sz="1400" b="1" dirty="0">
                          <a:solidFill>
                            <a:schemeClr val="bg1"/>
                          </a:solidFill>
                          <a:latin typeface="Arial" panose="020B0604020202020204" pitchFamily="34" charset="0"/>
                          <a:cs typeface="Arial" panose="020B0604020202020204" pitchFamily="34" charset="0"/>
                        </a:rPr>
                        <a:t>Test Booklet</a:t>
                      </a:r>
                    </a:p>
                    <a:p>
                      <a:pPr algn="l"/>
                      <a:r>
                        <a:rPr lang="en-US" sz="1400" b="1" dirty="0">
                          <a:solidFill>
                            <a:schemeClr val="bg1"/>
                          </a:solidFill>
                          <a:latin typeface="Arial" panose="020B0604020202020204" pitchFamily="34" charset="0"/>
                          <a:cs typeface="Arial" panose="020B0604020202020204" pitchFamily="34" charset="0"/>
                        </a:rPr>
                        <a:t>Page Numbers</a:t>
                      </a:r>
                    </a:p>
                  </a:txBody>
                  <a:tcPr anchor="b" anchorCtr="1">
                    <a:solidFill>
                      <a:schemeClr val="tx2"/>
                    </a:solidFill>
                  </a:tcPr>
                </a:tc>
                <a:tc>
                  <a:txBody>
                    <a:bodyPr/>
                    <a:lstStyle/>
                    <a:p>
                      <a:r>
                        <a:rPr lang="en-US" sz="1400" b="1" dirty="0">
                          <a:solidFill>
                            <a:schemeClr val="bg1"/>
                          </a:solidFill>
                          <a:latin typeface="Arial" panose="020B0604020202020204" pitchFamily="34" charset="0"/>
                          <a:cs typeface="Arial" panose="020B0604020202020204" pitchFamily="34" charset="0"/>
                        </a:rPr>
                        <a:t>Directions for Administration Page Numbers</a:t>
                      </a:r>
                    </a:p>
                  </a:txBody>
                  <a:tcPr anchor="b" anchorCtr="1">
                    <a:solidFill>
                      <a:schemeClr val="tx2"/>
                    </a:solidFill>
                  </a:tcPr>
                </a:tc>
                <a:extLst>
                  <a:ext uri="{0D108BD9-81ED-4DB2-BD59-A6C34878D82A}">
                    <a16:rowId xmlns:a16="http://schemas.microsoft.com/office/drawing/2014/main" val="706840363"/>
                  </a:ext>
                </a:extLst>
              </a:tr>
              <a:tr h="839323">
                <a:tc>
                  <a:txBody>
                    <a:bodyPr/>
                    <a:lstStyle/>
                    <a:p>
                      <a:r>
                        <a:rPr lang="en-US" sz="1600" dirty="0">
                          <a:latin typeface="Arial" panose="020B0604020202020204" pitchFamily="34" charset="0"/>
                          <a:cs typeface="Arial" panose="020B0604020202020204" pitchFamily="34" charset="0"/>
                        </a:rPr>
                        <a:t>Verbal Battery</a:t>
                      </a:r>
                    </a:p>
                    <a:p>
                      <a:pPr marL="171450" indent="-171450">
                        <a:buFont typeface="Arial" panose="020B0604020202020204" pitchFamily="34" charset="0"/>
                        <a:buChar char="•"/>
                      </a:pPr>
                      <a:r>
                        <a:rPr lang="en-US" sz="1600" dirty="0">
                          <a:latin typeface="Arial" panose="020B0604020202020204" pitchFamily="34" charset="0"/>
                          <a:cs typeface="Arial" panose="020B0604020202020204" pitchFamily="34" charset="0"/>
                        </a:rPr>
                        <a:t>Picture Analogies</a:t>
                      </a:r>
                    </a:p>
                    <a:p>
                      <a:pPr marL="171450" indent="-171450">
                        <a:buFont typeface="Arial" panose="020B0604020202020204" pitchFamily="34" charset="0"/>
                        <a:buChar char="•"/>
                      </a:pPr>
                      <a:r>
                        <a:rPr lang="en-US" sz="1600" dirty="0">
                          <a:latin typeface="Arial" panose="020B0604020202020204" pitchFamily="34" charset="0"/>
                          <a:cs typeface="Arial" panose="020B0604020202020204" pitchFamily="34" charset="0"/>
                        </a:rPr>
                        <a:t>Sentence Competition</a:t>
                      </a:r>
                    </a:p>
                    <a:p>
                      <a:pPr marL="171450" indent="-171450">
                        <a:buFont typeface="Arial" panose="020B0604020202020204" pitchFamily="34" charset="0"/>
                        <a:buChar char="•"/>
                      </a:pPr>
                      <a:r>
                        <a:rPr lang="en-US" sz="1600" dirty="0">
                          <a:latin typeface="Arial" panose="020B0604020202020204" pitchFamily="34" charset="0"/>
                          <a:cs typeface="Arial" panose="020B0604020202020204" pitchFamily="34" charset="0"/>
                        </a:rPr>
                        <a:t>Picture Classification</a:t>
                      </a:r>
                    </a:p>
                  </a:txBody>
                  <a:tcPr/>
                </a:tc>
                <a:tc>
                  <a:txBody>
                    <a:bodyPr/>
                    <a:lstStyle/>
                    <a:p>
                      <a:r>
                        <a:rPr lang="en-US" sz="1600" dirty="0">
                          <a:latin typeface="Arial" panose="020B0604020202020204" pitchFamily="34" charset="0"/>
                          <a:cs typeface="Arial" panose="020B0604020202020204" pitchFamily="34" charset="0"/>
                        </a:rPr>
                        <a:t>Practice items on inside of front cover</a:t>
                      </a:r>
                    </a:p>
                    <a:p>
                      <a:r>
                        <a:rPr lang="en-US" sz="1600" dirty="0">
                          <a:latin typeface="Arial" panose="020B0604020202020204" pitchFamily="34" charset="0"/>
                          <a:cs typeface="Arial" panose="020B0604020202020204" pitchFamily="34" charset="0"/>
                        </a:rPr>
                        <a:t>Pages 1-7</a:t>
                      </a:r>
                    </a:p>
                    <a:p>
                      <a:r>
                        <a:rPr lang="en-US" sz="1600" dirty="0">
                          <a:latin typeface="Arial" panose="020B0604020202020204" pitchFamily="34" charset="0"/>
                          <a:cs typeface="Arial" panose="020B0604020202020204" pitchFamily="34" charset="0"/>
                        </a:rPr>
                        <a:t>Pages 9-14</a:t>
                      </a:r>
                    </a:p>
                    <a:p>
                      <a:r>
                        <a:rPr lang="en-US" sz="1600" dirty="0">
                          <a:latin typeface="Arial" panose="020B0604020202020204" pitchFamily="34" charset="0"/>
                          <a:cs typeface="Arial" panose="020B0604020202020204" pitchFamily="34" charset="0"/>
                        </a:rPr>
                        <a:t>Pages 15-24</a:t>
                      </a:r>
                    </a:p>
                  </a:txBody>
                  <a:tcPr/>
                </a:tc>
                <a:tc>
                  <a:txBody>
                    <a:bodyPr/>
                    <a:lstStyle/>
                    <a:p>
                      <a:r>
                        <a:rPr lang="en-US" sz="1600" dirty="0">
                          <a:latin typeface="Arial" panose="020B0604020202020204" pitchFamily="34" charset="0"/>
                          <a:cs typeface="Arial" panose="020B0604020202020204" pitchFamily="34" charset="0"/>
                        </a:rPr>
                        <a:t>Pages 16-18</a:t>
                      </a:r>
                    </a:p>
                    <a:p>
                      <a:r>
                        <a:rPr lang="en-US" sz="1600" dirty="0">
                          <a:latin typeface="Arial" panose="020B0604020202020204" pitchFamily="34" charset="0"/>
                          <a:cs typeface="Arial" panose="020B0604020202020204" pitchFamily="34" charset="0"/>
                        </a:rPr>
                        <a:t>Pages 19-23</a:t>
                      </a:r>
                    </a:p>
                    <a:p>
                      <a:r>
                        <a:rPr lang="en-US" sz="1600" dirty="0">
                          <a:latin typeface="Arial" panose="020B0604020202020204" pitchFamily="34" charset="0"/>
                          <a:cs typeface="Arial" panose="020B0604020202020204" pitchFamily="34" charset="0"/>
                        </a:rPr>
                        <a:t>Pages 24-27</a:t>
                      </a:r>
                    </a:p>
                    <a:p>
                      <a:r>
                        <a:rPr lang="en-US" sz="1600" dirty="0">
                          <a:latin typeface="Arial" panose="020B0604020202020204" pitchFamily="34" charset="0"/>
                          <a:cs typeface="Arial" panose="020B0604020202020204" pitchFamily="34" charset="0"/>
                        </a:rPr>
                        <a:t>Pages 28-32</a:t>
                      </a:r>
                    </a:p>
                  </a:txBody>
                  <a:tcPr/>
                </a:tc>
                <a:extLst>
                  <a:ext uri="{0D108BD9-81ED-4DB2-BD59-A6C34878D82A}">
                    <a16:rowId xmlns:a16="http://schemas.microsoft.com/office/drawing/2014/main" val="1187368575"/>
                  </a:ext>
                </a:extLst>
              </a:tr>
              <a:tr h="888762">
                <a:tc>
                  <a:txBody>
                    <a:bodyPr/>
                    <a:lstStyle/>
                    <a:p>
                      <a:r>
                        <a:rPr lang="en-US" sz="1600" dirty="0">
                          <a:latin typeface="Arial" panose="020B0604020202020204" pitchFamily="34" charset="0"/>
                          <a:cs typeface="Arial" panose="020B0604020202020204" pitchFamily="34" charset="0"/>
                        </a:rPr>
                        <a:t>Quantitative Battery</a:t>
                      </a:r>
                    </a:p>
                    <a:p>
                      <a:pPr marL="171450" indent="-171450">
                        <a:buFont typeface="Arial" panose="020B0604020202020204" pitchFamily="34" charset="0"/>
                        <a:buChar char="•"/>
                      </a:pPr>
                      <a:r>
                        <a:rPr lang="en-US" sz="1600" dirty="0">
                          <a:latin typeface="Arial" panose="020B0604020202020204" pitchFamily="34" charset="0"/>
                          <a:cs typeface="Arial" panose="020B0604020202020204" pitchFamily="34" charset="0"/>
                        </a:rPr>
                        <a:t>Number Analogies</a:t>
                      </a:r>
                    </a:p>
                    <a:p>
                      <a:pPr marL="171450" indent="-171450">
                        <a:buFont typeface="Arial" panose="020B0604020202020204" pitchFamily="34" charset="0"/>
                        <a:buChar char="•"/>
                      </a:pPr>
                      <a:r>
                        <a:rPr lang="en-US" sz="1600" dirty="0">
                          <a:latin typeface="Arial" panose="020B0604020202020204" pitchFamily="34" charset="0"/>
                          <a:cs typeface="Arial" panose="020B0604020202020204" pitchFamily="34" charset="0"/>
                        </a:rPr>
                        <a:t>Number Puzzles</a:t>
                      </a:r>
                    </a:p>
                    <a:p>
                      <a:pPr marL="171450" indent="-171450">
                        <a:buFont typeface="Arial" panose="020B0604020202020204" pitchFamily="34" charset="0"/>
                        <a:buChar char="•"/>
                      </a:pPr>
                      <a:r>
                        <a:rPr lang="en-US" sz="1600" dirty="0">
                          <a:latin typeface="Arial" panose="020B0604020202020204" pitchFamily="34" charset="0"/>
                          <a:cs typeface="Arial" panose="020B0604020202020204" pitchFamily="34" charset="0"/>
                        </a:rPr>
                        <a:t>Number Series</a:t>
                      </a:r>
                    </a:p>
                  </a:txBody>
                  <a:tcPr/>
                </a:tc>
                <a:tc>
                  <a:txBody>
                    <a:bodyPr/>
                    <a:lstStyle/>
                    <a:p>
                      <a:endParaRPr lang="en-US" sz="1600" dirty="0">
                        <a:latin typeface="Arial" panose="020B0604020202020204" pitchFamily="34" charset="0"/>
                        <a:cs typeface="Arial" panose="020B0604020202020204" pitchFamily="34" charset="0"/>
                      </a:endParaRPr>
                    </a:p>
                    <a:p>
                      <a:r>
                        <a:rPr lang="en-US" sz="1600" dirty="0">
                          <a:latin typeface="Arial" panose="020B0604020202020204" pitchFamily="34" charset="0"/>
                          <a:cs typeface="Arial" panose="020B0604020202020204" pitchFamily="34" charset="0"/>
                        </a:rPr>
                        <a:t>Pages 25-31</a:t>
                      </a:r>
                    </a:p>
                    <a:p>
                      <a:r>
                        <a:rPr lang="en-US" sz="1600" dirty="0">
                          <a:latin typeface="Arial" panose="020B0604020202020204" pitchFamily="34" charset="0"/>
                          <a:cs typeface="Arial" panose="020B0604020202020204" pitchFamily="34" charset="0"/>
                        </a:rPr>
                        <a:t>Pages 33-38</a:t>
                      </a:r>
                    </a:p>
                    <a:p>
                      <a:r>
                        <a:rPr lang="en-US" sz="1600" dirty="0">
                          <a:latin typeface="Arial" panose="020B0604020202020204" pitchFamily="34" charset="0"/>
                          <a:cs typeface="Arial" panose="020B0604020202020204" pitchFamily="34" charset="0"/>
                        </a:rPr>
                        <a:t>Pages 39-45</a:t>
                      </a:r>
                    </a:p>
                  </a:txBody>
                  <a:tcPr/>
                </a:tc>
                <a:tc>
                  <a:txBody>
                    <a:bodyPr/>
                    <a:lstStyle/>
                    <a:p>
                      <a:endParaRPr lang="en-US" sz="1600" dirty="0">
                        <a:latin typeface="Arial" panose="020B0604020202020204" pitchFamily="34" charset="0"/>
                        <a:cs typeface="Arial" panose="020B0604020202020204" pitchFamily="34" charset="0"/>
                      </a:endParaRPr>
                    </a:p>
                    <a:p>
                      <a:r>
                        <a:rPr lang="en-US" sz="1600" dirty="0">
                          <a:latin typeface="Arial" panose="020B0604020202020204" pitchFamily="34" charset="0"/>
                          <a:cs typeface="Arial" panose="020B0604020202020204" pitchFamily="34" charset="0"/>
                        </a:rPr>
                        <a:t>Pages 33-37</a:t>
                      </a:r>
                    </a:p>
                    <a:p>
                      <a:r>
                        <a:rPr lang="en-US" sz="1600" dirty="0">
                          <a:latin typeface="Arial" panose="020B0604020202020204" pitchFamily="34" charset="0"/>
                          <a:cs typeface="Arial" panose="020B0604020202020204" pitchFamily="34" charset="0"/>
                        </a:rPr>
                        <a:t>Pages 38-41</a:t>
                      </a:r>
                    </a:p>
                    <a:p>
                      <a:r>
                        <a:rPr lang="en-US" sz="1600" dirty="0">
                          <a:latin typeface="Arial" panose="020B0604020202020204" pitchFamily="34" charset="0"/>
                          <a:cs typeface="Arial" panose="020B0604020202020204" pitchFamily="34" charset="0"/>
                        </a:rPr>
                        <a:t>Pages 42-46</a:t>
                      </a:r>
                    </a:p>
                  </a:txBody>
                  <a:tcPr/>
                </a:tc>
                <a:extLst>
                  <a:ext uri="{0D108BD9-81ED-4DB2-BD59-A6C34878D82A}">
                    <a16:rowId xmlns:a16="http://schemas.microsoft.com/office/drawing/2014/main" val="3622763472"/>
                  </a:ext>
                </a:extLst>
              </a:tr>
              <a:tr h="839323">
                <a:tc>
                  <a:txBody>
                    <a:bodyPr/>
                    <a:lstStyle/>
                    <a:p>
                      <a:r>
                        <a:rPr lang="en-US" sz="1600" dirty="0">
                          <a:latin typeface="Arial" panose="020B0604020202020204" pitchFamily="34" charset="0"/>
                          <a:cs typeface="Arial" panose="020B0604020202020204" pitchFamily="34" charset="0"/>
                        </a:rPr>
                        <a:t>Nonverbal Battery</a:t>
                      </a:r>
                    </a:p>
                    <a:p>
                      <a:pPr marL="171450" indent="-171450">
                        <a:buFont typeface="Arial" panose="020B0604020202020204" pitchFamily="34" charset="0"/>
                        <a:buChar char="•"/>
                      </a:pPr>
                      <a:r>
                        <a:rPr lang="en-US" sz="1600" dirty="0">
                          <a:latin typeface="Arial" panose="020B0604020202020204" pitchFamily="34" charset="0"/>
                          <a:cs typeface="Arial" panose="020B0604020202020204" pitchFamily="34" charset="0"/>
                        </a:rPr>
                        <a:t>Figure Matrices</a:t>
                      </a:r>
                    </a:p>
                    <a:p>
                      <a:pPr marL="171450" indent="-171450">
                        <a:buFont typeface="Arial" panose="020B0604020202020204" pitchFamily="34" charset="0"/>
                        <a:buChar char="•"/>
                      </a:pPr>
                      <a:r>
                        <a:rPr lang="en-US" sz="1600" dirty="0">
                          <a:latin typeface="Arial" panose="020B0604020202020204" pitchFamily="34" charset="0"/>
                          <a:cs typeface="Arial" panose="020B0604020202020204" pitchFamily="34" charset="0"/>
                        </a:rPr>
                        <a:t>Paper Folding</a:t>
                      </a:r>
                    </a:p>
                    <a:p>
                      <a:pPr marL="171450" indent="-171450">
                        <a:buFont typeface="Arial" panose="020B0604020202020204" pitchFamily="34" charset="0"/>
                        <a:buChar char="•"/>
                      </a:pPr>
                      <a:r>
                        <a:rPr lang="en-US" sz="1600" dirty="0">
                          <a:latin typeface="Arial" panose="020B0604020202020204" pitchFamily="34" charset="0"/>
                          <a:cs typeface="Arial" panose="020B0604020202020204" pitchFamily="34" charset="0"/>
                        </a:rPr>
                        <a:t>Figure Classification</a:t>
                      </a:r>
                    </a:p>
                  </a:txBody>
                  <a:tcPr/>
                </a:tc>
                <a:tc>
                  <a:txBody>
                    <a:bodyPr/>
                    <a:lstStyle/>
                    <a:p>
                      <a:endParaRPr lang="en-US" sz="1600" dirty="0">
                        <a:latin typeface="Arial" panose="020B0604020202020204" pitchFamily="34" charset="0"/>
                        <a:cs typeface="Arial" panose="020B0604020202020204" pitchFamily="34" charset="0"/>
                      </a:endParaRPr>
                    </a:p>
                    <a:p>
                      <a:r>
                        <a:rPr lang="en-US" sz="1600" dirty="0">
                          <a:latin typeface="Arial" panose="020B0604020202020204" pitchFamily="34" charset="0"/>
                          <a:cs typeface="Arial" panose="020B0604020202020204" pitchFamily="34" charset="0"/>
                        </a:rPr>
                        <a:t>Pages 47-53</a:t>
                      </a:r>
                    </a:p>
                    <a:p>
                      <a:r>
                        <a:rPr lang="en-US" sz="1600" dirty="0">
                          <a:latin typeface="Arial" panose="020B0604020202020204" pitchFamily="34" charset="0"/>
                          <a:cs typeface="Arial" panose="020B0604020202020204" pitchFamily="34" charset="0"/>
                        </a:rPr>
                        <a:t>Pages 55-63</a:t>
                      </a:r>
                    </a:p>
                    <a:p>
                      <a:r>
                        <a:rPr lang="en-US" sz="1600" dirty="0">
                          <a:latin typeface="Arial" panose="020B0604020202020204" pitchFamily="34" charset="0"/>
                          <a:cs typeface="Arial" panose="020B0604020202020204" pitchFamily="34" charset="0"/>
                        </a:rPr>
                        <a:t>Pages 65-70</a:t>
                      </a:r>
                    </a:p>
                  </a:txBody>
                  <a:tcPr/>
                </a:tc>
                <a:tc>
                  <a:txBody>
                    <a:bodyPr/>
                    <a:lstStyle/>
                    <a:p>
                      <a:endParaRPr lang="en-US" sz="1600" dirty="0">
                        <a:latin typeface="Arial" panose="020B0604020202020204" pitchFamily="34" charset="0"/>
                        <a:cs typeface="Arial" panose="020B0604020202020204" pitchFamily="34" charset="0"/>
                      </a:endParaRPr>
                    </a:p>
                    <a:p>
                      <a:r>
                        <a:rPr lang="en-US" sz="1600" dirty="0">
                          <a:latin typeface="Arial" panose="020B0604020202020204" pitchFamily="34" charset="0"/>
                          <a:cs typeface="Arial" panose="020B0604020202020204" pitchFamily="34" charset="0"/>
                        </a:rPr>
                        <a:t>Pages 47-51</a:t>
                      </a:r>
                    </a:p>
                    <a:p>
                      <a:r>
                        <a:rPr lang="en-US" sz="1600" dirty="0">
                          <a:latin typeface="Arial" panose="020B0604020202020204" pitchFamily="34" charset="0"/>
                          <a:cs typeface="Arial" panose="020B0604020202020204" pitchFamily="34" charset="0"/>
                        </a:rPr>
                        <a:t>Pages 52-56</a:t>
                      </a:r>
                    </a:p>
                    <a:p>
                      <a:r>
                        <a:rPr lang="en-US" sz="1600" dirty="0">
                          <a:latin typeface="Arial" panose="020B0604020202020204" pitchFamily="34" charset="0"/>
                          <a:cs typeface="Arial" panose="020B0604020202020204" pitchFamily="34" charset="0"/>
                        </a:rPr>
                        <a:t>Pages 57-60</a:t>
                      </a:r>
                    </a:p>
                  </a:txBody>
                  <a:tcPr/>
                </a:tc>
                <a:extLst>
                  <a:ext uri="{0D108BD9-81ED-4DB2-BD59-A6C34878D82A}">
                    <a16:rowId xmlns:a16="http://schemas.microsoft.com/office/drawing/2014/main" val="2798821146"/>
                  </a:ext>
                </a:extLst>
              </a:tr>
            </a:tbl>
          </a:graphicData>
        </a:graphic>
      </p:graphicFrame>
      <p:sp>
        <p:nvSpPr>
          <p:cNvPr id="6" name="TextBox 5">
            <a:extLst>
              <a:ext uri="{FF2B5EF4-FFF2-40B4-BE49-F238E27FC236}">
                <a16:creationId xmlns:a16="http://schemas.microsoft.com/office/drawing/2014/main" id="{365FFF4C-C6C0-F4CE-DCC0-CE0083F1F0D3}"/>
              </a:ext>
            </a:extLst>
          </p:cNvPr>
          <p:cNvSpPr txBox="1"/>
          <p:nvPr/>
        </p:nvSpPr>
        <p:spPr>
          <a:xfrm>
            <a:off x="718457" y="5833849"/>
            <a:ext cx="7315201" cy="707886"/>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All nine tests are combined to obtain a Composite Aptitude score.</a:t>
            </a:r>
          </a:p>
        </p:txBody>
      </p:sp>
      <p:pic>
        <p:nvPicPr>
          <p:cNvPr id="7" name="Picture 6" descr="CogAT logo">
            <a:extLst>
              <a:ext uri="{FF2B5EF4-FFF2-40B4-BE49-F238E27FC236}">
                <a16:creationId xmlns:a16="http://schemas.microsoft.com/office/drawing/2014/main" id="{FF01C3E0-6053-EE28-DEF8-5B494CFF7B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11085" y="369005"/>
            <a:ext cx="1773936" cy="633984"/>
          </a:xfrm>
          <a:prstGeom prst="rect">
            <a:avLst/>
          </a:prstGeom>
        </p:spPr>
      </p:pic>
    </p:spTree>
    <p:extLst>
      <p:ext uri="{BB962C8B-B14F-4D97-AF65-F5344CB8AC3E}">
        <p14:creationId xmlns:p14="http://schemas.microsoft.com/office/powerpoint/2010/main" val="39812227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402963-E4F4-C0AD-6D80-2D226CEA3821}"/>
              </a:ext>
            </a:extLst>
          </p:cNvPr>
          <p:cNvSpPr>
            <a:spLocks noGrp="1"/>
          </p:cNvSpPr>
          <p:nvPr>
            <p:ph type="title"/>
          </p:nvPr>
        </p:nvSpPr>
        <p:spPr>
          <a:xfrm>
            <a:off x="642256" y="326070"/>
            <a:ext cx="10711544" cy="754793"/>
          </a:xfrm>
        </p:spPr>
        <p:txBody>
          <a:bodyPr>
            <a:normAutofit/>
          </a:bodyPr>
          <a:lstStyle/>
          <a:p>
            <a:r>
              <a:rPr lang="en-US" sz="4000" b="1" spc="300" dirty="0">
                <a:solidFill>
                  <a:schemeClr val="tx2"/>
                </a:solidFill>
                <a:latin typeface="Arial Black" panose="020B0A04020102020204" pitchFamily="34" charset="0"/>
              </a:rPr>
              <a:t>Iowa Assessments™</a:t>
            </a:r>
          </a:p>
        </p:txBody>
      </p:sp>
      <p:pic>
        <p:nvPicPr>
          <p:cNvPr id="4" name="Picture 3" descr="Iowa Assessments logo">
            <a:extLst>
              <a:ext uri="{FF2B5EF4-FFF2-40B4-BE49-F238E27FC236}">
                <a16:creationId xmlns:a16="http://schemas.microsoft.com/office/drawing/2014/main" id="{32DC6772-506A-286D-DE9A-3A1AAB081E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11989" y="220916"/>
            <a:ext cx="2353057" cy="623727"/>
          </a:xfrm>
          <a:prstGeom prst="rect">
            <a:avLst/>
          </a:prstGeom>
        </p:spPr>
      </p:pic>
      <p:sp>
        <p:nvSpPr>
          <p:cNvPr id="6" name="TextBox 5">
            <a:extLst>
              <a:ext uri="{FF2B5EF4-FFF2-40B4-BE49-F238E27FC236}">
                <a16:creationId xmlns:a16="http://schemas.microsoft.com/office/drawing/2014/main" id="{24955EB3-BB5F-B7A2-4BE7-4DD000020D08}"/>
              </a:ext>
            </a:extLst>
          </p:cNvPr>
          <p:cNvSpPr txBox="1"/>
          <p:nvPr/>
        </p:nvSpPr>
        <p:spPr>
          <a:xfrm>
            <a:off x="547009" y="1204941"/>
            <a:ext cx="11078933" cy="523220"/>
          </a:xfrm>
          <a:prstGeom prst="rect">
            <a:avLst/>
          </a:prstGeom>
          <a:noFill/>
        </p:spPr>
        <p:txBody>
          <a:bodyPr wrap="square" rtlCol="0">
            <a:spAutoFit/>
          </a:bodyPr>
          <a:lstStyle/>
          <a:p>
            <a:r>
              <a:rPr lang="en-US" sz="2800" dirty="0">
                <a:solidFill>
                  <a:schemeClr val="tx2"/>
                </a:solidFill>
                <a:latin typeface="Arial" panose="020B0604020202020204" pitchFamily="34" charset="0"/>
                <a:cs typeface="Arial" panose="020B0604020202020204" pitchFamily="34" charset="0"/>
              </a:rPr>
              <a:t>All the following subtests in the IA level 7 tests must be administered: </a:t>
            </a:r>
          </a:p>
        </p:txBody>
      </p:sp>
      <p:sp>
        <p:nvSpPr>
          <p:cNvPr id="7" name="TextBox 6">
            <a:extLst>
              <a:ext uri="{FF2B5EF4-FFF2-40B4-BE49-F238E27FC236}">
                <a16:creationId xmlns:a16="http://schemas.microsoft.com/office/drawing/2014/main" id="{A9FB0CFE-B2BB-F813-8CA4-8A83B1EB6075}"/>
              </a:ext>
            </a:extLst>
          </p:cNvPr>
          <p:cNvSpPr txBox="1"/>
          <p:nvPr/>
        </p:nvSpPr>
        <p:spPr>
          <a:xfrm>
            <a:off x="642256" y="5277808"/>
            <a:ext cx="10025743" cy="741870"/>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*All three reading tests need to be completed to receive a Reading score.</a:t>
            </a:r>
          </a:p>
          <a:p>
            <a:pPr>
              <a:lnSpc>
                <a:spcPct val="150000"/>
              </a:lnSpc>
            </a:pPr>
            <a:r>
              <a:rPr lang="en-US" dirty="0">
                <a:latin typeface="Arial" panose="020B0604020202020204" pitchFamily="34" charset="0"/>
                <a:cs typeface="Arial" panose="020B0604020202020204" pitchFamily="34" charset="0"/>
              </a:rPr>
              <a:t>**Mathematics (Parts 1 and 2) need to be completed to receive a </a:t>
            </a:r>
            <a:r>
              <a:rPr lang="en-US" b="1" dirty="0">
                <a:latin typeface="Arial" panose="020B0604020202020204" pitchFamily="34" charset="0"/>
                <a:cs typeface="Arial" panose="020B0604020202020204" pitchFamily="34" charset="0"/>
              </a:rPr>
              <a:t>Total</a:t>
            </a:r>
            <a:r>
              <a:rPr lang="en-US" dirty="0">
                <a:latin typeface="Arial" panose="020B0604020202020204" pitchFamily="34" charset="0"/>
                <a:cs typeface="Arial" panose="020B0604020202020204" pitchFamily="34" charset="0"/>
              </a:rPr>
              <a:t> Math score</a:t>
            </a:r>
          </a:p>
        </p:txBody>
      </p:sp>
      <p:graphicFrame>
        <p:nvGraphicFramePr>
          <p:cNvPr id="9" name="Table 6" descr="A table that includes a breakdown of the Iowa Reading and Math subtests, test book page numbers, and DFA page numbers.">
            <a:extLst>
              <a:ext uri="{FF2B5EF4-FFF2-40B4-BE49-F238E27FC236}">
                <a16:creationId xmlns:a16="http://schemas.microsoft.com/office/drawing/2014/main" id="{0F6D9F1A-3DF5-0B03-2F60-7868740E2874}"/>
              </a:ext>
            </a:extLst>
          </p:cNvPr>
          <p:cNvGraphicFramePr>
            <a:graphicFrameLocks noGrp="1"/>
          </p:cNvGraphicFramePr>
          <p:nvPr>
            <p:extLst>
              <p:ext uri="{D42A27DB-BD31-4B8C-83A1-F6EECF244321}">
                <p14:modId xmlns:p14="http://schemas.microsoft.com/office/powerpoint/2010/main" val="1505726212"/>
              </p:ext>
            </p:extLst>
          </p:nvPr>
        </p:nvGraphicFramePr>
        <p:xfrm>
          <a:off x="718457" y="1865704"/>
          <a:ext cx="8175173" cy="3162685"/>
        </p:xfrm>
        <a:graphic>
          <a:graphicData uri="http://schemas.openxmlformats.org/drawingml/2006/table">
            <a:tbl>
              <a:tblPr firstRow="1" bandRow="1">
                <a:effectLst>
                  <a:outerShdw blurRad="50800" dist="38100" dir="2700000" algn="tl" rotWithShape="0">
                    <a:prstClr val="black">
                      <a:alpha val="40000"/>
                    </a:prstClr>
                  </a:outerShdw>
                </a:effectLst>
              </a:tblPr>
              <a:tblGrid>
                <a:gridCol w="3135808">
                  <a:extLst>
                    <a:ext uri="{9D8B030D-6E8A-4147-A177-3AD203B41FA5}">
                      <a16:colId xmlns:a16="http://schemas.microsoft.com/office/drawing/2014/main" val="2796197955"/>
                    </a:ext>
                  </a:extLst>
                </a:gridCol>
                <a:gridCol w="2082386">
                  <a:extLst>
                    <a:ext uri="{9D8B030D-6E8A-4147-A177-3AD203B41FA5}">
                      <a16:colId xmlns:a16="http://schemas.microsoft.com/office/drawing/2014/main" val="1768918353"/>
                    </a:ext>
                  </a:extLst>
                </a:gridCol>
                <a:gridCol w="2956979">
                  <a:extLst>
                    <a:ext uri="{9D8B030D-6E8A-4147-A177-3AD203B41FA5}">
                      <a16:colId xmlns:a16="http://schemas.microsoft.com/office/drawing/2014/main" val="3904427743"/>
                    </a:ext>
                  </a:extLst>
                </a:gridCol>
              </a:tblGrid>
              <a:tr h="807685">
                <a:tc>
                  <a:txBody>
                    <a:bodyPr/>
                    <a:lstStyle/>
                    <a:p>
                      <a:pPr algn="l"/>
                      <a:r>
                        <a:rPr lang="en-US" sz="1600" b="1" dirty="0">
                          <a:solidFill>
                            <a:schemeClr val="bg1"/>
                          </a:solidFill>
                          <a:latin typeface="Arial" panose="020B0604020202020204" pitchFamily="34" charset="0"/>
                          <a:cs typeface="Arial" panose="020B0604020202020204" pitchFamily="34" charset="0"/>
                        </a:rPr>
                        <a:t>IA Form G, Level 7 Core Battery</a:t>
                      </a:r>
                    </a:p>
                  </a:txBody>
                  <a:tcPr anchor="b" anchorCtr="1">
                    <a:solidFill>
                      <a:schemeClr val="tx2"/>
                    </a:solidFill>
                  </a:tcPr>
                </a:tc>
                <a:tc>
                  <a:txBody>
                    <a:bodyPr/>
                    <a:lstStyle/>
                    <a:p>
                      <a:pPr algn="l"/>
                      <a:r>
                        <a:rPr lang="en-US" sz="1600" b="1" dirty="0">
                          <a:solidFill>
                            <a:schemeClr val="bg1"/>
                          </a:solidFill>
                          <a:latin typeface="Arial" panose="020B0604020202020204" pitchFamily="34" charset="0"/>
                          <a:cs typeface="Arial" panose="020B0604020202020204" pitchFamily="34" charset="0"/>
                        </a:rPr>
                        <a:t>Test Booklet</a:t>
                      </a:r>
                    </a:p>
                    <a:p>
                      <a:pPr algn="l"/>
                      <a:r>
                        <a:rPr lang="en-US" sz="1600" b="1" dirty="0">
                          <a:solidFill>
                            <a:schemeClr val="bg1"/>
                          </a:solidFill>
                          <a:latin typeface="Arial" panose="020B0604020202020204" pitchFamily="34" charset="0"/>
                          <a:cs typeface="Arial" panose="020B0604020202020204" pitchFamily="34" charset="0"/>
                        </a:rPr>
                        <a:t>Page Numbers</a:t>
                      </a:r>
                    </a:p>
                  </a:txBody>
                  <a:tcPr anchor="b" anchorCtr="1">
                    <a:solidFill>
                      <a:schemeClr val="tx2"/>
                    </a:solidFill>
                  </a:tcPr>
                </a:tc>
                <a:tc>
                  <a:txBody>
                    <a:bodyPr/>
                    <a:lstStyle/>
                    <a:p>
                      <a:pPr algn="l"/>
                      <a:r>
                        <a:rPr lang="en-US" sz="1600" b="1" dirty="0">
                          <a:solidFill>
                            <a:schemeClr val="bg1"/>
                          </a:solidFill>
                          <a:latin typeface="Arial" panose="020B0604020202020204" pitchFamily="34" charset="0"/>
                          <a:cs typeface="Arial" panose="020B0604020202020204" pitchFamily="34" charset="0"/>
                        </a:rPr>
                        <a:t>Directions for Administration Page Numbers</a:t>
                      </a:r>
                    </a:p>
                  </a:txBody>
                  <a:tcPr anchor="b" anchorCtr="1">
                    <a:solidFill>
                      <a:schemeClr val="tx2"/>
                    </a:solidFill>
                  </a:tcPr>
                </a:tc>
                <a:extLst>
                  <a:ext uri="{0D108BD9-81ED-4DB2-BD59-A6C34878D82A}">
                    <a16:rowId xmlns:a16="http://schemas.microsoft.com/office/drawing/2014/main" val="706840363"/>
                  </a:ext>
                </a:extLst>
              </a:tr>
              <a:tr h="467945">
                <a:tc>
                  <a:txBody>
                    <a:bodyPr/>
                    <a:lstStyle/>
                    <a:p>
                      <a:r>
                        <a:rPr lang="en-US" sz="1600" dirty="0">
                          <a:latin typeface="Arial" panose="020B0604020202020204" pitchFamily="34" charset="0"/>
                          <a:cs typeface="Arial" panose="020B0604020202020204" pitchFamily="34" charset="0"/>
                        </a:rPr>
                        <a:t>Reading: Picture Stories*</a:t>
                      </a:r>
                    </a:p>
                  </a:txBody>
                  <a:tcPr/>
                </a:tc>
                <a:tc>
                  <a:txBody>
                    <a:bodyPr/>
                    <a:lstStyle/>
                    <a:p>
                      <a:r>
                        <a:rPr lang="en-US" sz="1600" dirty="0">
                          <a:latin typeface="Arial" panose="020B0604020202020204" pitchFamily="34" charset="0"/>
                          <a:cs typeface="Arial" panose="020B0604020202020204" pitchFamily="34" charset="0"/>
                        </a:rPr>
                        <a:t>Pages 12-14</a:t>
                      </a:r>
                    </a:p>
                  </a:txBody>
                  <a:tcPr/>
                </a:tc>
                <a:tc>
                  <a:txBody>
                    <a:bodyPr/>
                    <a:lstStyle/>
                    <a:p>
                      <a:r>
                        <a:rPr lang="en-US" sz="1600" dirty="0">
                          <a:latin typeface="Arial" panose="020B0604020202020204" pitchFamily="34" charset="0"/>
                          <a:cs typeface="Arial" panose="020B0604020202020204" pitchFamily="34" charset="0"/>
                        </a:rPr>
                        <a:t>Page 22</a:t>
                      </a:r>
                    </a:p>
                  </a:txBody>
                  <a:tcPr/>
                </a:tc>
                <a:extLst>
                  <a:ext uri="{0D108BD9-81ED-4DB2-BD59-A6C34878D82A}">
                    <a16:rowId xmlns:a16="http://schemas.microsoft.com/office/drawing/2014/main" val="1187368575"/>
                  </a:ext>
                </a:extLst>
              </a:tr>
              <a:tr h="467945">
                <a:tc>
                  <a:txBody>
                    <a:bodyPr/>
                    <a:lstStyle/>
                    <a:p>
                      <a:r>
                        <a:rPr lang="en-US" sz="1600" dirty="0">
                          <a:latin typeface="Arial" panose="020B0604020202020204" pitchFamily="34" charset="0"/>
                          <a:cs typeface="Arial" panose="020B0604020202020204" pitchFamily="34" charset="0"/>
                        </a:rPr>
                        <a:t>Reading: Sentences*</a:t>
                      </a:r>
                    </a:p>
                  </a:txBody>
                  <a:tcPr/>
                </a:tc>
                <a:tc>
                  <a:txBody>
                    <a:bodyPr/>
                    <a:lstStyle/>
                    <a:p>
                      <a:r>
                        <a:rPr lang="en-US" sz="1600" dirty="0">
                          <a:latin typeface="Arial" panose="020B0604020202020204" pitchFamily="34" charset="0"/>
                          <a:cs typeface="Arial" panose="020B0604020202020204" pitchFamily="34" charset="0"/>
                        </a:rPr>
                        <a:t>Page 15</a:t>
                      </a:r>
                    </a:p>
                  </a:txBody>
                  <a:tcPr/>
                </a:tc>
                <a:tc>
                  <a:txBody>
                    <a:bodyPr/>
                    <a:lstStyle/>
                    <a:p>
                      <a:r>
                        <a:rPr lang="en-US" sz="1600" dirty="0">
                          <a:latin typeface="Arial" panose="020B0604020202020204" pitchFamily="34" charset="0"/>
                          <a:cs typeface="Arial" panose="020B0604020202020204" pitchFamily="34" charset="0"/>
                        </a:rPr>
                        <a:t>Page 23</a:t>
                      </a:r>
                    </a:p>
                  </a:txBody>
                  <a:tcPr/>
                </a:tc>
                <a:extLst>
                  <a:ext uri="{0D108BD9-81ED-4DB2-BD59-A6C34878D82A}">
                    <a16:rowId xmlns:a16="http://schemas.microsoft.com/office/drawing/2014/main" val="3622763472"/>
                  </a:ext>
                </a:extLst>
              </a:tr>
              <a:tr h="467945">
                <a:tc>
                  <a:txBody>
                    <a:bodyPr/>
                    <a:lstStyle/>
                    <a:p>
                      <a:r>
                        <a:rPr lang="en-US" sz="1600" dirty="0">
                          <a:latin typeface="Arial" panose="020B0604020202020204" pitchFamily="34" charset="0"/>
                          <a:cs typeface="Arial" panose="020B0604020202020204" pitchFamily="34" charset="0"/>
                        </a:rPr>
                        <a:t>Reading: Stories*</a:t>
                      </a:r>
                    </a:p>
                  </a:txBody>
                  <a:tcPr/>
                </a:tc>
                <a:tc>
                  <a:txBody>
                    <a:bodyPr/>
                    <a:lstStyle/>
                    <a:p>
                      <a:r>
                        <a:rPr lang="en-US" sz="1600" dirty="0">
                          <a:latin typeface="Arial" panose="020B0604020202020204" pitchFamily="34" charset="0"/>
                          <a:cs typeface="Arial" panose="020B0604020202020204" pitchFamily="34" charset="0"/>
                        </a:rPr>
                        <a:t>Page 16-20</a:t>
                      </a:r>
                    </a:p>
                  </a:txBody>
                  <a:tcPr/>
                </a:tc>
                <a:tc>
                  <a:txBody>
                    <a:bodyPr/>
                    <a:lstStyle/>
                    <a:p>
                      <a:r>
                        <a:rPr lang="en-US" sz="1600" dirty="0">
                          <a:latin typeface="Arial" panose="020B0604020202020204" pitchFamily="34" charset="0"/>
                          <a:cs typeface="Arial" panose="020B0604020202020204" pitchFamily="34" charset="0"/>
                        </a:rPr>
                        <a:t>Pages 24-25</a:t>
                      </a:r>
                    </a:p>
                  </a:txBody>
                  <a:tcPr/>
                </a:tc>
                <a:extLst>
                  <a:ext uri="{0D108BD9-81ED-4DB2-BD59-A6C34878D82A}">
                    <a16:rowId xmlns:a16="http://schemas.microsoft.com/office/drawing/2014/main" val="2798821146"/>
                  </a:ext>
                </a:extLst>
              </a:tr>
              <a:tr h="467945">
                <a:tc>
                  <a:txBody>
                    <a:bodyPr/>
                    <a:lstStyle/>
                    <a:p>
                      <a:r>
                        <a:rPr lang="en-US" sz="1600" dirty="0">
                          <a:latin typeface="Arial" panose="020B0604020202020204" pitchFamily="34" charset="0"/>
                          <a:cs typeface="Arial" panose="020B0604020202020204" pitchFamily="34" charset="0"/>
                        </a:rPr>
                        <a:t>Mathematics: Part 1**</a:t>
                      </a:r>
                    </a:p>
                  </a:txBody>
                  <a:tcPr/>
                </a:tc>
                <a:tc>
                  <a:txBody>
                    <a:bodyPr/>
                    <a:lstStyle/>
                    <a:p>
                      <a:r>
                        <a:rPr lang="en-US" sz="1600" dirty="0">
                          <a:latin typeface="Arial" panose="020B0604020202020204" pitchFamily="34" charset="0"/>
                          <a:cs typeface="Arial" panose="020B0604020202020204" pitchFamily="34" charset="0"/>
                        </a:rPr>
                        <a:t>Pages 33-37</a:t>
                      </a:r>
                    </a:p>
                  </a:txBody>
                  <a:tcPr/>
                </a:tc>
                <a:tc>
                  <a:txBody>
                    <a:bodyPr/>
                    <a:lstStyle/>
                    <a:p>
                      <a:r>
                        <a:rPr lang="en-US" sz="1600" dirty="0">
                          <a:latin typeface="Arial" panose="020B0604020202020204" pitchFamily="34" charset="0"/>
                          <a:cs typeface="Arial" panose="020B0604020202020204" pitchFamily="34" charset="0"/>
                        </a:rPr>
                        <a:t>Pages 39-42</a:t>
                      </a:r>
                    </a:p>
                  </a:txBody>
                  <a:tcPr/>
                </a:tc>
                <a:extLst>
                  <a:ext uri="{0D108BD9-81ED-4DB2-BD59-A6C34878D82A}">
                    <a16:rowId xmlns:a16="http://schemas.microsoft.com/office/drawing/2014/main" val="1393384252"/>
                  </a:ext>
                </a:extLst>
              </a:tr>
              <a:tr h="467945">
                <a:tc>
                  <a:txBody>
                    <a:bodyPr/>
                    <a:lstStyle/>
                    <a:p>
                      <a:r>
                        <a:rPr lang="en-US" sz="1600" dirty="0">
                          <a:latin typeface="Arial" panose="020B0604020202020204" pitchFamily="34" charset="0"/>
                          <a:cs typeface="Arial" panose="020B0604020202020204" pitchFamily="34" charset="0"/>
                        </a:rPr>
                        <a:t>Mathematics: Part 2**</a:t>
                      </a:r>
                    </a:p>
                  </a:txBody>
                  <a:tcPr/>
                </a:tc>
                <a:tc>
                  <a:txBody>
                    <a:bodyPr/>
                    <a:lstStyle/>
                    <a:p>
                      <a:r>
                        <a:rPr lang="en-US" sz="1600" dirty="0">
                          <a:latin typeface="Arial" panose="020B0604020202020204" pitchFamily="34" charset="0"/>
                          <a:cs typeface="Arial" panose="020B0604020202020204" pitchFamily="34" charset="0"/>
                        </a:rPr>
                        <a:t>Pages 38-41</a:t>
                      </a:r>
                    </a:p>
                  </a:txBody>
                  <a:tcPr/>
                </a:tc>
                <a:tc>
                  <a:txBody>
                    <a:bodyPr/>
                    <a:lstStyle/>
                    <a:p>
                      <a:r>
                        <a:rPr lang="en-US" sz="1600" dirty="0">
                          <a:latin typeface="Arial" panose="020B0604020202020204" pitchFamily="34" charset="0"/>
                          <a:cs typeface="Arial" panose="020B0604020202020204" pitchFamily="34" charset="0"/>
                        </a:rPr>
                        <a:t>Pages 43-47</a:t>
                      </a:r>
                    </a:p>
                  </a:txBody>
                  <a:tcPr/>
                </a:tc>
                <a:extLst>
                  <a:ext uri="{0D108BD9-81ED-4DB2-BD59-A6C34878D82A}">
                    <a16:rowId xmlns:a16="http://schemas.microsoft.com/office/drawing/2014/main" val="1798584459"/>
                  </a:ext>
                </a:extLst>
              </a:tr>
            </a:tbl>
          </a:graphicData>
        </a:graphic>
      </p:graphicFrame>
    </p:spTree>
    <p:extLst>
      <p:ext uri="{BB962C8B-B14F-4D97-AF65-F5344CB8AC3E}">
        <p14:creationId xmlns:p14="http://schemas.microsoft.com/office/powerpoint/2010/main" val="12002931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3" name="Rectangle 42">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0838DD6-D80C-BEC1-7A83-D3BE405EBCF0}"/>
              </a:ext>
            </a:extLst>
          </p:cNvPr>
          <p:cNvSpPr>
            <a:spLocks noGrp="1"/>
          </p:cNvSpPr>
          <p:nvPr>
            <p:ph type="title"/>
          </p:nvPr>
        </p:nvSpPr>
        <p:spPr>
          <a:xfrm>
            <a:off x="584791" y="548640"/>
            <a:ext cx="4035692" cy="5431536"/>
          </a:xfrm>
        </p:spPr>
        <p:txBody>
          <a:bodyPr>
            <a:normAutofit/>
          </a:bodyPr>
          <a:lstStyle/>
          <a:p>
            <a:r>
              <a:rPr lang="en-US" sz="4000" b="1" dirty="0">
                <a:solidFill>
                  <a:schemeClr val="tx2"/>
                </a:solidFill>
                <a:latin typeface="Arial Black" panose="020B0A04020102020204" pitchFamily="34" charset="0"/>
              </a:rPr>
              <a:t>Testing Students with Documented Disabilities and ML Students </a:t>
            </a:r>
          </a:p>
        </p:txBody>
      </p:sp>
      <p:sp>
        <p:nvSpPr>
          <p:cNvPr id="45"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0CCF57BB-7658-DEB9-B774-F5D6E7A9A646}"/>
              </a:ext>
            </a:extLst>
          </p:cNvPr>
          <p:cNvSpPr>
            <a:spLocks noGrp="1"/>
          </p:cNvSpPr>
          <p:nvPr>
            <p:ph idx="1"/>
          </p:nvPr>
        </p:nvSpPr>
        <p:spPr>
          <a:xfrm>
            <a:off x="5201574" y="552091"/>
            <a:ext cx="6224335" cy="5431536"/>
          </a:xfrm>
        </p:spPr>
        <p:txBody>
          <a:bodyPr anchor="ctr">
            <a:normAutofit/>
          </a:bodyPr>
          <a:lstStyle/>
          <a:p>
            <a:pPr lvl="1"/>
            <a:r>
              <a:rPr lang="en-US" sz="2800" dirty="0">
                <a:solidFill>
                  <a:schemeClr val="tx2"/>
                </a:solidFill>
                <a:latin typeface="Arial" panose="020B0604020202020204" pitchFamily="34" charset="0"/>
                <a:cs typeface="Arial" panose="020B0604020202020204" pitchFamily="34" charset="0"/>
              </a:rPr>
              <a:t>Definition of a Student with Disabilities</a:t>
            </a:r>
          </a:p>
          <a:p>
            <a:pPr lvl="1"/>
            <a:r>
              <a:rPr lang="en-US" sz="2800" dirty="0">
                <a:solidFill>
                  <a:schemeClr val="tx2"/>
                </a:solidFill>
                <a:latin typeface="Arial" panose="020B0604020202020204" pitchFamily="34" charset="0"/>
                <a:cs typeface="Arial" panose="020B0604020202020204" pitchFamily="34" charset="0"/>
              </a:rPr>
              <a:t>Students with IEP and 504 Plans must participate in the screening</a:t>
            </a:r>
          </a:p>
          <a:p>
            <a:pPr lvl="1"/>
            <a:r>
              <a:rPr lang="en-US" sz="2800" dirty="0">
                <a:solidFill>
                  <a:schemeClr val="tx2"/>
                </a:solidFill>
                <a:latin typeface="Arial" panose="020B0604020202020204" pitchFamily="34" charset="0"/>
                <a:cs typeface="Arial" panose="020B0604020202020204" pitchFamily="34" charset="0"/>
              </a:rPr>
              <a:t>The student’s IEP team determines whether the student will participate in the assessment in the same manner as other students, or with accommodations</a:t>
            </a:r>
          </a:p>
          <a:p>
            <a:pPr lvl="1"/>
            <a:r>
              <a:rPr lang="en-US" sz="2800" dirty="0">
                <a:solidFill>
                  <a:schemeClr val="tx2"/>
                </a:solidFill>
                <a:latin typeface="Arial" panose="020B0604020202020204" pitchFamily="34" charset="0"/>
                <a:cs typeface="Arial" panose="020B0604020202020204" pitchFamily="34" charset="0"/>
              </a:rPr>
              <a:t>South Carolina-Allowed Accommodations</a:t>
            </a:r>
          </a:p>
        </p:txBody>
      </p:sp>
    </p:spTree>
    <p:extLst>
      <p:ext uri="{BB962C8B-B14F-4D97-AF65-F5344CB8AC3E}">
        <p14:creationId xmlns:p14="http://schemas.microsoft.com/office/powerpoint/2010/main" val="5487652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955A2079-FA98-4876-80F0-72364A7D2E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0838DD6-D80C-BEC1-7A83-D3BE405EBCF0}"/>
              </a:ext>
            </a:extLst>
          </p:cNvPr>
          <p:cNvSpPr>
            <a:spLocks noGrp="1"/>
          </p:cNvSpPr>
          <p:nvPr>
            <p:ph type="title"/>
          </p:nvPr>
        </p:nvSpPr>
        <p:spPr>
          <a:xfrm>
            <a:off x="613317" y="300711"/>
            <a:ext cx="11006254" cy="803261"/>
          </a:xfrm>
        </p:spPr>
        <p:txBody>
          <a:bodyPr>
            <a:normAutofit/>
          </a:bodyPr>
          <a:lstStyle/>
          <a:p>
            <a:pPr algn="ctr"/>
            <a:r>
              <a:rPr lang="en-US" sz="4000" b="1" dirty="0">
                <a:solidFill>
                  <a:schemeClr val="tx2"/>
                </a:solidFill>
                <a:latin typeface="Arial Black" panose="020B0A04020102020204" pitchFamily="34" charset="0"/>
              </a:rPr>
              <a:t>State-Allowed Accommodations</a:t>
            </a:r>
          </a:p>
        </p:txBody>
      </p:sp>
      <p:graphicFrame>
        <p:nvGraphicFramePr>
          <p:cNvPr id="17" name="Content Placeholder 2">
            <a:extLst>
              <a:ext uri="{FF2B5EF4-FFF2-40B4-BE49-F238E27FC236}">
                <a16:creationId xmlns:a16="http://schemas.microsoft.com/office/drawing/2014/main" id="{6BC3BD9E-2FBA-4D8E-8742-19BE3F70D8A2}"/>
              </a:ext>
            </a:extLst>
          </p:cNvPr>
          <p:cNvGraphicFramePr>
            <a:graphicFrameLocks noGrp="1"/>
          </p:cNvGraphicFramePr>
          <p:nvPr>
            <p:ph idx="1"/>
            <p:extLst>
              <p:ext uri="{D42A27DB-BD31-4B8C-83A1-F6EECF244321}">
                <p14:modId xmlns:p14="http://schemas.microsoft.com/office/powerpoint/2010/main" val="4170281390"/>
              </p:ext>
            </p:extLst>
          </p:nvPr>
        </p:nvGraphicFramePr>
        <p:xfrm>
          <a:off x="613317" y="1025913"/>
          <a:ext cx="11006253" cy="43525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303938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838DD6-D80C-BEC1-7A83-D3BE405EBCF0}"/>
              </a:ext>
            </a:extLst>
          </p:cNvPr>
          <p:cNvSpPr>
            <a:spLocks noGrp="1"/>
          </p:cNvSpPr>
          <p:nvPr>
            <p:ph type="title"/>
          </p:nvPr>
        </p:nvSpPr>
        <p:spPr>
          <a:xfrm>
            <a:off x="624468" y="41195"/>
            <a:ext cx="10954260" cy="1317643"/>
          </a:xfrm>
        </p:spPr>
        <p:txBody>
          <a:bodyPr>
            <a:normAutofit/>
          </a:bodyPr>
          <a:lstStyle/>
          <a:p>
            <a:r>
              <a:rPr lang="en-US" sz="3200" dirty="0">
                <a:solidFill>
                  <a:schemeClr val="tx2"/>
                </a:solidFill>
                <a:latin typeface="Arial Black" panose="020B0A04020102020204" pitchFamily="34" charset="0"/>
              </a:rPr>
              <a:t>Coding Accommodations for Students with Documented Disabilities and ML Students</a:t>
            </a:r>
          </a:p>
        </p:txBody>
      </p:sp>
      <p:pic>
        <p:nvPicPr>
          <p:cNvPr id="6" name="Picture 5" descr="Image of demographic page on student test book.">
            <a:extLst>
              <a:ext uri="{FF2B5EF4-FFF2-40B4-BE49-F238E27FC236}">
                <a16:creationId xmlns:a16="http://schemas.microsoft.com/office/drawing/2014/main" id="{304AD798-615F-9C06-07A1-7FDCAF9964D1}"/>
              </a:ext>
            </a:extLst>
          </p:cNvPr>
          <p:cNvPicPr>
            <a:picLocks noChangeAspect="1"/>
          </p:cNvPicPr>
          <p:nvPr/>
        </p:nvPicPr>
        <p:blipFill>
          <a:blip r:embed="rId3"/>
          <a:stretch>
            <a:fillRect/>
          </a:stretch>
        </p:blipFill>
        <p:spPr>
          <a:xfrm>
            <a:off x="1029632" y="1690687"/>
            <a:ext cx="6802688" cy="3123683"/>
          </a:xfrm>
          <a:prstGeom prst="rect">
            <a:avLst/>
          </a:prstGeom>
        </p:spPr>
      </p:pic>
      <p:sp>
        <p:nvSpPr>
          <p:cNvPr id="8" name="Rectangle 7">
            <a:extLst>
              <a:ext uri="{FF2B5EF4-FFF2-40B4-BE49-F238E27FC236}">
                <a16:creationId xmlns:a16="http://schemas.microsoft.com/office/drawing/2014/main" id="{E82AE076-874E-0B1F-6FE1-8B86A90220EB}"/>
              </a:ext>
            </a:extLst>
          </p:cNvPr>
          <p:cNvSpPr/>
          <p:nvPr/>
        </p:nvSpPr>
        <p:spPr>
          <a:xfrm>
            <a:off x="4546892" y="2203373"/>
            <a:ext cx="487816" cy="2434728"/>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81EBC864-297D-C9D1-D899-D69C14520FFD}"/>
              </a:ext>
            </a:extLst>
          </p:cNvPr>
          <p:cNvPicPr>
            <a:picLocks noChangeAspect="1"/>
          </p:cNvPicPr>
          <p:nvPr/>
        </p:nvPicPr>
        <p:blipFill>
          <a:blip r:embed="rId4"/>
          <a:stretch>
            <a:fillRect/>
          </a:stretch>
        </p:blipFill>
        <p:spPr>
          <a:xfrm>
            <a:off x="7346182" y="3647362"/>
            <a:ext cx="4468485" cy="2816500"/>
          </a:xfrm>
          <a:prstGeom prst="rect">
            <a:avLst/>
          </a:prstGeom>
        </p:spPr>
      </p:pic>
    </p:spTree>
    <p:extLst>
      <p:ext uri="{BB962C8B-B14F-4D97-AF65-F5344CB8AC3E}">
        <p14:creationId xmlns:p14="http://schemas.microsoft.com/office/powerpoint/2010/main" val="38455252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FF8D2E5-2C4E-47B1-930B-6C82B7C313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D198A1B-0933-6141-47A4-86552A1F5F79}"/>
              </a:ext>
            </a:extLst>
          </p:cNvPr>
          <p:cNvSpPr>
            <a:spLocks noGrp="1"/>
          </p:cNvSpPr>
          <p:nvPr>
            <p:ph type="title"/>
          </p:nvPr>
        </p:nvSpPr>
        <p:spPr>
          <a:xfrm>
            <a:off x="624468" y="195557"/>
            <a:ext cx="10950498" cy="1010264"/>
          </a:xfrm>
        </p:spPr>
        <p:txBody>
          <a:bodyPr anchor="ctr">
            <a:normAutofit/>
          </a:bodyPr>
          <a:lstStyle/>
          <a:p>
            <a:r>
              <a:rPr lang="en-US" b="1" spc="300" dirty="0">
                <a:solidFill>
                  <a:schemeClr val="tx2"/>
                </a:solidFill>
                <a:latin typeface="Arial Black" panose="020B0A04020102020204" pitchFamily="34" charset="0"/>
              </a:rPr>
              <a:t>Large Print Materials</a:t>
            </a:r>
          </a:p>
        </p:txBody>
      </p:sp>
      <p:sp>
        <p:nvSpPr>
          <p:cNvPr id="11" name="Rectangle 10">
            <a:extLst>
              <a:ext uri="{FF2B5EF4-FFF2-40B4-BE49-F238E27FC236}">
                <a16:creationId xmlns:a16="http://schemas.microsoft.com/office/drawing/2014/main" id="{801E4ADA-0EA9-4930-846E-3C11E8BED6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17618"/>
            <a:ext cx="128016" cy="63141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FB92FFCE-0C90-454E-AA25-D4EE9A6C39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1380864"/>
            <a:ext cx="10506456"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aphicFrame>
        <p:nvGraphicFramePr>
          <p:cNvPr id="5" name="Content Placeholder 2">
            <a:extLst>
              <a:ext uri="{FF2B5EF4-FFF2-40B4-BE49-F238E27FC236}">
                <a16:creationId xmlns:a16="http://schemas.microsoft.com/office/drawing/2014/main" id="{6691F933-848A-1B05-B1BF-2E879B974C91}"/>
              </a:ext>
            </a:extLst>
          </p:cNvPr>
          <p:cNvGraphicFramePr>
            <a:graphicFrameLocks noGrp="1"/>
          </p:cNvGraphicFramePr>
          <p:nvPr>
            <p:ph idx="1"/>
            <p:extLst>
              <p:ext uri="{D42A27DB-BD31-4B8C-83A1-F6EECF244321}">
                <p14:modId xmlns:p14="http://schemas.microsoft.com/office/powerpoint/2010/main" val="2374692649"/>
              </p:ext>
            </p:extLst>
          </p:nvPr>
        </p:nvGraphicFramePr>
        <p:xfrm>
          <a:off x="624468" y="1627920"/>
          <a:ext cx="10950498" cy="458494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230490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85E22A-8F11-4796-E79F-782F5291101F}"/>
              </a:ext>
            </a:extLst>
          </p:cNvPr>
          <p:cNvSpPr>
            <a:spLocks noGrp="1"/>
          </p:cNvSpPr>
          <p:nvPr>
            <p:ph type="title"/>
          </p:nvPr>
        </p:nvSpPr>
        <p:spPr>
          <a:xfrm>
            <a:off x="554261" y="194438"/>
            <a:ext cx="11055791" cy="688974"/>
          </a:xfrm>
        </p:spPr>
        <p:txBody>
          <a:bodyPr>
            <a:normAutofit fontScale="90000"/>
          </a:bodyPr>
          <a:lstStyle/>
          <a:p>
            <a:pPr algn="ctr"/>
            <a:r>
              <a:rPr lang="en-US" sz="3600" dirty="0">
                <a:solidFill>
                  <a:schemeClr val="tx2"/>
                </a:solidFill>
                <a:latin typeface="Arial Black" panose="020B0A04020102020204" pitchFamily="34" charset="0"/>
              </a:rPr>
              <a:t>What is CogAT Alt-V Scoring for Grades K-2?</a:t>
            </a:r>
          </a:p>
        </p:txBody>
      </p:sp>
      <p:sp>
        <p:nvSpPr>
          <p:cNvPr id="4" name="Content Placeholder 2">
            <a:extLst>
              <a:ext uri="{FF2B5EF4-FFF2-40B4-BE49-F238E27FC236}">
                <a16:creationId xmlns:a16="http://schemas.microsoft.com/office/drawing/2014/main" id="{6FB53503-58F8-95DB-02AA-EC9F16044658}"/>
              </a:ext>
            </a:extLst>
          </p:cNvPr>
          <p:cNvSpPr txBox="1">
            <a:spLocks/>
          </p:cNvSpPr>
          <p:nvPr/>
        </p:nvSpPr>
        <p:spPr>
          <a:xfrm>
            <a:off x="621354" y="2253028"/>
            <a:ext cx="4583691" cy="4216400"/>
          </a:xfrm>
          <a:prstGeom prst="rect">
            <a:avLst/>
          </a:prstGeom>
        </p:spPr>
        <p:txBody>
          <a:bodyPr>
            <a:normAutofit/>
          </a:bodyPr>
          <a:lstStyle>
            <a:lvl1pPr marL="174625" indent="-174625" algn="l" defTabSz="914400" rtl="0" eaLnBrk="1" latinLnBrk="0" hangingPunct="1">
              <a:lnSpc>
                <a:spcPct val="90000"/>
              </a:lnSpc>
              <a:spcBef>
                <a:spcPts val="1000"/>
              </a:spcBef>
              <a:buClr>
                <a:schemeClr val="accent2"/>
              </a:buClr>
              <a:buSzPct val="100000"/>
              <a:buFont typeface="System Font Regular"/>
              <a:buChar char="•"/>
              <a:tabLst/>
              <a:defRPr sz="2000" kern="1200">
                <a:solidFill>
                  <a:schemeClr val="tx1"/>
                </a:solidFill>
                <a:latin typeface="Arial" panose="020B0604020202020204" pitchFamily="34" charset="0"/>
                <a:ea typeface="+mn-ea"/>
                <a:cs typeface="Arial" panose="020B0604020202020204" pitchFamily="34" charset="0"/>
              </a:defRPr>
            </a:lvl1pPr>
            <a:lvl2pPr marL="458788" indent="-168275" algn="l" defTabSz="914400" rtl="0" eaLnBrk="1" latinLnBrk="0" hangingPunct="1">
              <a:lnSpc>
                <a:spcPct val="90000"/>
              </a:lnSpc>
              <a:spcBef>
                <a:spcPts val="500"/>
              </a:spcBef>
              <a:buClr>
                <a:schemeClr val="accent3"/>
              </a:buClr>
              <a:buFont typeface="Arial" panose="020B0604020202020204" pitchFamily="34" charset="0"/>
              <a:buChar char="•"/>
              <a:tabLst/>
              <a:defRPr sz="1800" kern="1200">
                <a:solidFill>
                  <a:schemeClr val="tx1"/>
                </a:solidFill>
                <a:latin typeface="Arial" panose="020B0604020202020204" pitchFamily="34" charset="0"/>
                <a:ea typeface="+mn-ea"/>
                <a:cs typeface="Arial" panose="020B0604020202020204" pitchFamily="34" charset="0"/>
              </a:defRPr>
            </a:lvl2pPr>
            <a:lvl3pPr marL="635000" indent="-176213" algn="l" defTabSz="914400" rtl="0" eaLnBrk="1" latinLnBrk="0" hangingPunct="1">
              <a:lnSpc>
                <a:spcPct val="90000"/>
              </a:lnSpc>
              <a:spcBef>
                <a:spcPts val="500"/>
              </a:spcBef>
              <a:buSzPct val="110000"/>
              <a:buFont typeface="System Font Regular"/>
              <a:buChar char="-"/>
              <a:tabLst/>
              <a:defRPr sz="1600" kern="1200">
                <a:solidFill>
                  <a:schemeClr val="tx1"/>
                </a:solidFill>
                <a:latin typeface="Arial" panose="020B0604020202020204" pitchFamily="34" charset="0"/>
                <a:ea typeface="+mn-ea"/>
                <a:cs typeface="Arial" panose="020B0604020202020204" pitchFamily="34" charset="0"/>
              </a:defRPr>
            </a:lvl3pPr>
            <a:lvl4pPr marL="863600" indent="-176213" algn="l" defTabSz="914400" rtl="0" eaLnBrk="1" latinLnBrk="0" hangingPunct="1">
              <a:lnSpc>
                <a:spcPct val="90000"/>
              </a:lnSpc>
              <a:spcBef>
                <a:spcPts val="500"/>
              </a:spcBef>
              <a:buFont typeface="Arial" panose="020B0604020202020204" pitchFamily="34" charset="0"/>
              <a:buChar char="•"/>
              <a:tabLst/>
              <a:defRPr sz="1400" kern="1200">
                <a:solidFill>
                  <a:schemeClr val="tx1"/>
                </a:solidFill>
                <a:latin typeface="Arial" panose="020B0604020202020204" pitchFamily="34" charset="0"/>
                <a:ea typeface="+mn-ea"/>
                <a:cs typeface="Arial" panose="020B0604020202020204" pitchFamily="34" charset="0"/>
              </a:defRPr>
            </a:lvl4pPr>
            <a:lvl5pPr marL="1085850" indent="-168275" algn="l" defTabSz="914400" rtl="0" eaLnBrk="1" latinLnBrk="0" hangingPunct="1">
              <a:lnSpc>
                <a:spcPct val="90000"/>
              </a:lnSpc>
              <a:spcBef>
                <a:spcPts val="500"/>
              </a:spcBef>
              <a:buFont typeface="Arial" panose="020B0604020202020204" pitchFamily="34" charset="0"/>
              <a:buChar char="•"/>
              <a:tabLst/>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System Font Regular"/>
              <a:buNone/>
            </a:pPr>
            <a:r>
              <a:rPr lang="en-US" sz="2400" b="1" dirty="0">
                <a:solidFill>
                  <a:schemeClr val="accent1"/>
                </a:solidFill>
                <a:latin typeface="+mj-lt"/>
              </a:rPr>
              <a:t>Who?</a:t>
            </a:r>
          </a:p>
          <a:p>
            <a:r>
              <a:rPr lang="en-US" dirty="0"/>
              <a:t>SCDE states only ML students are eligible for Alt-V scoring where they have the option to omit the Sentence Completion subtest.</a:t>
            </a:r>
          </a:p>
          <a:p>
            <a:r>
              <a:rPr lang="en-US" dirty="0"/>
              <a:t>Consideration for Alt-V Scoring should be determined for each individual ML student. ML students receiving an ACCESS for ELL’s composite score between 1.0-3.9 may be coded for Alt-V Scoring. </a:t>
            </a:r>
          </a:p>
        </p:txBody>
      </p:sp>
      <p:sp>
        <p:nvSpPr>
          <p:cNvPr id="5" name="Content Placeholder 3">
            <a:extLst>
              <a:ext uri="{FF2B5EF4-FFF2-40B4-BE49-F238E27FC236}">
                <a16:creationId xmlns:a16="http://schemas.microsoft.com/office/drawing/2014/main" id="{8399A629-D832-67F6-B4ED-D23BBE872FC4}"/>
              </a:ext>
            </a:extLst>
          </p:cNvPr>
          <p:cNvSpPr txBox="1">
            <a:spLocks/>
          </p:cNvSpPr>
          <p:nvPr/>
        </p:nvSpPr>
        <p:spPr>
          <a:xfrm>
            <a:off x="6095999" y="2221286"/>
            <a:ext cx="5514053" cy="3780927"/>
          </a:xfrm>
          <a:prstGeom prst="rect">
            <a:avLst/>
          </a:prstGeom>
        </p:spPr>
        <p:txBody>
          <a:bodyPr>
            <a:noAutofit/>
          </a:bodyPr>
          <a:lstStyle>
            <a:lvl1pPr marL="174625" indent="-174625" algn="l" defTabSz="914400" rtl="0" eaLnBrk="1" latinLnBrk="0" hangingPunct="1">
              <a:lnSpc>
                <a:spcPct val="90000"/>
              </a:lnSpc>
              <a:spcBef>
                <a:spcPts val="1000"/>
              </a:spcBef>
              <a:buClr>
                <a:schemeClr val="accent2"/>
              </a:buClr>
              <a:buSzPct val="100000"/>
              <a:buFont typeface="System Font Regular"/>
              <a:buChar char="•"/>
              <a:tabLst/>
              <a:defRPr sz="2000" kern="1200">
                <a:solidFill>
                  <a:schemeClr val="tx1"/>
                </a:solidFill>
                <a:latin typeface="Arial" panose="020B0604020202020204" pitchFamily="34" charset="0"/>
                <a:ea typeface="+mn-ea"/>
                <a:cs typeface="Arial" panose="020B0604020202020204" pitchFamily="34" charset="0"/>
              </a:defRPr>
            </a:lvl1pPr>
            <a:lvl2pPr marL="458788" indent="-168275" algn="l" defTabSz="914400" rtl="0" eaLnBrk="1" latinLnBrk="0" hangingPunct="1">
              <a:lnSpc>
                <a:spcPct val="90000"/>
              </a:lnSpc>
              <a:spcBef>
                <a:spcPts val="500"/>
              </a:spcBef>
              <a:buClr>
                <a:schemeClr val="accent3"/>
              </a:buClr>
              <a:buFont typeface="Arial" panose="020B0604020202020204" pitchFamily="34" charset="0"/>
              <a:buChar char="•"/>
              <a:tabLst/>
              <a:defRPr sz="1800" kern="1200">
                <a:solidFill>
                  <a:schemeClr val="tx1"/>
                </a:solidFill>
                <a:latin typeface="Arial" panose="020B0604020202020204" pitchFamily="34" charset="0"/>
                <a:ea typeface="+mn-ea"/>
                <a:cs typeface="Arial" panose="020B0604020202020204" pitchFamily="34" charset="0"/>
              </a:defRPr>
            </a:lvl2pPr>
            <a:lvl3pPr marL="635000" indent="-176213" algn="l" defTabSz="914400" rtl="0" eaLnBrk="1" latinLnBrk="0" hangingPunct="1">
              <a:lnSpc>
                <a:spcPct val="90000"/>
              </a:lnSpc>
              <a:spcBef>
                <a:spcPts val="500"/>
              </a:spcBef>
              <a:buSzPct val="110000"/>
              <a:buFont typeface="System Font Regular"/>
              <a:buChar char="-"/>
              <a:tabLst/>
              <a:defRPr sz="1600" kern="1200">
                <a:solidFill>
                  <a:schemeClr val="tx1"/>
                </a:solidFill>
                <a:latin typeface="Arial" panose="020B0604020202020204" pitchFamily="34" charset="0"/>
                <a:ea typeface="+mn-ea"/>
                <a:cs typeface="Arial" panose="020B0604020202020204" pitchFamily="34" charset="0"/>
              </a:defRPr>
            </a:lvl3pPr>
            <a:lvl4pPr marL="863600" indent="-176213" algn="l" defTabSz="914400" rtl="0" eaLnBrk="1" latinLnBrk="0" hangingPunct="1">
              <a:lnSpc>
                <a:spcPct val="90000"/>
              </a:lnSpc>
              <a:spcBef>
                <a:spcPts val="500"/>
              </a:spcBef>
              <a:buFont typeface="Arial" panose="020B0604020202020204" pitchFamily="34" charset="0"/>
              <a:buChar char="•"/>
              <a:tabLst/>
              <a:defRPr sz="1400" kern="1200">
                <a:solidFill>
                  <a:schemeClr val="tx1"/>
                </a:solidFill>
                <a:latin typeface="Arial" panose="020B0604020202020204" pitchFamily="34" charset="0"/>
                <a:ea typeface="+mn-ea"/>
                <a:cs typeface="Arial" panose="020B0604020202020204" pitchFamily="34" charset="0"/>
              </a:defRPr>
            </a:lvl4pPr>
            <a:lvl5pPr marL="1085850" indent="-168275" algn="l" defTabSz="914400" rtl="0" eaLnBrk="1" latinLnBrk="0" hangingPunct="1">
              <a:lnSpc>
                <a:spcPct val="90000"/>
              </a:lnSpc>
              <a:spcBef>
                <a:spcPts val="500"/>
              </a:spcBef>
              <a:buFont typeface="Arial" panose="020B0604020202020204" pitchFamily="34" charset="0"/>
              <a:buChar char="•"/>
              <a:tabLst/>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System Font Regular"/>
              <a:buNone/>
            </a:pPr>
            <a:r>
              <a:rPr lang="en-US" sz="2400" b="1" dirty="0">
                <a:solidFill>
                  <a:schemeClr val="accent1"/>
                </a:solidFill>
                <a:latin typeface="+mj-lt"/>
              </a:rPr>
              <a:t>How?</a:t>
            </a:r>
          </a:p>
          <a:p>
            <a:r>
              <a:rPr lang="en-US" dirty="0"/>
              <a:t>Teachers will administer </a:t>
            </a:r>
            <a:r>
              <a:rPr lang="en-US" b="1" i="1" dirty="0"/>
              <a:t>only</a:t>
            </a:r>
            <a:r>
              <a:rPr lang="en-US" dirty="0"/>
              <a:t> the Picture Analogies and Picture Classification subtests. </a:t>
            </a:r>
            <a:r>
              <a:rPr lang="en-US" b="1" dirty="0"/>
              <a:t>The Sentence Completion subtest will be skipped</a:t>
            </a:r>
            <a:r>
              <a:rPr lang="en-US" dirty="0"/>
              <a:t>. Students will complete the full Quantitative and Nonverbal batteries.</a:t>
            </a:r>
          </a:p>
          <a:p>
            <a:r>
              <a:rPr lang="en-US" dirty="0"/>
              <a:t>TAs or STCs would bubble in “S” in the Office Use Only field box on the demographic page of the </a:t>
            </a:r>
            <a:r>
              <a:rPr lang="en-US" i="1" dirty="0"/>
              <a:t>CogAT</a:t>
            </a:r>
            <a:r>
              <a:rPr lang="en-US" dirty="0"/>
              <a:t> answer document.</a:t>
            </a:r>
          </a:p>
        </p:txBody>
      </p:sp>
      <p:pic>
        <p:nvPicPr>
          <p:cNvPr id="6" name="Picture 5" descr="CogAT logo">
            <a:extLst>
              <a:ext uri="{FF2B5EF4-FFF2-40B4-BE49-F238E27FC236}">
                <a16:creationId xmlns:a16="http://schemas.microsoft.com/office/drawing/2014/main" id="{20F0887C-B56E-0D79-E76B-21FE58844B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17470" y="6035677"/>
            <a:ext cx="1773936" cy="633984"/>
          </a:xfrm>
          <a:prstGeom prst="rect">
            <a:avLst/>
          </a:prstGeom>
        </p:spPr>
      </p:pic>
      <p:sp>
        <p:nvSpPr>
          <p:cNvPr id="3" name="Content Placeholder 3">
            <a:extLst>
              <a:ext uri="{FF2B5EF4-FFF2-40B4-BE49-F238E27FC236}">
                <a16:creationId xmlns:a16="http://schemas.microsoft.com/office/drawing/2014/main" id="{6C185411-2A13-A8BC-9177-AABC7281C3E0}"/>
              </a:ext>
            </a:extLst>
          </p:cNvPr>
          <p:cNvSpPr txBox="1">
            <a:spLocks/>
          </p:cNvSpPr>
          <p:nvPr/>
        </p:nvSpPr>
        <p:spPr>
          <a:xfrm>
            <a:off x="621354" y="882160"/>
            <a:ext cx="10961014" cy="1370868"/>
          </a:xfrm>
          <a:prstGeom prst="rect">
            <a:avLst/>
          </a:prstGeom>
        </p:spPr>
        <p:txBody>
          <a:bodyPr>
            <a:noAutofit/>
          </a:bodyPr>
          <a:lstStyle>
            <a:lvl1pPr marL="174625" indent="-174625" algn="l" defTabSz="914400" rtl="0" eaLnBrk="1" latinLnBrk="0" hangingPunct="1">
              <a:lnSpc>
                <a:spcPct val="90000"/>
              </a:lnSpc>
              <a:spcBef>
                <a:spcPts val="1000"/>
              </a:spcBef>
              <a:buClr>
                <a:schemeClr val="accent2"/>
              </a:buClr>
              <a:buSzPct val="100000"/>
              <a:buFont typeface="System Font Regular"/>
              <a:buChar char="•"/>
              <a:tabLst/>
              <a:defRPr sz="2000" kern="1200">
                <a:solidFill>
                  <a:schemeClr val="tx1"/>
                </a:solidFill>
                <a:latin typeface="Arial" panose="020B0604020202020204" pitchFamily="34" charset="0"/>
                <a:ea typeface="+mn-ea"/>
                <a:cs typeface="Arial" panose="020B0604020202020204" pitchFamily="34" charset="0"/>
              </a:defRPr>
            </a:lvl1pPr>
            <a:lvl2pPr marL="458788" indent="-168275" algn="l" defTabSz="914400" rtl="0" eaLnBrk="1" latinLnBrk="0" hangingPunct="1">
              <a:lnSpc>
                <a:spcPct val="90000"/>
              </a:lnSpc>
              <a:spcBef>
                <a:spcPts val="500"/>
              </a:spcBef>
              <a:buClr>
                <a:schemeClr val="accent3"/>
              </a:buClr>
              <a:buFont typeface="Arial" panose="020B0604020202020204" pitchFamily="34" charset="0"/>
              <a:buChar char="•"/>
              <a:tabLst/>
              <a:defRPr sz="1800" kern="1200">
                <a:solidFill>
                  <a:schemeClr val="tx1"/>
                </a:solidFill>
                <a:latin typeface="Arial" panose="020B0604020202020204" pitchFamily="34" charset="0"/>
                <a:ea typeface="+mn-ea"/>
                <a:cs typeface="Arial" panose="020B0604020202020204" pitchFamily="34" charset="0"/>
              </a:defRPr>
            </a:lvl2pPr>
            <a:lvl3pPr marL="635000" indent="-176213" algn="l" defTabSz="914400" rtl="0" eaLnBrk="1" latinLnBrk="0" hangingPunct="1">
              <a:lnSpc>
                <a:spcPct val="90000"/>
              </a:lnSpc>
              <a:spcBef>
                <a:spcPts val="500"/>
              </a:spcBef>
              <a:buSzPct val="110000"/>
              <a:buFont typeface="System Font Regular"/>
              <a:buChar char="-"/>
              <a:tabLst/>
              <a:defRPr sz="1600" kern="1200">
                <a:solidFill>
                  <a:schemeClr val="tx1"/>
                </a:solidFill>
                <a:latin typeface="Arial" panose="020B0604020202020204" pitchFamily="34" charset="0"/>
                <a:ea typeface="+mn-ea"/>
                <a:cs typeface="Arial" panose="020B0604020202020204" pitchFamily="34" charset="0"/>
              </a:defRPr>
            </a:lvl3pPr>
            <a:lvl4pPr marL="863600" indent="-176213" algn="l" defTabSz="914400" rtl="0" eaLnBrk="1" latinLnBrk="0" hangingPunct="1">
              <a:lnSpc>
                <a:spcPct val="90000"/>
              </a:lnSpc>
              <a:spcBef>
                <a:spcPts val="500"/>
              </a:spcBef>
              <a:buFont typeface="Arial" panose="020B0604020202020204" pitchFamily="34" charset="0"/>
              <a:buChar char="•"/>
              <a:tabLst/>
              <a:defRPr sz="1400" kern="1200">
                <a:solidFill>
                  <a:schemeClr val="tx1"/>
                </a:solidFill>
                <a:latin typeface="Arial" panose="020B0604020202020204" pitchFamily="34" charset="0"/>
                <a:ea typeface="+mn-ea"/>
                <a:cs typeface="Arial" panose="020B0604020202020204" pitchFamily="34" charset="0"/>
              </a:defRPr>
            </a:lvl4pPr>
            <a:lvl5pPr marL="1085850" indent="-168275" algn="l" defTabSz="914400" rtl="0" eaLnBrk="1" latinLnBrk="0" hangingPunct="1">
              <a:lnSpc>
                <a:spcPct val="90000"/>
              </a:lnSpc>
              <a:spcBef>
                <a:spcPts val="500"/>
              </a:spcBef>
              <a:buFont typeface="Arial" panose="020B0604020202020204" pitchFamily="34" charset="0"/>
              <a:buChar char="•"/>
              <a:tabLst/>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dirty="0"/>
              <a:t>CogAT is designed to be accessible for English Learners (ELs), minimizing the effect that limited English proficiency may have on measuring reasoning skills. An Alternative-Verbal version is available, which is not a separate test, but it involves the elimination of the Sentence Completion subtest from the Verbal battery. If the student test books are coded correctly, students will receive a composite score and an Ability Profile that can be used for instructional grouping.</a:t>
            </a:r>
          </a:p>
          <a:p>
            <a:pPr marL="0" indent="0">
              <a:buNone/>
            </a:pPr>
            <a:endParaRPr lang="en-US" sz="1800" dirty="0">
              <a:latin typeface="+mj-lt"/>
            </a:endParaRPr>
          </a:p>
        </p:txBody>
      </p:sp>
    </p:spTree>
    <p:extLst>
      <p:ext uri="{BB962C8B-B14F-4D97-AF65-F5344CB8AC3E}">
        <p14:creationId xmlns:p14="http://schemas.microsoft.com/office/powerpoint/2010/main" val="6568854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8">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8BD9BC8-A9DC-E6DE-F1A2-159A09F3CE74}"/>
              </a:ext>
            </a:extLst>
          </p:cNvPr>
          <p:cNvSpPr>
            <a:spLocks noGrp="1"/>
          </p:cNvSpPr>
          <p:nvPr>
            <p:ph type="title"/>
          </p:nvPr>
        </p:nvSpPr>
        <p:spPr>
          <a:xfrm>
            <a:off x="630935" y="639520"/>
            <a:ext cx="3606527" cy="1719072"/>
          </a:xfrm>
        </p:spPr>
        <p:txBody>
          <a:bodyPr anchor="b">
            <a:noAutofit/>
          </a:bodyPr>
          <a:lstStyle/>
          <a:p>
            <a:r>
              <a:rPr lang="en-US" sz="4000" b="1" dirty="0">
                <a:solidFill>
                  <a:schemeClr val="tx2"/>
                </a:solidFill>
                <a:latin typeface="Arial Black" panose="020B0A04020102020204" pitchFamily="34" charset="0"/>
              </a:rPr>
              <a:t>CogAT Alt-V Coding</a:t>
            </a:r>
          </a:p>
        </p:txBody>
      </p:sp>
      <p:sp>
        <p:nvSpPr>
          <p:cNvPr id="35" name="sketch line">
            <a:extLst>
              <a:ext uri="{FF2B5EF4-FFF2-40B4-BE49-F238E27FC236}">
                <a16:creationId xmlns:a16="http://schemas.microsoft.com/office/drawing/2014/main" id="{CD8B4F24-440B-49E9-B85D-733523DC0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8B2C8D8A-689D-3AA0-EB77-6DA315BBA134}"/>
              </a:ext>
            </a:extLst>
          </p:cNvPr>
          <p:cNvSpPr>
            <a:spLocks noGrp="1"/>
          </p:cNvSpPr>
          <p:nvPr>
            <p:ph idx="1"/>
          </p:nvPr>
        </p:nvSpPr>
        <p:spPr>
          <a:xfrm>
            <a:off x="630935" y="2807208"/>
            <a:ext cx="4598515" cy="3410712"/>
          </a:xfrm>
        </p:spPr>
        <p:txBody>
          <a:bodyPr anchor="t">
            <a:normAutofit lnSpcReduction="10000"/>
          </a:bodyPr>
          <a:lstStyle/>
          <a:p>
            <a:pPr marL="573087" lvl="1" indent="-342900">
              <a:buFont typeface="+mj-lt"/>
              <a:buAutoNum type="arabicPeriod"/>
            </a:pPr>
            <a:r>
              <a:rPr lang="en-US" sz="1800" dirty="0">
                <a:solidFill>
                  <a:schemeClr val="tx2"/>
                </a:solidFill>
                <a:latin typeface="Arial" panose="020B0604020202020204" pitchFamily="34" charset="0"/>
                <a:cs typeface="Arial" panose="020B0604020202020204" pitchFamily="34" charset="0"/>
              </a:rPr>
              <a:t>Code these students as </a:t>
            </a:r>
            <a:r>
              <a:rPr lang="en-US" sz="1800" b="1" dirty="0">
                <a:solidFill>
                  <a:schemeClr val="tx2"/>
                </a:solidFill>
                <a:latin typeface="Arial" panose="020B0604020202020204" pitchFamily="34" charset="0"/>
                <a:cs typeface="Arial" panose="020B0604020202020204" pitchFamily="34" charset="0"/>
              </a:rPr>
              <a:t>“</a:t>
            </a:r>
            <a:r>
              <a:rPr lang="en-US" sz="1800" b="1" u="sng" dirty="0">
                <a:solidFill>
                  <a:schemeClr val="tx2"/>
                </a:solidFill>
                <a:latin typeface="Arial" panose="020B0604020202020204" pitchFamily="34" charset="0"/>
                <a:cs typeface="Arial" panose="020B0604020202020204" pitchFamily="34" charset="0"/>
              </a:rPr>
              <a:t>S</a:t>
            </a:r>
            <a:r>
              <a:rPr lang="en-US" sz="1800" b="1" dirty="0">
                <a:solidFill>
                  <a:schemeClr val="tx2"/>
                </a:solidFill>
                <a:latin typeface="Arial" panose="020B0604020202020204" pitchFamily="34" charset="0"/>
                <a:cs typeface="Arial" panose="020B0604020202020204" pitchFamily="34" charset="0"/>
              </a:rPr>
              <a:t>”</a:t>
            </a:r>
            <a:r>
              <a:rPr lang="en-US" sz="1800" dirty="0">
                <a:solidFill>
                  <a:schemeClr val="tx2"/>
                </a:solidFill>
                <a:latin typeface="Arial" panose="020B0604020202020204" pitchFamily="34" charset="0"/>
                <a:cs typeface="Arial" panose="020B0604020202020204" pitchFamily="34" charset="0"/>
              </a:rPr>
              <a:t> in </a:t>
            </a:r>
            <a:r>
              <a:rPr lang="en-US" sz="1800" b="1" dirty="0">
                <a:solidFill>
                  <a:schemeClr val="tx2"/>
                </a:solidFill>
                <a:latin typeface="Arial" panose="020B0604020202020204" pitchFamily="34" charset="0"/>
                <a:cs typeface="Arial" panose="020B0604020202020204" pitchFamily="34" charset="0"/>
              </a:rPr>
              <a:t>‘Office Use Only’ </a:t>
            </a:r>
            <a:r>
              <a:rPr lang="en-US" sz="1800" dirty="0">
                <a:solidFill>
                  <a:schemeClr val="tx2"/>
                </a:solidFill>
                <a:latin typeface="Arial" panose="020B0604020202020204" pitchFamily="34" charset="0"/>
                <a:cs typeface="Arial" panose="020B0604020202020204" pitchFamily="34" charset="0"/>
              </a:rPr>
              <a:t>field box on the demographic page of the test booklet back cover.</a:t>
            </a:r>
          </a:p>
          <a:p>
            <a:pPr marL="573087" lvl="1" indent="-342900">
              <a:buFont typeface="+mj-lt"/>
              <a:buAutoNum type="arabicPeriod"/>
            </a:pPr>
            <a:r>
              <a:rPr lang="en-US" sz="1800" dirty="0">
                <a:solidFill>
                  <a:schemeClr val="tx2"/>
                </a:solidFill>
                <a:latin typeface="Arial" panose="020B0604020202020204" pitchFamily="34" charset="0"/>
                <a:cs typeface="Arial" panose="020B0604020202020204" pitchFamily="34" charset="0"/>
              </a:rPr>
              <a:t>Our scanners are programmed to pick up anything bubbled “S” so that the eligible ML student will be scored as </a:t>
            </a:r>
            <a:r>
              <a:rPr lang="en-US" sz="1800" b="1" dirty="0">
                <a:solidFill>
                  <a:schemeClr val="tx2"/>
                </a:solidFill>
                <a:latin typeface="Arial" panose="020B0604020202020204" pitchFamily="34" charset="0"/>
                <a:cs typeface="Arial" panose="020B0604020202020204" pitchFamily="34" charset="0"/>
              </a:rPr>
              <a:t>“Alt-V” </a:t>
            </a:r>
            <a:r>
              <a:rPr lang="en-US" sz="1800" dirty="0">
                <a:solidFill>
                  <a:schemeClr val="tx2"/>
                </a:solidFill>
                <a:latin typeface="Arial" panose="020B0604020202020204" pitchFamily="34" charset="0"/>
                <a:cs typeface="Arial" panose="020B0604020202020204" pitchFamily="34" charset="0"/>
              </a:rPr>
              <a:t>in which the student would still receive a Verbal score </a:t>
            </a:r>
            <a:r>
              <a:rPr lang="en-US" sz="1800" b="1" i="1" u="sng" dirty="0">
                <a:solidFill>
                  <a:schemeClr val="tx2"/>
                </a:solidFill>
                <a:latin typeface="Arial" panose="020B0604020202020204" pitchFamily="34" charset="0"/>
                <a:cs typeface="Arial" panose="020B0604020202020204" pitchFamily="34" charset="0"/>
              </a:rPr>
              <a:t>and</a:t>
            </a:r>
            <a:r>
              <a:rPr lang="en-US" sz="1800" dirty="0">
                <a:solidFill>
                  <a:schemeClr val="tx2"/>
                </a:solidFill>
                <a:latin typeface="Arial" panose="020B0604020202020204" pitchFamily="34" charset="0"/>
                <a:cs typeface="Arial" panose="020B0604020202020204" pitchFamily="34" charset="0"/>
              </a:rPr>
              <a:t> a total VQN composite score. </a:t>
            </a:r>
          </a:p>
          <a:p>
            <a:pPr marL="573087" lvl="1" indent="-342900">
              <a:buFont typeface="+mj-lt"/>
              <a:buAutoNum type="arabicPeriod"/>
            </a:pPr>
            <a:r>
              <a:rPr lang="en-US" sz="1800" dirty="0">
                <a:solidFill>
                  <a:schemeClr val="tx2"/>
                </a:solidFill>
                <a:latin typeface="Arial" panose="020B0604020202020204" pitchFamily="34" charset="0"/>
                <a:cs typeface="Arial" panose="020B0604020202020204" pitchFamily="34" charset="0"/>
              </a:rPr>
              <a:t>Please remind teachers </a:t>
            </a:r>
            <a:r>
              <a:rPr lang="en-US" sz="1800" b="1" dirty="0">
                <a:solidFill>
                  <a:schemeClr val="tx2"/>
                </a:solidFill>
                <a:latin typeface="Arial" panose="020B0604020202020204" pitchFamily="34" charset="0"/>
                <a:cs typeface="Arial" panose="020B0604020202020204" pitchFamily="34" charset="0"/>
              </a:rPr>
              <a:t>NOT</a:t>
            </a:r>
            <a:r>
              <a:rPr lang="en-US" sz="1800" dirty="0">
                <a:solidFill>
                  <a:schemeClr val="tx2"/>
                </a:solidFill>
                <a:latin typeface="Arial" panose="020B0604020202020204" pitchFamily="34" charset="0"/>
                <a:cs typeface="Arial" panose="020B0604020202020204" pitchFamily="34" charset="0"/>
              </a:rPr>
              <a:t> to administer the </a:t>
            </a:r>
            <a:r>
              <a:rPr lang="en-US" sz="1800" b="1" dirty="0">
                <a:solidFill>
                  <a:schemeClr val="tx2"/>
                </a:solidFill>
                <a:latin typeface="Arial" panose="020B0604020202020204" pitchFamily="34" charset="0"/>
                <a:cs typeface="Arial" panose="020B0604020202020204" pitchFamily="34" charset="0"/>
              </a:rPr>
              <a:t>Sentence Completion</a:t>
            </a:r>
            <a:r>
              <a:rPr lang="en-US" sz="1800" dirty="0">
                <a:solidFill>
                  <a:schemeClr val="tx2"/>
                </a:solidFill>
                <a:latin typeface="Arial" panose="020B0604020202020204" pitchFamily="34" charset="0"/>
                <a:cs typeface="Arial" panose="020B0604020202020204" pitchFamily="34" charset="0"/>
              </a:rPr>
              <a:t> subtest to these ML grade 2 students</a:t>
            </a:r>
            <a:r>
              <a:rPr lang="en-US" sz="1800" dirty="0">
                <a:solidFill>
                  <a:schemeClr val="tx2"/>
                </a:solidFill>
              </a:rPr>
              <a:t>.</a:t>
            </a:r>
          </a:p>
        </p:txBody>
      </p:sp>
      <p:pic>
        <p:nvPicPr>
          <p:cNvPr id="8" name="Picture 7" descr="Image of the demographic page on the CogAT test book.">
            <a:extLst>
              <a:ext uri="{FF2B5EF4-FFF2-40B4-BE49-F238E27FC236}">
                <a16:creationId xmlns:a16="http://schemas.microsoft.com/office/drawing/2014/main" id="{4B71C39F-85C7-BF0E-08FA-009F52D4AC22}"/>
              </a:ext>
            </a:extLst>
          </p:cNvPr>
          <p:cNvPicPr>
            <a:picLocks noChangeAspect="1"/>
          </p:cNvPicPr>
          <p:nvPr/>
        </p:nvPicPr>
        <p:blipFill>
          <a:blip r:embed="rId2"/>
          <a:stretch>
            <a:fillRect/>
          </a:stretch>
        </p:blipFill>
        <p:spPr>
          <a:xfrm>
            <a:off x="6962550" y="135649"/>
            <a:ext cx="4413842" cy="599129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Picture 3" descr="Image of the OFFICE USE ONLY section of the demographic page. ">
            <a:extLst>
              <a:ext uri="{FF2B5EF4-FFF2-40B4-BE49-F238E27FC236}">
                <a16:creationId xmlns:a16="http://schemas.microsoft.com/office/drawing/2014/main" id="{DF1FD4D2-0F98-53BE-9332-E4C1DEAD3FAE}"/>
              </a:ext>
            </a:extLst>
          </p:cNvPr>
          <p:cNvPicPr>
            <a:picLocks noChangeAspect="1"/>
          </p:cNvPicPr>
          <p:nvPr/>
        </p:nvPicPr>
        <p:blipFill rotWithShape="1">
          <a:blip r:embed="rId3"/>
          <a:srcRect l="24171" t="73012" r="60325" b="5039"/>
          <a:stretch/>
        </p:blipFill>
        <p:spPr>
          <a:xfrm>
            <a:off x="5470054" y="5739292"/>
            <a:ext cx="2104222" cy="1046603"/>
          </a:xfrm>
          <a:prstGeom prst="rect">
            <a:avLst/>
          </a:prstGeom>
        </p:spPr>
      </p:pic>
      <p:cxnSp>
        <p:nvCxnSpPr>
          <p:cNvPr id="39" name="Straight Arrow Connector 38">
            <a:extLst>
              <a:ext uri="{FF2B5EF4-FFF2-40B4-BE49-F238E27FC236}">
                <a16:creationId xmlns:a16="http://schemas.microsoft.com/office/drawing/2014/main" id="{DB42EDA4-2202-91C0-EE74-F1DC84234CB5}"/>
              </a:ext>
            </a:extLst>
          </p:cNvPr>
          <p:cNvCxnSpPr>
            <a:cxnSpLocks/>
          </p:cNvCxnSpPr>
          <p:nvPr/>
        </p:nvCxnSpPr>
        <p:spPr>
          <a:xfrm flipV="1">
            <a:off x="7337234" y="5894024"/>
            <a:ext cx="837282" cy="232921"/>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42" name="Oval 41">
            <a:extLst>
              <a:ext uri="{FF2B5EF4-FFF2-40B4-BE49-F238E27FC236}">
                <a16:creationId xmlns:a16="http://schemas.microsoft.com/office/drawing/2014/main" id="{EC696069-4E01-3597-A6DE-36214906FE65}"/>
              </a:ext>
            </a:extLst>
          </p:cNvPr>
          <p:cNvSpPr/>
          <p:nvPr/>
        </p:nvSpPr>
        <p:spPr>
          <a:xfrm>
            <a:off x="6962550" y="6262593"/>
            <a:ext cx="264515" cy="259393"/>
          </a:xfrm>
          <a:prstGeom prst="ellipse">
            <a:avLst/>
          </a:prstGeom>
          <a:solidFill>
            <a:srgbClr val="7F7F7F">
              <a:alpha val="25098"/>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957362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pause image">
            <a:extLst>
              <a:ext uri="{FF2B5EF4-FFF2-40B4-BE49-F238E27FC236}">
                <a16:creationId xmlns:a16="http://schemas.microsoft.com/office/drawing/2014/main" id="{EE46A6D0-88AD-F639-2FD2-DF4649842A2B}"/>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6551" t="9020" r="5181" b="16078"/>
          <a:stretch/>
        </p:blipFill>
        <p:spPr>
          <a:xfrm>
            <a:off x="2895600" y="1152366"/>
            <a:ext cx="6400800" cy="4553267"/>
          </a:xfrm>
          <a:prstGeom prst="rect">
            <a:avLst/>
          </a:prstGeom>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34837612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774AFAC-8C3C-E51A-6F0B-B63A20A8FC3C}"/>
            </a:ext>
          </a:extLst>
        </p:cNvPr>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id="{99ED5833-B85B-4103-8A3B-CAB0308E6C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ubtitle 11">
            <a:extLst>
              <a:ext uri="{FF2B5EF4-FFF2-40B4-BE49-F238E27FC236}">
                <a16:creationId xmlns:a16="http://schemas.microsoft.com/office/drawing/2014/main" id="{8B27C332-4F35-7736-E865-AAE6687FC5A2}"/>
              </a:ext>
            </a:extLst>
          </p:cNvPr>
          <p:cNvSpPr>
            <a:spLocks noGrp="1"/>
          </p:cNvSpPr>
          <p:nvPr>
            <p:ph type="subTitle" idx="1"/>
          </p:nvPr>
        </p:nvSpPr>
        <p:spPr>
          <a:xfrm>
            <a:off x="1196656" y="4826707"/>
            <a:ext cx="9795638" cy="1518081"/>
          </a:xfrm>
        </p:spPr>
        <p:txBody>
          <a:bodyPr>
            <a:noAutofit/>
          </a:bodyPr>
          <a:lstStyle/>
          <a:p>
            <a:r>
              <a:rPr lang="en-US" sz="1400" b="1" dirty="0">
                <a:latin typeface="Arial" panose="020B0604020202020204" pitchFamily="34" charset="0"/>
                <a:cs typeface="Arial" panose="020B0604020202020204" pitchFamily="34" charset="0"/>
              </a:rPr>
              <a:t>Disclaimer on the Use of Artificial Intelligence </a:t>
            </a:r>
            <a:endParaRPr lang="en-US" sz="1400" dirty="0">
              <a:latin typeface="Arial" panose="020B0604020202020204" pitchFamily="34" charset="0"/>
              <a:cs typeface="Arial" panose="020B0604020202020204" pitchFamily="34" charset="0"/>
            </a:endParaRPr>
          </a:p>
          <a:p>
            <a:r>
              <a:rPr lang="en-US" sz="1400" b="1" dirty="0">
                <a:latin typeface="Arial" panose="020B0604020202020204" pitchFamily="34" charset="0"/>
                <a:cs typeface="Arial" panose="020B0604020202020204" pitchFamily="34" charset="0"/>
              </a:rPr>
              <a:t>The content presented is the intellectual property of the South Carolina Department of Education (SCDE) or Riverside Insights. By participating in this event, attendees agree they will not record, capture, or share its contents without permission. Attendees agree they will not use artificial intelligence (AI) to capture or summarize the contents of the event. The SCDE reserves the right to remove attendees using these services.</a:t>
            </a:r>
            <a:endParaRPr lang="en-US" sz="1400"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F6360E0D-34B4-2270-4A03-CC13DA9FC470}"/>
              </a:ext>
            </a:extLst>
          </p:cNvPr>
          <p:cNvPicPr>
            <a:picLocks noChangeAspect="1"/>
          </p:cNvPicPr>
          <p:nvPr/>
        </p:nvPicPr>
        <p:blipFill>
          <a:blip r:embed="rId2"/>
          <a:stretch>
            <a:fillRect/>
          </a:stretch>
        </p:blipFill>
        <p:spPr>
          <a:xfrm>
            <a:off x="205001" y="134876"/>
            <a:ext cx="2064575" cy="2029583"/>
          </a:xfrm>
          <a:prstGeom prst="rect">
            <a:avLst/>
          </a:prstGeom>
        </p:spPr>
      </p:pic>
      <p:pic>
        <p:nvPicPr>
          <p:cNvPr id="14" name="Picture 13" descr="A blue green and yellow text on a black background&#10;&#10;AI-generated content may be incorrect.">
            <a:extLst>
              <a:ext uri="{FF2B5EF4-FFF2-40B4-BE49-F238E27FC236}">
                <a16:creationId xmlns:a16="http://schemas.microsoft.com/office/drawing/2014/main" id="{F8FD442F-D773-99C4-77E3-03A17F8250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44505" y="294918"/>
            <a:ext cx="3142494" cy="1286259"/>
          </a:xfrm>
          <a:prstGeom prst="rect">
            <a:avLst/>
          </a:prstGeom>
        </p:spPr>
      </p:pic>
    </p:spTree>
    <p:extLst>
      <p:ext uri="{BB962C8B-B14F-4D97-AF65-F5344CB8AC3E}">
        <p14:creationId xmlns:p14="http://schemas.microsoft.com/office/powerpoint/2010/main" val="28089190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8">
            <a:extLst>
              <a:ext uri="{FF2B5EF4-FFF2-40B4-BE49-F238E27FC236}">
                <a16:creationId xmlns:a16="http://schemas.microsoft.com/office/drawing/2014/main" id="{35DB3719-6FDC-4E5D-891D-FF40B7300F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B92C499-7D8E-BA56-1F80-2B4E62ED334B}"/>
              </a:ext>
            </a:extLst>
          </p:cNvPr>
          <p:cNvSpPr>
            <a:spLocks noGrp="1"/>
          </p:cNvSpPr>
          <p:nvPr>
            <p:ph type="title"/>
          </p:nvPr>
        </p:nvSpPr>
        <p:spPr>
          <a:xfrm>
            <a:off x="635620" y="365125"/>
            <a:ext cx="10939346" cy="1325563"/>
          </a:xfrm>
        </p:spPr>
        <p:txBody>
          <a:bodyPr>
            <a:noAutofit/>
          </a:bodyPr>
          <a:lstStyle/>
          <a:p>
            <a:r>
              <a:rPr lang="en-US" b="1" dirty="0">
                <a:solidFill>
                  <a:schemeClr val="tx2"/>
                </a:solidFill>
                <a:latin typeface="Arial Black" panose="020B0A04020102020204" pitchFamily="34" charset="0"/>
              </a:rPr>
              <a:t>Preparing Students for Testing</a:t>
            </a:r>
          </a:p>
        </p:txBody>
      </p:sp>
      <p:sp>
        <p:nvSpPr>
          <p:cNvPr id="18" name="sketch line">
            <a:extLst>
              <a:ext uri="{FF2B5EF4-FFF2-40B4-BE49-F238E27FC236}">
                <a16:creationId xmlns:a16="http://schemas.microsoft.com/office/drawing/2014/main" id="{E0CBAC23-2E3F-4A90-BA59-F8299F6A54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1865313"/>
            <a:ext cx="10424160" cy="18288"/>
          </a:xfrm>
          <a:custGeom>
            <a:avLst/>
            <a:gdLst>
              <a:gd name="connsiteX0" fmla="*/ 0 w 10424160"/>
              <a:gd name="connsiteY0" fmla="*/ 0 h 18288"/>
              <a:gd name="connsiteX1" fmla="*/ 903427 w 10424160"/>
              <a:gd name="connsiteY1" fmla="*/ 0 h 18288"/>
              <a:gd name="connsiteX2" fmla="*/ 1389888 w 10424160"/>
              <a:gd name="connsiteY2" fmla="*/ 0 h 18288"/>
              <a:gd name="connsiteX3" fmla="*/ 2189074 w 10424160"/>
              <a:gd name="connsiteY3" fmla="*/ 0 h 18288"/>
              <a:gd name="connsiteX4" fmla="*/ 2675534 w 10424160"/>
              <a:gd name="connsiteY4" fmla="*/ 0 h 18288"/>
              <a:gd name="connsiteX5" fmla="*/ 3370478 w 10424160"/>
              <a:gd name="connsiteY5" fmla="*/ 0 h 18288"/>
              <a:gd name="connsiteX6" fmla="*/ 4169664 w 10424160"/>
              <a:gd name="connsiteY6" fmla="*/ 0 h 18288"/>
              <a:gd name="connsiteX7" fmla="*/ 4551883 w 10424160"/>
              <a:gd name="connsiteY7" fmla="*/ 0 h 18288"/>
              <a:gd name="connsiteX8" fmla="*/ 4934102 w 10424160"/>
              <a:gd name="connsiteY8" fmla="*/ 0 h 18288"/>
              <a:gd name="connsiteX9" fmla="*/ 5837530 w 10424160"/>
              <a:gd name="connsiteY9" fmla="*/ 0 h 18288"/>
              <a:gd name="connsiteX10" fmla="*/ 6532474 w 10424160"/>
              <a:gd name="connsiteY10" fmla="*/ 0 h 18288"/>
              <a:gd name="connsiteX11" fmla="*/ 6914693 w 10424160"/>
              <a:gd name="connsiteY11" fmla="*/ 0 h 18288"/>
              <a:gd name="connsiteX12" fmla="*/ 7609637 w 10424160"/>
              <a:gd name="connsiteY12" fmla="*/ 0 h 18288"/>
              <a:gd name="connsiteX13" fmla="*/ 8513064 w 10424160"/>
              <a:gd name="connsiteY13" fmla="*/ 0 h 18288"/>
              <a:gd name="connsiteX14" fmla="*/ 9103766 w 10424160"/>
              <a:gd name="connsiteY14" fmla="*/ 0 h 18288"/>
              <a:gd name="connsiteX15" fmla="*/ 9694469 w 10424160"/>
              <a:gd name="connsiteY15" fmla="*/ 0 h 18288"/>
              <a:gd name="connsiteX16" fmla="*/ 10424160 w 10424160"/>
              <a:gd name="connsiteY16" fmla="*/ 0 h 18288"/>
              <a:gd name="connsiteX17" fmla="*/ 10424160 w 10424160"/>
              <a:gd name="connsiteY17" fmla="*/ 18288 h 18288"/>
              <a:gd name="connsiteX18" fmla="*/ 9729216 w 10424160"/>
              <a:gd name="connsiteY18" fmla="*/ 18288 h 18288"/>
              <a:gd name="connsiteX19" fmla="*/ 8930030 w 10424160"/>
              <a:gd name="connsiteY19" fmla="*/ 18288 h 18288"/>
              <a:gd name="connsiteX20" fmla="*/ 8130845 w 10424160"/>
              <a:gd name="connsiteY20" fmla="*/ 18288 h 18288"/>
              <a:gd name="connsiteX21" fmla="*/ 7644384 w 10424160"/>
              <a:gd name="connsiteY21" fmla="*/ 18288 h 18288"/>
              <a:gd name="connsiteX22" fmla="*/ 6740957 w 10424160"/>
              <a:gd name="connsiteY22" fmla="*/ 18288 h 18288"/>
              <a:gd name="connsiteX23" fmla="*/ 6046013 w 10424160"/>
              <a:gd name="connsiteY23" fmla="*/ 18288 h 18288"/>
              <a:gd name="connsiteX24" fmla="*/ 5663794 w 10424160"/>
              <a:gd name="connsiteY24" fmla="*/ 18288 h 18288"/>
              <a:gd name="connsiteX25" fmla="*/ 4968850 w 10424160"/>
              <a:gd name="connsiteY25" fmla="*/ 18288 h 18288"/>
              <a:gd name="connsiteX26" fmla="*/ 4378147 w 10424160"/>
              <a:gd name="connsiteY26" fmla="*/ 18288 h 18288"/>
              <a:gd name="connsiteX27" fmla="*/ 3787445 w 10424160"/>
              <a:gd name="connsiteY27" fmla="*/ 18288 h 18288"/>
              <a:gd name="connsiteX28" fmla="*/ 3196742 w 10424160"/>
              <a:gd name="connsiteY28" fmla="*/ 18288 h 18288"/>
              <a:gd name="connsiteX29" fmla="*/ 2606040 w 10424160"/>
              <a:gd name="connsiteY29" fmla="*/ 18288 h 18288"/>
              <a:gd name="connsiteX30" fmla="*/ 1806854 w 10424160"/>
              <a:gd name="connsiteY30" fmla="*/ 18288 h 18288"/>
              <a:gd name="connsiteX31" fmla="*/ 1111910 w 10424160"/>
              <a:gd name="connsiteY31" fmla="*/ 18288 h 18288"/>
              <a:gd name="connsiteX32" fmla="*/ 729691 w 10424160"/>
              <a:gd name="connsiteY32" fmla="*/ 18288 h 18288"/>
              <a:gd name="connsiteX33" fmla="*/ 0 w 10424160"/>
              <a:gd name="connsiteY33" fmla="*/ 18288 h 18288"/>
              <a:gd name="connsiteX34" fmla="*/ 0 w 10424160"/>
              <a:gd name="connsiteY34"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424160" h="18288" fill="none" extrusionOk="0">
                <a:moveTo>
                  <a:pt x="0" y="0"/>
                </a:moveTo>
                <a:cubicBezTo>
                  <a:pt x="251416" y="-3874"/>
                  <a:pt x="479411" y="-20508"/>
                  <a:pt x="903427" y="0"/>
                </a:cubicBezTo>
                <a:cubicBezTo>
                  <a:pt x="1327443" y="20508"/>
                  <a:pt x="1177990" y="-7387"/>
                  <a:pt x="1389888" y="0"/>
                </a:cubicBezTo>
                <a:cubicBezTo>
                  <a:pt x="1601786" y="7387"/>
                  <a:pt x="1928602" y="-6697"/>
                  <a:pt x="2189074" y="0"/>
                </a:cubicBezTo>
                <a:cubicBezTo>
                  <a:pt x="2449546" y="6697"/>
                  <a:pt x="2440085" y="-21144"/>
                  <a:pt x="2675534" y="0"/>
                </a:cubicBezTo>
                <a:cubicBezTo>
                  <a:pt x="2910983" y="21144"/>
                  <a:pt x="3026158" y="-11124"/>
                  <a:pt x="3370478" y="0"/>
                </a:cubicBezTo>
                <a:cubicBezTo>
                  <a:pt x="3714798" y="11124"/>
                  <a:pt x="3864539" y="-10660"/>
                  <a:pt x="4169664" y="0"/>
                </a:cubicBezTo>
                <a:cubicBezTo>
                  <a:pt x="4474789" y="10660"/>
                  <a:pt x="4471218" y="16488"/>
                  <a:pt x="4551883" y="0"/>
                </a:cubicBezTo>
                <a:cubicBezTo>
                  <a:pt x="4632548" y="-16488"/>
                  <a:pt x="4786830" y="7986"/>
                  <a:pt x="4934102" y="0"/>
                </a:cubicBezTo>
                <a:cubicBezTo>
                  <a:pt x="5081374" y="-7986"/>
                  <a:pt x="5575881" y="-33003"/>
                  <a:pt x="5837530" y="0"/>
                </a:cubicBezTo>
                <a:cubicBezTo>
                  <a:pt x="6099179" y="33003"/>
                  <a:pt x="6305895" y="14170"/>
                  <a:pt x="6532474" y="0"/>
                </a:cubicBezTo>
                <a:cubicBezTo>
                  <a:pt x="6759053" y="-14170"/>
                  <a:pt x="6726707" y="16121"/>
                  <a:pt x="6914693" y="0"/>
                </a:cubicBezTo>
                <a:cubicBezTo>
                  <a:pt x="7102679" y="-16121"/>
                  <a:pt x="7397857" y="32594"/>
                  <a:pt x="7609637" y="0"/>
                </a:cubicBezTo>
                <a:cubicBezTo>
                  <a:pt x="7821417" y="-32594"/>
                  <a:pt x="8141235" y="-3745"/>
                  <a:pt x="8513064" y="0"/>
                </a:cubicBezTo>
                <a:cubicBezTo>
                  <a:pt x="8884893" y="3745"/>
                  <a:pt x="8877548" y="3359"/>
                  <a:pt x="9103766" y="0"/>
                </a:cubicBezTo>
                <a:cubicBezTo>
                  <a:pt x="9329984" y="-3359"/>
                  <a:pt x="9545570" y="-17843"/>
                  <a:pt x="9694469" y="0"/>
                </a:cubicBezTo>
                <a:cubicBezTo>
                  <a:pt x="9843368" y="17843"/>
                  <a:pt x="10162477" y="-1217"/>
                  <a:pt x="10424160" y="0"/>
                </a:cubicBezTo>
                <a:cubicBezTo>
                  <a:pt x="10424498" y="7640"/>
                  <a:pt x="10423710" y="11289"/>
                  <a:pt x="10424160" y="18288"/>
                </a:cubicBezTo>
                <a:cubicBezTo>
                  <a:pt x="10184680" y="20716"/>
                  <a:pt x="10034768" y="-9357"/>
                  <a:pt x="9729216" y="18288"/>
                </a:cubicBezTo>
                <a:cubicBezTo>
                  <a:pt x="9423664" y="45933"/>
                  <a:pt x="9309220" y="36372"/>
                  <a:pt x="8930030" y="18288"/>
                </a:cubicBezTo>
                <a:cubicBezTo>
                  <a:pt x="8550840" y="204"/>
                  <a:pt x="8513376" y="34707"/>
                  <a:pt x="8130845" y="18288"/>
                </a:cubicBezTo>
                <a:cubicBezTo>
                  <a:pt x="7748315" y="1869"/>
                  <a:pt x="7864674" y="19659"/>
                  <a:pt x="7644384" y="18288"/>
                </a:cubicBezTo>
                <a:cubicBezTo>
                  <a:pt x="7424094" y="16917"/>
                  <a:pt x="6947001" y="55680"/>
                  <a:pt x="6740957" y="18288"/>
                </a:cubicBezTo>
                <a:cubicBezTo>
                  <a:pt x="6534913" y="-19104"/>
                  <a:pt x="6313809" y="33391"/>
                  <a:pt x="6046013" y="18288"/>
                </a:cubicBezTo>
                <a:cubicBezTo>
                  <a:pt x="5778217" y="3185"/>
                  <a:pt x="5786775" y="1439"/>
                  <a:pt x="5663794" y="18288"/>
                </a:cubicBezTo>
                <a:cubicBezTo>
                  <a:pt x="5540813" y="35137"/>
                  <a:pt x="5204724" y="25434"/>
                  <a:pt x="4968850" y="18288"/>
                </a:cubicBezTo>
                <a:cubicBezTo>
                  <a:pt x="4732976" y="11142"/>
                  <a:pt x="4559928" y="34568"/>
                  <a:pt x="4378147" y="18288"/>
                </a:cubicBezTo>
                <a:cubicBezTo>
                  <a:pt x="4196366" y="2008"/>
                  <a:pt x="3992200" y="35409"/>
                  <a:pt x="3787445" y="18288"/>
                </a:cubicBezTo>
                <a:cubicBezTo>
                  <a:pt x="3582690" y="1167"/>
                  <a:pt x="3488876" y="-7583"/>
                  <a:pt x="3196742" y="18288"/>
                </a:cubicBezTo>
                <a:cubicBezTo>
                  <a:pt x="2904608" y="44159"/>
                  <a:pt x="2729828" y="45906"/>
                  <a:pt x="2606040" y="18288"/>
                </a:cubicBezTo>
                <a:cubicBezTo>
                  <a:pt x="2482252" y="-9330"/>
                  <a:pt x="2000672" y="-5498"/>
                  <a:pt x="1806854" y="18288"/>
                </a:cubicBezTo>
                <a:cubicBezTo>
                  <a:pt x="1613036" y="42074"/>
                  <a:pt x="1310933" y="-4240"/>
                  <a:pt x="1111910" y="18288"/>
                </a:cubicBezTo>
                <a:cubicBezTo>
                  <a:pt x="912887" y="40816"/>
                  <a:pt x="891560" y="1701"/>
                  <a:pt x="729691" y="18288"/>
                </a:cubicBezTo>
                <a:cubicBezTo>
                  <a:pt x="567822" y="34875"/>
                  <a:pt x="203025" y="34462"/>
                  <a:pt x="0" y="18288"/>
                </a:cubicBezTo>
                <a:cubicBezTo>
                  <a:pt x="-82" y="11708"/>
                  <a:pt x="-178" y="8956"/>
                  <a:pt x="0" y="0"/>
                </a:cubicBezTo>
                <a:close/>
              </a:path>
              <a:path w="10424160" h="18288" stroke="0" extrusionOk="0">
                <a:moveTo>
                  <a:pt x="0" y="0"/>
                </a:moveTo>
                <a:cubicBezTo>
                  <a:pt x="119910" y="17195"/>
                  <a:pt x="345032" y="1652"/>
                  <a:pt x="590702" y="0"/>
                </a:cubicBezTo>
                <a:cubicBezTo>
                  <a:pt x="836372" y="-1652"/>
                  <a:pt x="830717" y="-10944"/>
                  <a:pt x="972922" y="0"/>
                </a:cubicBezTo>
                <a:cubicBezTo>
                  <a:pt x="1115127" y="10944"/>
                  <a:pt x="1638708" y="17269"/>
                  <a:pt x="1876349" y="0"/>
                </a:cubicBezTo>
                <a:cubicBezTo>
                  <a:pt x="2113990" y="-17269"/>
                  <a:pt x="2263529" y="27642"/>
                  <a:pt x="2467051" y="0"/>
                </a:cubicBezTo>
                <a:cubicBezTo>
                  <a:pt x="2670573" y="-27642"/>
                  <a:pt x="2867743" y="-1552"/>
                  <a:pt x="3057754" y="0"/>
                </a:cubicBezTo>
                <a:cubicBezTo>
                  <a:pt x="3247765" y="1552"/>
                  <a:pt x="3729099" y="45169"/>
                  <a:pt x="3961181" y="0"/>
                </a:cubicBezTo>
                <a:cubicBezTo>
                  <a:pt x="4193263" y="-45169"/>
                  <a:pt x="4313735" y="4067"/>
                  <a:pt x="4447642" y="0"/>
                </a:cubicBezTo>
                <a:cubicBezTo>
                  <a:pt x="4581549" y="-4067"/>
                  <a:pt x="5123626" y="11867"/>
                  <a:pt x="5351069" y="0"/>
                </a:cubicBezTo>
                <a:cubicBezTo>
                  <a:pt x="5578512" y="-11867"/>
                  <a:pt x="6044105" y="-19983"/>
                  <a:pt x="6254496" y="0"/>
                </a:cubicBezTo>
                <a:cubicBezTo>
                  <a:pt x="6464887" y="19983"/>
                  <a:pt x="6664731" y="4232"/>
                  <a:pt x="6949440" y="0"/>
                </a:cubicBezTo>
                <a:cubicBezTo>
                  <a:pt x="7234149" y="-4232"/>
                  <a:pt x="7497205" y="28731"/>
                  <a:pt x="7852867" y="0"/>
                </a:cubicBezTo>
                <a:cubicBezTo>
                  <a:pt x="8208529" y="-28731"/>
                  <a:pt x="8287556" y="2616"/>
                  <a:pt x="8443570" y="0"/>
                </a:cubicBezTo>
                <a:cubicBezTo>
                  <a:pt x="8599584" y="-2616"/>
                  <a:pt x="8871283" y="-14113"/>
                  <a:pt x="9034272" y="0"/>
                </a:cubicBezTo>
                <a:cubicBezTo>
                  <a:pt x="9197261" y="14113"/>
                  <a:pt x="9604978" y="-35623"/>
                  <a:pt x="9833458" y="0"/>
                </a:cubicBezTo>
                <a:cubicBezTo>
                  <a:pt x="10061938" y="35623"/>
                  <a:pt x="10231944" y="-8194"/>
                  <a:pt x="10424160" y="0"/>
                </a:cubicBezTo>
                <a:cubicBezTo>
                  <a:pt x="10424285" y="4395"/>
                  <a:pt x="10424085" y="9776"/>
                  <a:pt x="10424160" y="18288"/>
                </a:cubicBezTo>
                <a:cubicBezTo>
                  <a:pt x="10058736" y="-5772"/>
                  <a:pt x="9942989" y="-18764"/>
                  <a:pt x="9624974" y="18288"/>
                </a:cubicBezTo>
                <a:cubicBezTo>
                  <a:pt x="9306959" y="55340"/>
                  <a:pt x="9229263" y="24995"/>
                  <a:pt x="8930030" y="18288"/>
                </a:cubicBezTo>
                <a:cubicBezTo>
                  <a:pt x="8630797" y="11581"/>
                  <a:pt x="8647263" y="10931"/>
                  <a:pt x="8547811" y="18288"/>
                </a:cubicBezTo>
                <a:cubicBezTo>
                  <a:pt x="8448359" y="25645"/>
                  <a:pt x="8173221" y="219"/>
                  <a:pt x="8061350" y="18288"/>
                </a:cubicBezTo>
                <a:cubicBezTo>
                  <a:pt x="7949479" y="36357"/>
                  <a:pt x="7437002" y="17516"/>
                  <a:pt x="7157923" y="18288"/>
                </a:cubicBezTo>
                <a:cubicBezTo>
                  <a:pt x="6878844" y="19060"/>
                  <a:pt x="6610241" y="8864"/>
                  <a:pt x="6462979" y="18288"/>
                </a:cubicBezTo>
                <a:cubicBezTo>
                  <a:pt x="6315717" y="27712"/>
                  <a:pt x="6124879" y="4989"/>
                  <a:pt x="5976518" y="18288"/>
                </a:cubicBezTo>
                <a:cubicBezTo>
                  <a:pt x="5828157" y="31587"/>
                  <a:pt x="5566880" y="7112"/>
                  <a:pt x="5281574" y="18288"/>
                </a:cubicBezTo>
                <a:cubicBezTo>
                  <a:pt x="4996268" y="29464"/>
                  <a:pt x="5085614" y="20493"/>
                  <a:pt x="4899355" y="18288"/>
                </a:cubicBezTo>
                <a:cubicBezTo>
                  <a:pt x="4713096" y="16083"/>
                  <a:pt x="4606138" y="34359"/>
                  <a:pt x="4517136" y="18288"/>
                </a:cubicBezTo>
                <a:cubicBezTo>
                  <a:pt x="4428134" y="2217"/>
                  <a:pt x="4125335" y="52414"/>
                  <a:pt x="3822192" y="18288"/>
                </a:cubicBezTo>
                <a:cubicBezTo>
                  <a:pt x="3519049" y="-15838"/>
                  <a:pt x="3453132" y="3859"/>
                  <a:pt x="3335731" y="18288"/>
                </a:cubicBezTo>
                <a:cubicBezTo>
                  <a:pt x="3218330" y="32717"/>
                  <a:pt x="2718749" y="-13936"/>
                  <a:pt x="2536546" y="18288"/>
                </a:cubicBezTo>
                <a:cubicBezTo>
                  <a:pt x="2354343" y="50512"/>
                  <a:pt x="2190669" y="3238"/>
                  <a:pt x="2050085" y="18288"/>
                </a:cubicBezTo>
                <a:cubicBezTo>
                  <a:pt x="1909501" y="33338"/>
                  <a:pt x="1520975" y="3062"/>
                  <a:pt x="1250899" y="18288"/>
                </a:cubicBezTo>
                <a:cubicBezTo>
                  <a:pt x="980823" y="33514"/>
                  <a:pt x="992936" y="28036"/>
                  <a:pt x="868680" y="18288"/>
                </a:cubicBezTo>
                <a:cubicBezTo>
                  <a:pt x="744424" y="8540"/>
                  <a:pt x="230364" y="33365"/>
                  <a:pt x="0" y="18288"/>
                </a:cubicBezTo>
                <a:cubicBezTo>
                  <a:pt x="-504" y="12101"/>
                  <a:pt x="-591" y="7719"/>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0D480D22-8873-C725-A6E5-53D9D3315B1A}"/>
              </a:ext>
            </a:extLst>
          </p:cNvPr>
          <p:cNvSpPr/>
          <p:nvPr/>
        </p:nvSpPr>
        <p:spPr>
          <a:xfrm>
            <a:off x="1517250" y="2605024"/>
            <a:ext cx="1887187" cy="1887187"/>
          </a:xfrm>
          <a:prstGeom prst="ellipse">
            <a:avLst/>
          </a:prstGeom>
          <a:solidFill>
            <a:schemeClr val="accent1"/>
          </a:solidFill>
        </p:spPr>
        <p:style>
          <a:lnRef idx="0">
            <a:schemeClr val="lt1">
              <a:alpha val="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p:style>
        <p:txBody>
          <a:bodyPr/>
          <a:lstStyle/>
          <a:p>
            <a:endParaRPr lang="en-US"/>
          </a:p>
        </p:txBody>
      </p:sp>
      <p:sp>
        <p:nvSpPr>
          <p:cNvPr id="7" name="Rectangle 6" descr="Image of document above Informing Parents">
            <a:extLst>
              <a:ext uri="{FF2B5EF4-FFF2-40B4-BE49-F238E27FC236}">
                <a16:creationId xmlns:a16="http://schemas.microsoft.com/office/drawing/2014/main" id="{6CFC3507-5710-1EE8-420A-59D20F9EFE4D}"/>
              </a:ext>
            </a:extLst>
          </p:cNvPr>
          <p:cNvSpPr/>
          <p:nvPr/>
        </p:nvSpPr>
        <p:spPr>
          <a:xfrm>
            <a:off x="1919437" y="3007212"/>
            <a:ext cx="1082812" cy="1082812"/>
          </a:xfrm>
          <a:prstGeom prst="rect">
            <a:avLst/>
          </a:prstGeom>
          <a: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8" name="Freeform: Shape 7">
            <a:extLst>
              <a:ext uri="{FF2B5EF4-FFF2-40B4-BE49-F238E27FC236}">
                <a16:creationId xmlns:a16="http://schemas.microsoft.com/office/drawing/2014/main" id="{8C57C978-5D2C-4D0A-C079-605CD04C5387}"/>
              </a:ext>
            </a:extLst>
          </p:cNvPr>
          <p:cNvSpPr/>
          <p:nvPr/>
        </p:nvSpPr>
        <p:spPr>
          <a:xfrm>
            <a:off x="913968" y="5080025"/>
            <a:ext cx="3093750" cy="720000"/>
          </a:xfrm>
          <a:custGeom>
            <a:avLst/>
            <a:gdLst>
              <a:gd name="connsiteX0" fmla="*/ 0 w 3093750"/>
              <a:gd name="connsiteY0" fmla="*/ 0 h 720000"/>
              <a:gd name="connsiteX1" fmla="*/ 3093750 w 3093750"/>
              <a:gd name="connsiteY1" fmla="*/ 0 h 720000"/>
              <a:gd name="connsiteX2" fmla="*/ 3093750 w 3093750"/>
              <a:gd name="connsiteY2" fmla="*/ 720000 h 720000"/>
              <a:gd name="connsiteX3" fmla="*/ 0 w 3093750"/>
              <a:gd name="connsiteY3" fmla="*/ 720000 h 720000"/>
              <a:gd name="connsiteX4" fmla="*/ 0 w 3093750"/>
              <a:gd name="connsiteY4" fmla="*/ 0 h 72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3750" h="720000">
                <a:moveTo>
                  <a:pt x="0" y="0"/>
                </a:moveTo>
                <a:lnTo>
                  <a:pt x="3093750" y="0"/>
                </a:lnTo>
                <a:lnTo>
                  <a:pt x="3093750" y="720000"/>
                </a:lnTo>
                <a:lnTo>
                  <a:pt x="0" y="720000"/>
                </a:lnTo>
                <a:lnTo>
                  <a:pt x="0" y="0"/>
                </a:lnTo>
                <a:close/>
              </a:path>
            </a:pathLst>
          </a:custGeom>
        </p:spPr>
        <p:style>
          <a:lnRef idx="0">
            <a:schemeClr val="accent2">
              <a:alpha val="0"/>
              <a:hueOff val="0"/>
              <a:satOff val="0"/>
              <a:lumOff val="0"/>
              <a:alphaOff val="0"/>
            </a:schemeClr>
          </a:lnRef>
          <a:fillRef idx="0">
            <a:schemeClr val="accent2">
              <a:alpha val="0"/>
              <a:hueOff val="0"/>
              <a:satOff val="0"/>
              <a:lumOff val="0"/>
              <a:alphaOff val="0"/>
            </a:schemeClr>
          </a:fillRef>
          <a:effectRef idx="0">
            <a:schemeClr val="accent2">
              <a:alpha val="0"/>
              <a:hueOff val="0"/>
              <a:satOff val="0"/>
              <a:lumOff val="0"/>
              <a:alphaOff val="0"/>
            </a:schemeClr>
          </a:effectRef>
          <a:fontRef idx="minor">
            <a:schemeClr val="accent2">
              <a:hueOff val="0"/>
              <a:satOff val="0"/>
              <a:lumOff val="0"/>
              <a:alphaOff val="0"/>
            </a:schemeClr>
          </a:fontRef>
        </p:style>
        <p:txBody>
          <a:bodyPr spcFirstLastPara="0" vert="horz" wrap="square" lIns="0" tIns="0" rIns="0" bIns="0" numCol="1" spcCol="1270" anchor="t" anchorCtr="0">
            <a:noAutofit/>
          </a:bodyPr>
          <a:lstStyle/>
          <a:p>
            <a:pPr marL="0" lvl="0" indent="0" algn="ctr" defTabSz="1111250">
              <a:lnSpc>
                <a:spcPct val="90000"/>
              </a:lnSpc>
              <a:spcBef>
                <a:spcPct val="0"/>
              </a:spcBef>
              <a:spcAft>
                <a:spcPct val="35000"/>
              </a:spcAft>
              <a:buNone/>
              <a:defRPr cap="all"/>
            </a:pPr>
            <a:r>
              <a:rPr lang="en-US" sz="2500" kern="1200" dirty="0">
                <a:solidFill>
                  <a:schemeClr val="accent1"/>
                </a:solidFill>
                <a:latin typeface="Arial" panose="020B0604020202020204" pitchFamily="34" charset="0"/>
                <a:cs typeface="Arial" panose="020B0604020202020204" pitchFamily="34" charset="0"/>
              </a:rPr>
              <a:t>Informing parents</a:t>
            </a:r>
          </a:p>
        </p:txBody>
      </p:sp>
      <p:sp>
        <p:nvSpPr>
          <p:cNvPr id="9" name="Oval 8" descr="Image of a teacher in a classroom above Testing Environment">
            <a:extLst>
              <a:ext uri="{FF2B5EF4-FFF2-40B4-BE49-F238E27FC236}">
                <a16:creationId xmlns:a16="http://schemas.microsoft.com/office/drawing/2014/main" id="{B4D7C5C2-8568-7BD5-4543-53F7B163D930}"/>
              </a:ext>
            </a:extLst>
          </p:cNvPr>
          <p:cNvSpPr/>
          <p:nvPr/>
        </p:nvSpPr>
        <p:spPr>
          <a:xfrm>
            <a:off x="5106686" y="2569083"/>
            <a:ext cx="1887187" cy="1887187"/>
          </a:xfrm>
          <a:prstGeom prst="ellipse">
            <a:avLst/>
          </a:prstGeom>
          <a:solidFill>
            <a:schemeClr val="bg2">
              <a:lumMod val="50000"/>
            </a:schemeClr>
          </a:solidFill>
        </p:spPr>
        <p:style>
          <a:lnRef idx="0">
            <a:schemeClr val="lt1">
              <a:alpha val="0"/>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p:style>
        <p:txBody>
          <a:bodyPr/>
          <a:lstStyle/>
          <a:p>
            <a:endParaRPr lang="en-US" dirty="0"/>
          </a:p>
        </p:txBody>
      </p:sp>
      <p:sp>
        <p:nvSpPr>
          <p:cNvPr id="11" name="Freeform: Shape 10">
            <a:extLst>
              <a:ext uri="{FF2B5EF4-FFF2-40B4-BE49-F238E27FC236}">
                <a16:creationId xmlns:a16="http://schemas.microsoft.com/office/drawing/2014/main" id="{12BE1375-1058-C997-A812-1E0DBA6BA55E}"/>
              </a:ext>
            </a:extLst>
          </p:cNvPr>
          <p:cNvSpPr/>
          <p:nvPr/>
        </p:nvSpPr>
        <p:spPr>
          <a:xfrm>
            <a:off x="4549125" y="5080025"/>
            <a:ext cx="3093750" cy="720000"/>
          </a:xfrm>
          <a:custGeom>
            <a:avLst/>
            <a:gdLst>
              <a:gd name="connsiteX0" fmla="*/ 0 w 3093750"/>
              <a:gd name="connsiteY0" fmla="*/ 0 h 720000"/>
              <a:gd name="connsiteX1" fmla="*/ 3093750 w 3093750"/>
              <a:gd name="connsiteY1" fmla="*/ 0 h 720000"/>
              <a:gd name="connsiteX2" fmla="*/ 3093750 w 3093750"/>
              <a:gd name="connsiteY2" fmla="*/ 720000 h 720000"/>
              <a:gd name="connsiteX3" fmla="*/ 0 w 3093750"/>
              <a:gd name="connsiteY3" fmla="*/ 720000 h 720000"/>
              <a:gd name="connsiteX4" fmla="*/ 0 w 3093750"/>
              <a:gd name="connsiteY4" fmla="*/ 0 h 72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3750" h="720000">
                <a:moveTo>
                  <a:pt x="0" y="0"/>
                </a:moveTo>
                <a:lnTo>
                  <a:pt x="3093750" y="0"/>
                </a:lnTo>
                <a:lnTo>
                  <a:pt x="3093750" y="720000"/>
                </a:lnTo>
                <a:lnTo>
                  <a:pt x="0" y="720000"/>
                </a:lnTo>
                <a:lnTo>
                  <a:pt x="0" y="0"/>
                </a:lnTo>
                <a:close/>
              </a:path>
            </a:pathLst>
          </a:custGeom>
        </p:spPr>
        <p:style>
          <a:lnRef idx="0">
            <a:schemeClr val="accent2">
              <a:alpha val="0"/>
              <a:hueOff val="0"/>
              <a:satOff val="0"/>
              <a:lumOff val="0"/>
              <a:alphaOff val="0"/>
            </a:schemeClr>
          </a:lnRef>
          <a:fillRef idx="0">
            <a:schemeClr val="accent2">
              <a:alpha val="0"/>
              <a:hueOff val="0"/>
              <a:satOff val="0"/>
              <a:lumOff val="0"/>
              <a:alphaOff val="0"/>
            </a:schemeClr>
          </a:fillRef>
          <a:effectRef idx="0">
            <a:schemeClr val="accent2">
              <a:alpha val="0"/>
              <a:hueOff val="0"/>
              <a:satOff val="0"/>
              <a:lumOff val="0"/>
              <a:alphaOff val="0"/>
            </a:schemeClr>
          </a:effectRef>
          <a:fontRef idx="minor">
            <a:schemeClr val="accent3">
              <a:hueOff val="0"/>
              <a:satOff val="0"/>
              <a:lumOff val="0"/>
              <a:alphaOff val="0"/>
            </a:schemeClr>
          </a:fontRef>
        </p:style>
        <p:txBody>
          <a:bodyPr spcFirstLastPara="0" vert="horz" wrap="square" lIns="0" tIns="0" rIns="0" bIns="0" numCol="1" spcCol="1270" anchor="t" anchorCtr="0">
            <a:noAutofit/>
          </a:bodyPr>
          <a:lstStyle/>
          <a:p>
            <a:pPr marL="0" lvl="0" indent="0" algn="ctr" defTabSz="1111250">
              <a:lnSpc>
                <a:spcPct val="90000"/>
              </a:lnSpc>
              <a:spcBef>
                <a:spcPct val="0"/>
              </a:spcBef>
              <a:spcAft>
                <a:spcPct val="35000"/>
              </a:spcAft>
              <a:buNone/>
              <a:defRPr cap="all"/>
            </a:pPr>
            <a:r>
              <a:rPr lang="en-US" sz="2500" kern="1200" dirty="0">
                <a:solidFill>
                  <a:schemeClr val="tx1">
                    <a:lumMod val="75000"/>
                    <a:lumOff val="25000"/>
                  </a:schemeClr>
                </a:solidFill>
                <a:latin typeface="Arial" panose="020B0604020202020204" pitchFamily="34" charset="0"/>
                <a:cs typeface="Arial" panose="020B0604020202020204" pitchFamily="34" charset="0"/>
              </a:rPr>
              <a:t>Testing environment</a:t>
            </a:r>
          </a:p>
        </p:txBody>
      </p:sp>
      <p:sp>
        <p:nvSpPr>
          <p:cNvPr id="12" name="Oval 11" descr="Image of an open book above Test Administration.">
            <a:extLst>
              <a:ext uri="{FF2B5EF4-FFF2-40B4-BE49-F238E27FC236}">
                <a16:creationId xmlns:a16="http://schemas.microsoft.com/office/drawing/2014/main" id="{6E3A6A14-3C31-D67A-5939-F374A1D7A8E5}"/>
              </a:ext>
            </a:extLst>
          </p:cNvPr>
          <p:cNvSpPr/>
          <p:nvPr/>
        </p:nvSpPr>
        <p:spPr>
          <a:xfrm>
            <a:off x="8871769" y="2569083"/>
            <a:ext cx="1887187" cy="1887187"/>
          </a:xfrm>
          <a:prstGeom prst="ellipse">
            <a:avLst/>
          </a:prstGeom>
          <a:solidFill>
            <a:schemeClr val="accent2"/>
          </a:solidFill>
        </p:spPr>
        <p:style>
          <a:lnRef idx="0">
            <a:schemeClr val="lt1">
              <a:alpha val="0"/>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p:style>
        <p:txBody>
          <a:bodyPr/>
          <a:lstStyle/>
          <a:p>
            <a:endParaRPr lang="en-US" dirty="0"/>
          </a:p>
        </p:txBody>
      </p:sp>
      <p:sp>
        <p:nvSpPr>
          <p:cNvPr id="14" name="Freeform: Shape 13">
            <a:extLst>
              <a:ext uri="{FF2B5EF4-FFF2-40B4-BE49-F238E27FC236}">
                <a16:creationId xmlns:a16="http://schemas.microsoft.com/office/drawing/2014/main" id="{525980C4-421D-1346-499E-C0CC78A06D59}"/>
              </a:ext>
            </a:extLst>
          </p:cNvPr>
          <p:cNvSpPr/>
          <p:nvPr/>
        </p:nvSpPr>
        <p:spPr>
          <a:xfrm>
            <a:off x="8168595" y="5001832"/>
            <a:ext cx="3093750" cy="683424"/>
          </a:xfrm>
          <a:custGeom>
            <a:avLst/>
            <a:gdLst>
              <a:gd name="connsiteX0" fmla="*/ 0 w 3093750"/>
              <a:gd name="connsiteY0" fmla="*/ 0 h 683424"/>
              <a:gd name="connsiteX1" fmla="*/ 3093750 w 3093750"/>
              <a:gd name="connsiteY1" fmla="*/ 0 h 683424"/>
              <a:gd name="connsiteX2" fmla="*/ 3093750 w 3093750"/>
              <a:gd name="connsiteY2" fmla="*/ 683424 h 683424"/>
              <a:gd name="connsiteX3" fmla="*/ 0 w 3093750"/>
              <a:gd name="connsiteY3" fmla="*/ 683424 h 683424"/>
              <a:gd name="connsiteX4" fmla="*/ 0 w 3093750"/>
              <a:gd name="connsiteY4" fmla="*/ 0 h 6834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3750" h="683424">
                <a:moveTo>
                  <a:pt x="0" y="0"/>
                </a:moveTo>
                <a:lnTo>
                  <a:pt x="3093750" y="0"/>
                </a:lnTo>
                <a:lnTo>
                  <a:pt x="3093750" y="683424"/>
                </a:lnTo>
                <a:lnTo>
                  <a:pt x="0" y="683424"/>
                </a:lnTo>
                <a:lnTo>
                  <a:pt x="0" y="0"/>
                </a:lnTo>
                <a:close/>
              </a:path>
            </a:pathLst>
          </a:custGeom>
        </p:spPr>
        <p:style>
          <a:lnRef idx="0">
            <a:schemeClr val="accent2">
              <a:alpha val="0"/>
              <a:hueOff val="0"/>
              <a:satOff val="0"/>
              <a:lumOff val="0"/>
              <a:alphaOff val="0"/>
            </a:schemeClr>
          </a:lnRef>
          <a:fillRef idx="0">
            <a:schemeClr val="accent2">
              <a:alpha val="0"/>
              <a:hueOff val="0"/>
              <a:satOff val="0"/>
              <a:lumOff val="0"/>
              <a:alphaOff val="0"/>
            </a:schemeClr>
          </a:fillRef>
          <a:effectRef idx="0">
            <a:schemeClr val="accent2">
              <a:alpha val="0"/>
              <a:hueOff val="0"/>
              <a:satOff val="0"/>
              <a:lumOff val="0"/>
              <a:alphaOff val="0"/>
            </a:schemeClr>
          </a:effectRef>
          <a:fontRef idx="minor">
            <a:schemeClr val="accent4">
              <a:hueOff val="0"/>
              <a:satOff val="0"/>
              <a:lumOff val="0"/>
              <a:alphaOff val="0"/>
            </a:schemeClr>
          </a:fontRef>
        </p:style>
        <p:txBody>
          <a:bodyPr spcFirstLastPara="0" vert="horz" wrap="square" lIns="0" tIns="0" rIns="0" bIns="0" numCol="1" spcCol="1270" anchor="t" anchorCtr="0">
            <a:noAutofit/>
          </a:bodyPr>
          <a:lstStyle/>
          <a:p>
            <a:pPr marL="0" lvl="0" indent="0" algn="ctr" defTabSz="1111250">
              <a:lnSpc>
                <a:spcPct val="90000"/>
              </a:lnSpc>
              <a:spcBef>
                <a:spcPct val="0"/>
              </a:spcBef>
              <a:spcAft>
                <a:spcPct val="35000"/>
              </a:spcAft>
              <a:buNone/>
              <a:defRPr cap="all"/>
            </a:pPr>
            <a:r>
              <a:rPr lang="en-US" sz="2500" kern="1200" dirty="0">
                <a:solidFill>
                  <a:schemeClr val="accent2">
                    <a:lumMod val="75000"/>
                  </a:schemeClr>
                </a:solidFill>
                <a:latin typeface="Arial" panose="020B0604020202020204" pitchFamily="34" charset="0"/>
                <a:cs typeface="Arial" panose="020B0604020202020204" pitchFamily="34" charset="0"/>
              </a:rPr>
              <a:t>TEST ADMINISTRATION</a:t>
            </a:r>
          </a:p>
        </p:txBody>
      </p:sp>
      <p:pic>
        <p:nvPicPr>
          <p:cNvPr id="15" name="Graphic 14" descr="Open book outline">
            <a:extLst>
              <a:ext uri="{FF2B5EF4-FFF2-40B4-BE49-F238E27FC236}">
                <a16:creationId xmlns:a16="http://schemas.microsoft.com/office/drawing/2014/main" id="{7D773874-C589-0606-652D-1EA1B746647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314179" y="2971800"/>
            <a:ext cx="914400" cy="914400"/>
          </a:xfrm>
          <a:prstGeom prst="rect">
            <a:avLst/>
          </a:prstGeom>
        </p:spPr>
      </p:pic>
      <p:pic>
        <p:nvPicPr>
          <p:cNvPr id="22" name="Graphic 21" descr="Classroom outline">
            <a:extLst>
              <a:ext uri="{FF2B5EF4-FFF2-40B4-BE49-F238E27FC236}">
                <a16:creationId xmlns:a16="http://schemas.microsoft.com/office/drawing/2014/main" id="{D6935FA9-8363-AFF0-C569-A292B593E78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638800" y="2971800"/>
            <a:ext cx="914400" cy="914400"/>
          </a:xfrm>
          <a:prstGeom prst="rect">
            <a:avLst/>
          </a:prstGeom>
        </p:spPr>
      </p:pic>
    </p:spTree>
    <p:extLst>
      <p:ext uri="{BB962C8B-B14F-4D97-AF65-F5344CB8AC3E}">
        <p14:creationId xmlns:p14="http://schemas.microsoft.com/office/powerpoint/2010/main" val="8027262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9">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C8F77B1-739A-D1B1-9739-3191E7D8BCC1}"/>
              </a:ext>
            </a:extLst>
          </p:cNvPr>
          <p:cNvSpPr>
            <a:spLocks noGrp="1"/>
          </p:cNvSpPr>
          <p:nvPr>
            <p:ph type="title"/>
          </p:nvPr>
        </p:nvSpPr>
        <p:spPr>
          <a:xfrm>
            <a:off x="630936" y="639520"/>
            <a:ext cx="3429000" cy="1719072"/>
          </a:xfrm>
        </p:spPr>
        <p:txBody>
          <a:bodyPr vert="horz" lIns="91440" tIns="45720" rIns="91440" bIns="45720" rtlCol="0" anchor="b">
            <a:normAutofit/>
          </a:bodyPr>
          <a:lstStyle/>
          <a:p>
            <a:r>
              <a:rPr lang="en-US" sz="3800" b="1" kern="1200" dirty="0">
                <a:solidFill>
                  <a:schemeClr val="tx2"/>
                </a:solidFill>
                <a:latin typeface="Arial Black" panose="020B0A04020102020204" pitchFamily="34" charset="0"/>
              </a:rPr>
              <a:t>Suggested Testing Schedule</a:t>
            </a:r>
          </a:p>
        </p:txBody>
      </p:sp>
      <p:sp>
        <p:nvSpPr>
          <p:cNvPr id="15" name="sketch line">
            <a:extLst>
              <a:ext uri="{FF2B5EF4-FFF2-40B4-BE49-F238E27FC236}">
                <a16:creationId xmlns:a16="http://schemas.microsoft.com/office/drawing/2014/main" id="{CD8B4F24-440B-49E9-B85D-733523DC0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B9265B4A-0C6B-738F-9828-AF405B4207C3}"/>
              </a:ext>
            </a:extLst>
          </p:cNvPr>
          <p:cNvSpPr txBox="1"/>
          <p:nvPr/>
        </p:nvSpPr>
        <p:spPr>
          <a:xfrm>
            <a:off x="630936" y="2807208"/>
            <a:ext cx="3429000" cy="3410712"/>
          </a:xfrm>
          <a:prstGeom prst="rect">
            <a:avLst/>
          </a:prstGeom>
        </p:spPr>
        <p:txBody>
          <a:bodyPr vert="horz" lIns="91440" tIns="45720" rIns="91440" bIns="45720" rtlCol="0" anchor="t">
            <a:normAutofit/>
          </a:bodyPr>
          <a:lstStyle/>
          <a:p>
            <a:pPr>
              <a:lnSpc>
                <a:spcPct val="90000"/>
              </a:lnSpc>
              <a:spcAft>
                <a:spcPts val="600"/>
              </a:spcAft>
            </a:pPr>
            <a:r>
              <a:rPr lang="en-US" sz="2200" dirty="0">
                <a:solidFill>
                  <a:schemeClr val="tx2"/>
                </a:solidFill>
                <a:latin typeface="Arial" panose="020B0604020202020204" pitchFamily="34" charset="0"/>
                <a:cs typeface="Arial" panose="020B0604020202020204" pitchFamily="34" charset="0"/>
              </a:rPr>
              <a:t>*Estimated testing times are the same for both paper and online administrations.</a:t>
            </a:r>
          </a:p>
        </p:txBody>
      </p:sp>
      <p:graphicFrame>
        <p:nvGraphicFramePr>
          <p:cNvPr id="4" name="Group 469" descr="Suggested Testing Schedule">
            <a:extLst>
              <a:ext uri="{FF2B5EF4-FFF2-40B4-BE49-F238E27FC236}">
                <a16:creationId xmlns:a16="http://schemas.microsoft.com/office/drawing/2014/main" id="{F1EA589D-BA1C-454D-1C26-0B2AFBD6501B}"/>
              </a:ext>
            </a:extLst>
          </p:cNvPr>
          <p:cNvGraphicFramePr>
            <a:graphicFrameLocks/>
          </p:cNvGraphicFramePr>
          <p:nvPr>
            <p:extLst>
              <p:ext uri="{D42A27DB-BD31-4B8C-83A1-F6EECF244321}">
                <p14:modId xmlns:p14="http://schemas.microsoft.com/office/powerpoint/2010/main" val="1376171084"/>
              </p:ext>
            </p:extLst>
          </p:nvPr>
        </p:nvGraphicFramePr>
        <p:xfrm>
          <a:off x="4665375" y="640080"/>
          <a:ext cx="6881564" cy="5577843"/>
        </p:xfrm>
        <a:graphic>
          <a:graphicData uri="http://schemas.openxmlformats.org/drawingml/2006/table">
            <a:tbl>
              <a:tblPr firstRow="1" bandRow="1">
                <a:effectLst>
                  <a:outerShdw blurRad="50800" dist="38100" dir="2700000" algn="tl" rotWithShape="0">
                    <a:prstClr val="black">
                      <a:alpha val="40000"/>
                    </a:prstClr>
                  </a:outerShdw>
                </a:effectLst>
              </a:tblPr>
              <a:tblGrid>
                <a:gridCol w="739435">
                  <a:extLst>
                    <a:ext uri="{9D8B030D-6E8A-4147-A177-3AD203B41FA5}">
                      <a16:colId xmlns:a16="http://schemas.microsoft.com/office/drawing/2014/main" val="20000"/>
                    </a:ext>
                  </a:extLst>
                </a:gridCol>
                <a:gridCol w="1982073">
                  <a:extLst>
                    <a:ext uri="{9D8B030D-6E8A-4147-A177-3AD203B41FA5}">
                      <a16:colId xmlns:a16="http://schemas.microsoft.com/office/drawing/2014/main" val="20001"/>
                    </a:ext>
                  </a:extLst>
                </a:gridCol>
                <a:gridCol w="2224163">
                  <a:extLst>
                    <a:ext uri="{9D8B030D-6E8A-4147-A177-3AD203B41FA5}">
                      <a16:colId xmlns:a16="http://schemas.microsoft.com/office/drawing/2014/main" val="20002"/>
                    </a:ext>
                  </a:extLst>
                </a:gridCol>
                <a:gridCol w="1935893">
                  <a:extLst>
                    <a:ext uri="{9D8B030D-6E8A-4147-A177-3AD203B41FA5}">
                      <a16:colId xmlns:a16="http://schemas.microsoft.com/office/drawing/2014/main" val="20003"/>
                    </a:ext>
                  </a:extLst>
                </a:gridCol>
              </a:tblGrid>
              <a:tr h="650215">
                <a:tc>
                  <a:txBody>
                    <a:bodyPr/>
                    <a:lstStyle/>
                    <a:p>
                      <a:pPr marL="177800" marR="0" lvl="0" indent="-17780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bg1"/>
                          </a:solidFill>
                          <a:effectLst/>
                          <a:latin typeface="+mn-lt"/>
                          <a:ea typeface="Times New Roman" charset="0"/>
                        </a:rPr>
                        <a:t>Day</a:t>
                      </a:r>
                      <a:endParaRPr kumimoji="0" lang="en-US" sz="1800" b="0" i="0" u="none" strike="noStrike" cap="none" normalizeH="0" baseline="0" dirty="0">
                        <a:ln>
                          <a:noFill/>
                        </a:ln>
                        <a:solidFill>
                          <a:schemeClr val="bg1"/>
                        </a:solidFill>
                        <a:effectLst/>
                        <a:latin typeface="+mn-lt"/>
                        <a:ea typeface="Times New Roman" charset="0"/>
                      </a:endParaRPr>
                    </a:p>
                  </a:txBody>
                  <a:tcPr marL="80608" marR="80608" marT="40308" marB="4030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solidFill>
                  </a:tcPr>
                </a:tc>
                <a:tc>
                  <a:txBody>
                    <a:bodyPr/>
                    <a:lstStyle/>
                    <a:p>
                      <a:pPr marL="177800" marR="0" lvl="0" indent="-17780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bg1"/>
                          </a:solidFill>
                          <a:effectLst/>
                          <a:latin typeface="+mn-lt"/>
                          <a:ea typeface="Times New Roman" charset="0"/>
                        </a:rPr>
                        <a:t>Test</a:t>
                      </a:r>
                      <a:endParaRPr kumimoji="0" lang="en-US" sz="1800" b="0" i="0" u="none" strike="noStrike" cap="none" normalizeH="0" baseline="0" dirty="0">
                        <a:ln>
                          <a:noFill/>
                        </a:ln>
                        <a:solidFill>
                          <a:schemeClr val="bg1"/>
                        </a:solidFill>
                        <a:effectLst/>
                        <a:latin typeface="+mn-lt"/>
                        <a:ea typeface="Times New Roman" charset="0"/>
                      </a:endParaRPr>
                    </a:p>
                  </a:txBody>
                  <a:tcPr marL="80608" marR="80608" marT="40308" marB="4030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solidFill>
                  </a:tcPr>
                </a:tc>
                <a:tc>
                  <a:txBody>
                    <a:bodyPr/>
                    <a:lstStyle/>
                    <a:p>
                      <a:pPr marL="177800" marR="0" lvl="0" indent="-17780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bg1"/>
                          </a:solidFill>
                          <a:effectLst/>
                          <a:latin typeface="+mn-lt"/>
                          <a:ea typeface="Times New Roman" charset="0"/>
                        </a:rPr>
                        <a:t>Test Booklet Page Numbers</a:t>
                      </a:r>
                      <a:endParaRPr kumimoji="0" lang="en-US" sz="1800" b="0" i="0" u="none" strike="noStrike" cap="none" normalizeH="0" baseline="0">
                        <a:ln>
                          <a:noFill/>
                        </a:ln>
                        <a:solidFill>
                          <a:schemeClr val="bg1"/>
                        </a:solidFill>
                        <a:effectLst/>
                        <a:latin typeface="+mn-lt"/>
                        <a:ea typeface="Times New Roman" charset="0"/>
                      </a:endParaRPr>
                    </a:p>
                  </a:txBody>
                  <a:tcPr marL="80608" marR="80608" marT="40308" marB="4030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solidFill>
                  </a:tcPr>
                </a:tc>
                <a:tc>
                  <a:txBody>
                    <a:bodyPr/>
                    <a:lstStyle/>
                    <a:p>
                      <a:pPr marL="177800" marR="0" lvl="0" indent="-17780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bg1"/>
                          </a:solidFill>
                          <a:effectLst/>
                          <a:latin typeface="+mn-lt"/>
                          <a:ea typeface="Times New Roman" charset="0"/>
                        </a:rPr>
                        <a:t>Estimated Time (minutes)</a:t>
                      </a:r>
                      <a:endParaRPr kumimoji="0" lang="en-US" sz="1800" b="0" i="0" u="none" strike="noStrike" cap="none" normalizeH="0" baseline="0">
                        <a:ln>
                          <a:noFill/>
                        </a:ln>
                        <a:solidFill>
                          <a:schemeClr val="bg1"/>
                        </a:solidFill>
                        <a:effectLst/>
                        <a:latin typeface="+mn-lt"/>
                        <a:ea typeface="Times New Roman" charset="0"/>
                      </a:endParaRPr>
                    </a:p>
                  </a:txBody>
                  <a:tcPr marL="80608" marR="80608" marT="40308" marB="4030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solidFill>
                  </a:tcPr>
                </a:tc>
                <a:extLst>
                  <a:ext uri="{0D108BD9-81ED-4DB2-BD59-A6C34878D82A}">
                    <a16:rowId xmlns:a16="http://schemas.microsoft.com/office/drawing/2014/main" val="10000"/>
                  </a:ext>
                </a:extLst>
              </a:tr>
              <a:tr h="972629">
                <a:tc>
                  <a:txBody>
                    <a:bodyPr/>
                    <a:lstStyle/>
                    <a:p>
                      <a:pPr marL="177800" marR="0" lvl="0" indent="-17780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mn-lt"/>
                          <a:ea typeface="Times New Roman" charset="0"/>
                        </a:rPr>
                        <a:t>Day 1</a:t>
                      </a:r>
                    </a:p>
                  </a:txBody>
                  <a:tcPr marL="80608" marR="80608" marT="40308" marB="4030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177800" marR="0" lvl="0" indent="-177800" algn="l" defTabSz="914400" rtl="0" eaLnBrk="1" fontAlgn="base" latinLnBrk="0" hangingPunct="1">
                        <a:lnSpc>
                          <a:spcPct val="100000"/>
                        </a:lnSpc>
                        <a:spcBef>
                          <a:spcPct val="0"/>
                        </a:spcBef>
                        <a:spcAft>
                          <a:spcPct val="0"/>
                        </a:spcAft>
                        <a:buClrTx/>
                        <a:buSzTx/>
                        <a:buFontTx/>
                        <a:buNone/>
                        <a:tabLst/>
                      </a:pPr>
                      <a:r>
                        <a:rPr kumimoji="0" lang="en-US" sz="1400" b="1" i="1" u="none" strike="noStrike" cap="none" normalizeH="0" baseline="0">
                          <a:ln>
                            <a:noFill/>
                          </a:ln>
                          <a:solidFill>
                            <a:schemeClr val="tx1"/>
                          </a:solidFill>
                          <a:effectLst/>
                          <a:latin typeface="+mn-lt"/>
                          <a:ea typeface="Times New Roman" charset="0"/>
                        </a:rPr>
                        <a:t>CogAT</a:t>
                      </a:r>
                      <a:r>
                        <a:rPr kumimoji="0" lang="en-US" sz="1400" b="0" i="1" u="none" strike="noStrike" cap="none" normalizeH="0" baseline="0">
                          <a:ln>
                            <a:noFill/>
                          </a:ln>
                          <a:solidFill>
                            <a:schemeClr val="tx1"/>
                          </a:solidFill>
                          <a:effectLst/>
                          <a:latin typeface="+mn-lt"/>
                          <a:ea typeface="Times New Roman" charset="0"/>
                        </a:rPr>
                        <a:t> </a:t>
                      </a:r>
                      <a:endParaRPr kumimoji="0" lang="en-US" sz="1400" b="0" i="0" u="none" strike="noStrike" cap="none" normalizeH="0" baseline="0">
                        <a:ln>
                          <a:noFill/>
                        </a:ln>
                        <a:solidFill>
                          <a:schemeClr val="tx1"/>
                        </a:solidFill>
                        <a:effectLst/>
                        <a:latin typeface="+mn-lt"/>
                        <a:ea typeface="Times New Roman" charset="0"/>
                      </a:endParaRPr>
                    </a:p>
                    <a:p>
                      <a:pPr marL="177800" marR="0" lvl="0" indent="-17780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mn-lt"/>
                          <a:ea typeface="Times New Roman" charset="0"/>
                        </a:rPr>
                        <a:t>Picture Analogies</a:t>
                      </a:r>
                    </a:p>
                    <a:p>
                      <a:pPr marL="177800" marR="0" lvl="0" indent="-17780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mn-lt"/>
                          <a:ea typeface="Times New Roman" charset="0"/>
                        </a:rPr>
                        <a:t>Sentence Completion</a:t>
                      </a:r>
                    </a:p>
                    <a:p>
                      <a:pPr marL="177800" marR="0" lvl="0" indent="-17780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mn-lt"/>
                          <a:ea typeface="Times New Roman" charset="0"/>
                        </a:rPr>
                        <a:t>Picture Classification</a:t>
                      </a:r>
                    </a:p>
                  </a:txBody>
                  <a:tcPr marL="80608" marR="80608" marT="40308" marB="4030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548640" marR="0" lvl="0" indent="-17780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dirty="0">
                        <a:ln>
                          <a:noFill/>
                        </a:ln>
                        <a:solidFill>
                          <a:schemeClr val="tx1"/>
                        </a:solidFill>
                        <a:effectLst/>
                        <a:latin typeface="+mn-lt"/>
                        <a:ea typeface="Times New Roman" charset="0"/>
                      </a:endParaRPr>
                    </a:p>
                    <a:p>
                      <a:pPr marL="548640" marR="0" lvl="0" indent="-17780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1"/>
                          </a:solidFill>
                          <a:effectLst/>
                          <a:latin typeface="+mn-lt"/>
                          <a:ea typeface="Times New Roman" charset="0"/>
                        </a:rPr>
                        <a:t>Pages 1-7</a:t>
                      </a:r>
                    </a:p>
                    <a:p>
                      <a:pPr marL="548640" marR="0" lvl="0" indent="-17780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1"/>
                          </a:solidFill>
                          <a:effectLst/>
                          <a:latin typeface="+mn-lt"/>
                          <a:ea typeface="Times New Roman" charset="0"/>
                        </a:rPr>
                        <a:t>Pages 9-14</a:t>
                      </a:r>
                    </a:p>
                    <a:p>
                      <a:pPr marL="548640" marR="0" lvl="0" indent="-17780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1"/>
                          </a:solidFill>
                          <a:effectLst/>
                          <a:latin typeface="+mn-lt"/>
                          <a:ea typeface="Times New Roman" charset="0"/>
                        </a:rPr>
                        <a:t>Pages 15-24</a:t>
                      </a:r>
                    </a:p>
                  </a:txBody>
                  <a:tcPr marL="80608" marR="80608" marT="40308" marB="4030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177800" marR="0" lvl="0" indent="-17780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mn-lt"/>
                        <a:ea typeface="Times New Roman" charset="0"/>
                      </a:endParaRPr>
                    </a:p>
                    <a:p>
                      <a:pPr marL="177800" marR="0" lvl="0" indent="-17780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mn-lt"/>
                          <a:ea typeface="Times New Roman" charset="0"/>
                        </a:rPr>
                        <a:t>13</a:t>
                      </a:r>
                    </a:p>
                    <a:p>
                      <a:pPr marL="177800" marR="0" lvl="0" indent="-17780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mn-lt"/>
                          <a:ea typeface="Times New Roman" charset="0"/>
                        </a:rPr>
                        <a:t>14</a:t>
                      </a:r>
                    </a:p>
                    <a:p>
                      <a:pPr marL="177800" marR="0" lvl="0" indent="-17780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mn-lt"/>
                          <a:ea typeface="Times New Roman" charset="0"/>
                        </a:rPr>
                        <a:t>13</a:t>
                      </a:r>
                    </a:p>
                  </a:txBody>
                  <a:tcPr marL="80608" marR="80608" marT="40308" marB="4030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972629">
                <a:tc>
                  <a:txBody>
                    <a:bodyPr/>
                    <a:lstStyle/>
                    <a:p>
                      <a:pPr marL="177800" marR="0" lvl="0" indent="-17780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mn-lt"/>
                          <a:ea typeface="Times New Roman" charset="0"/>
                        </a:rPr>
                        <a:t>Day 2</a:t>
                      </a:r>
                    </a:p>
                  </a:txBody>
                  <a:tcPr marL="80608" marR="80608" marT="40308" marB="4030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177800" marR="0" lvl="0" indent="-177800" algn="l" defTabSz="914400" rtl="0" eaLnBrk="1" fontAlgn="base" latinLnBrk="0" hangingPunct="1">
                        <a:lnSpc>
                          <a:spcPct val="100000"/>
                        </a:lnSpc>
                        <a:spcBef>
                          <a:spcPct val="0"/>
                        </a:spcBef>
                        <a:spcAft>
                          <a:spcPct val="0"/>
                        </a:spcAft>
                        <a:buClrTx/>
                        <a:buSzTx/>
                        <a:buFontTx/>
                        <a:buNone/>
                        <a:tabLst/>
                      </a:pPr>
                      <a:r>
                        <a:rPr kumimoji="0" lang="en-US" sz="1400" b="1" i="1" u="none" strike="noStrike" cap="none" normalizeH="0" baseline="0">
                          <a:ln>
                            <a:noFill/>
                          </a:ln>
                          <a:solidFill>
                            <a:schemeClr val="tx1"/>
                          </a:solidFill>
                          <a:effectLst/>
                          <a:latin typeface="+mn-lt"/>
                          <a:ea typeface="Times New Roman" charset="0"/>
                        </a:rPr>
                        <a:t>CogAT</a:t>
                      </a:r>
                      <a:r>
                        <a:rPr kumimoji="0" lang="en-US" sz="1400" b="0" i="1" u="none" strike="noStrike" cap="none" normalizeH="0" baseline="0">
                          <a:ln>
                            <a:noFill/>
                          </a:ln>
                          <a:solidFill>
                            <a:schemeClr val="tx1"/>
                          </a:solidFill>
                          <a:effectLst/>
                          <a:latin typeface="+mn-lt"/>
                          <a:ea typeface="Times New Roman" charset="0"/>
                        </a:rPr>
                        <a:t> </a:t>
                      </a:r>
                      <a:endParaRPr kumimoji="0" lang="en-US" sz="1400" b="0" i="0" u="none" strike="noStrike" cap="none" normalizeH="0" baseline="0">
                        <a:ln>
                          <a:noFill/>
                        </a:ln>
                        <a:solidFill>
                          <a:schemeClr val="tx1"/>
                        </a:solidFill>
                        <a:effectLst/>
                        <a:latin typeface="+mn-lt"/>
                        <a:ea typeface="Times New Roman" charset="0"/>
                      </a:endParaRPr>
                    </a:p>
                    <a:p>
                      <a:pPr marL="177800" marR="0" lvl="0" indent="-17780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cap="none" normalizeH="0" baseline="0">
                          <a:ln>
                            <a:noFill/>
                          </a:ln>
                          <a:solidFill>
                            <a:schemeClr val="tx1"/>
                          </a:solidFill>
                          <a:effectLst/>
                          <a:latin typeface="+mn-lt"/>
                          <a:ea typeface="Times New Roman" charset="0"/>
                        </a:rPr>
                        <a:t>Number Analogies</a:t>
                      </a:r>
                    </a:p>
                    <a:p>
                      <a:pPr marL="177800" marR="0" lvl="0" indent="-17780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mn-lt"/>
                          <a:ea typeface="Times New Roman" charset="0"/>
                        </a:rPr>
                        <a:t>Number Puzzles</a:t>
                      </a:r>
                    </a:p>
                    <a:p>
                      <a:pPr marL="177800" marR="0" lvl="0" indent="-17780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mn-lt"/>
                          <a:ea typeface="Times New Roman" charset="0"/>
                        </a:rPr>
                        <a:t>Number Series</a:t>
                      </a:r>
                    </a:p>
                  </a:txBody>
                  <a:tcPr marL="80608" marR="80608" marT="40308" marB="4030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177800" marR="0" lvl="0" indent="-17780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mn-lt"/>
                        <a:ea typeface="Times New Roman" charset="0"/>
                      </a:endParaRPr>
                    </a:p>
                    <a:p>
                      <a:pPr marL="548640" marR="0" lvl="0" indent="-17780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cap="none" normalizeH="0" baseline="0">
                          <a:ln>
                            <a:noFill/>
                          </a:ln>
                          <a:solidFill>
                            <a:schemeClr val="tx1"/>
                          </a:solidFill>
                          <a:effectLst/>
                          <a:latin typeface="+mn-lt"/>
                          <a:ea typeface="Times New Roman" charset="0"/>
                        </a:rPr>
                        <a:t>Pages 25-31</a:t>
                      </a:r>
                    </a:p>
                    <a:p>
                      <a:pPr marL="548640" marR="0" lvl="0" indent="-17780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mn-lt"/>
                          <a:ea typeface="Times New Roman" charset="0"/>
                        </a:rPr>
                        <a:t>Pages 33-38</a:t>
                      </a:r>
                    </a:p>
                    <a:p>
                      <a:pPr marL="548640" marR="0" lvl="0" indent="-17780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mn-lt"/>
                          <a:ea typeface="Times New Roman" charset="0"/>
                        </a:rPr>
                        <a:t>Pages 39-45</a:t>
                      </a:r>
                    </a:p>
                  </a:txBody>
                  <a:tcPr marL="80608" marR="80608" marT="40308" marB="4030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177800" marR="0" lvl="0" indent="-17780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mn-lt"/>
                        <a:ea typeface="Times New Roman" charset="0"/>
                      </a:endParaRPr>
                    </a:p>
                    <a:p>
                      <a:pPr marL="177800" marR="0" lvl="0" indent="-17780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mn-lt"/>
                          <a:ea typeface="Times New Roman" charset="0"/>
                        </a:rPr>
                        <a:t>15</a:t>
                      </a:r>
                    </a:p>
                    <a:p>
                      <a:pPr marL="177800" marR="0" lvl="0" indent="-17780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mn-lt"/>
                          <a:ea typeface="Times New Roman" charset="0"/>
                        </a:rPr>
                        <a:t>15</a:t>
                      </a:r>
                    </a:p>
                    <a:p>
                      <a:pPr marL="177800" marR="0" lvl="0" indent="-17780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mn-lt"/>
                          <a:ea typeface="Times New Roman" charset="0"/>
                        </a:rPr>
                        <a:t>15</a:t>
                      </a:r>
                    </a:p>
                  </a:txBody>
                  <a:tcPr marL="80608" marR="80608" marT="40308" marB="4030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972629">
                <a:tc>
                  <a:txBody>
                    <a:bodyPr/>
                    <a:lstStyle/>
                    <a:p>
                      <a:pPr marL="177800" marR="0" lvl="0" indent="-17780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mn-lt"/>
                          <a:ea typeface="Times New Roman" charset="0"/>
                        </a:rPr>
                        <a:t>Day 3</a:t>
                      </a:r>
                    </a:p>
                  </a:txBody>
                  <a:tcPr marL="80608" marR="80608" marT="40308" marB="4030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177800" marR="0" lvl="0" indent="-177800" algn="l" defTabSz="914400" rtl="0" eaLnBrk="1" fontAlgn="base" latinLnBrk="0" hangingPunct="1">
                        <a:lnSpc>
                          <a:spcPct val="100000"/>
                        </a:lnSpc>
                        <a:spcBef>
                          <a:spcPct val="0"/>
                        </a:spcBef>
                        <a:spcAft>
                          <a:spcPct val="0"/>
                        </a:spcAft>
                        <a:buClrTx/>
                        <a:buSzTx/>
                        <a:buFontTx/>
                        <a:buNone/>
                        <a:tabLst/>
                      </a:pPr>
                      <a:r>
                        <a:rPr kumimoji="0" lang="en-US" sz="1400" b="1" i="1" u="none" strike="noStrike" cap="none" normalizeH="0" baseline="0">
                          <a:ln>
                            <a:noFill/>
                          </a:ln>
                          <a:solidFill>
                            <a:schemeClr val="tx1"/>
                          </a:solidFill>
                          <a:effectLst/>
                          <a:latin typeface="+mn-lt"/>
                          <a:ea typeface="Times New Roman" charset="0"/>
                        </a:rPr>
                        <a:t>CogAT</a:t>
                      </a:r>
                      <a:r>
                        <a:rPr kumimoji="0" lang="en-US" sz="1400" b="0" i="1" u="none" strike="noStrike" cap="none" normalizeH="0" baseline="0">
                          <a:ln>
                            <a:noFill/>
                          </a:ln>
                          <a:solidFill>
                            <a:schemeClr val="tx1"/>
                          </a:solidFill>
                          <a:effectLst/>
                          <a:latin typeface="+mn-lt"/>
                          <a:ea typeface="Times New Roman" charset="0"/>
                        </a:rPr>
                        <a:t> </a:t>
                      </a:r>
                      <a:endParaRPr kumimoji="0" lang="en-US" sz="1400" b="0" i="0" u="none" strike="noStrike" cap="none" normalizeH="0" baseline="0">
                        <a:ln>
                          <a:noFill/>
                        </a:ln>
                        <a:solidFill>
                          <a:schemeClr val="tx1"/>
                        </a:solidFill>
                        <a:effectLst/>
                        <a:latin typeface="+mn-lt"/>
                        <a:ea typeface="Times New Roman" charset="0"/>
                      </a:endParaRPr>
                    </a:p>
                    <a:p>
                      <a:pPr marL="177800" marR="0" lvl="0" indent="-17780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mn-lt"/>
                          <a:ea typeface="Times New Roman" charset="0"/>
                        </a:rPr>
                        <a:t>Figure Matrices</a:t>
                      </a:r>
                    </a:p>
                    <a:p>
                      <a:pPr marL="177800" marR="0" lvl="0" indent="-17780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mn-lt"/>
                          <a:ea typeface="Times New Roman" charset="0"/>
                        </a:rPr>
                        <a:t>Paper Folding</a:t>
                      </a:r>
                    </a:p>
                    <a:p>
                      <a:pPr marL="177800" marR="0" lvl="0" indent="-17780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mn-lt"/>
                          <a:ea typeface="Times New Roman" charset="0"/>
                        </a:rPr>
                        <a:t>Figure Classification </a:t>
                      </a:r>
                    </a:p>
                  </a:txBody>
                  <a:tcPr marL="80608" marR="80608" marT="40308" marB="4030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177800" marR="0" lvl="0" indent="-17780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mn-lt"/>
                        <a:ea typeface="Times New Roman" charset="0"/>
                      </a:endParaRPr>
                    </a:p>
                    <a:p>
                      <a:pPr marL="548640" marR="0" lvl="0" indent="-17780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mn-lt"/>
                          <a:ea typeface="Times New Roman" charset="0"/>
                        </a:rPr>
                        <a:t>Pages 47-53</a:t>
                      </a:r>
                    </a:p>
                    <a:p>
                      <a:pPr marL="548640" marR="0" lvl="0" indent="-17780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mn-lt"/>
                          <a:ea typeface="Times New Roman" charset="0"/>
                        </a:rPr>
                        <a:t>Pages 55-63</a:t>
                      </a:r>
                    </a:p>
                    <a:p>
                      <a:pPr marL="548640" marR="0" lvl="0" indent="-17780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mn-lt"/>
                          <a:ea typeface="Times New Roman" charset="0"/>
                        </a:rPr>
                        <a:t>Pages 65-70</a:t>
                      </a:r>
                    </a:p>
                  </a:txBody>
                  <a:tcPr marL="80608" marR="80608" marT="40308" marB="4030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177800" marR="0" lvl="0" indent="-177800" algn="ctr"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mn-lt"/>
                        <a:ea typeface="Times New Roman" charset="0"/>
                      </a:endParaRPr>
                    </a:p>
                    <a:p>
                      <a:pPr marL="177800" marR="0" lvl="0" indent="-17780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mn-lt"/>
                          <a:ea typeface="Times New Roman" charset="0"/>
                        </a:rPr>
                        <a:t>13</a:t>
                      </a:r>
                    </a:p>
                    <a:p>
                      <a:pPr marL="177800" marR="0" lvl="0" indent="-17780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mn-lt"/>
                          <a:ea typeface="Times New Roman" charset="0"/>
                        </a:rPr>
                        <a:t>11</a:t>
                      </a:r>
                    </a:p>
                    <a:p>
                      <a:pPr marL="177800" marR="0" lvl="0" indent="-17780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mn-lt"/>
                          <a:ea typeface="Times New Roman" charset="0"/>
                        </a:rPr>
                        <a:t>13</a:t>
                      </a:r>
                    </a:p>
                  </a:txBody>
                  <a:tcPr marL="80608" marR="80608" marT="40308" marB="4030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187572">
                <a:tc>
                  <a:txBody>
                    <a:bodyPr/>
                    <a:lstStyle/>
                    <a:p>
                      <a:pPr marL="177800" marR="0" lvl="0" indent="-17780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mn-lt"/>
                          <a:ea typeface="Times New Roman" charset="0"/>
                        </a:rPr>
                        <a:t>Day 4</a:t>
                      </a:r>
                    </a:p>
                  </a:txBody>
                  <a:tcPr marL="80608" marR="80608" marT="40308" marB="4030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177800" marR="0" lvl="0" indent="-177800" algn="l" defTabSz="914400" rtl="0" eaLnBrk="0" fontAlgn="base" latinLnBrk="0" hangingPunct="0">
                        <a:lnSpc>
                          <a:spcPct val="100000"/>
                        </a:lnSpc>
                        <a:spcBef>
                          <a:spcPct val="0"/>
                        </a:spcBef>
                        <a:spcAft>
                          <a:spcPct val="0"/>
                        </a:spcAft>
                        <a:buClrTx/>
                        <a:buSzTx/>
                        <a:buFontTx/>
                        <a:buNone/>
                        <a:tabLst/>
                        <a:defRPr/>
                      </a:pPr>
                      <a:r>
                        <a:rPr kumimoji="0" lang="en-US" sz="1400" b="1" i="1" u="none" strike="noStrike" cap="none" normalizeH="0" baseline="0">
                          <a:ln>
                            <a:noFill/>
                          </a:ln>
                          <a:solidFill>
                            <a:schemeClr val="tx1"/>
                          </a:solidFill>
                          <a:effectLst/>
                          <a:latin typeface="+mn-lt"/>
                          <a:ea typeface="Times New Roman" charset="0"/>
                        </a:rPr>
                        <a:t>  Iowa</a:t>
                      </a:r>
                    </a:p>
                    <a:p>
                      <a:pPr marL="177800" marR="0" lvl="0" indent="-17780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cap="none" normalizeH="0" baseline="0">
                          <a:ln>
                            <a:noFill/>
                          </a:ln>
                          <a:solidFill>
                            <a:schemeClr val="tx1"/>
                          </a:solidFill>
                          <a:effectLst/>
                          <a:latin typeface="+mn-lt"/>
                          <a:ea typeface="Times New Roman" charset="0"/>
                        </a:rPr>
                        <a:t>  Reading: Picture Stories</a:t>
                      </a:r>
                    </a:p>
                    <a:p>
                      <a:pPr marL="177800" marR="0" lvl="0" indent="-17780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cap="none" normalizeH="0" baseline="0">
                          <a:ln>
                            <a:noFill/>
                          </a:ln>
                          <a:solidFill>
                            <a:schemeClr val="tx1"/>
                          </a:solidFill>
                          <a:effectLst/>
                          <a:latin typeface="+mn-lt"/>
                          <a:ea typeface="Times New Roman" charset="0"/>
                        </a:rPr>
                        <a:t>  Reading: Sentences</a:t>
                      </a:r>
                    </a:p>
                    <a:p>
                      <a:pPr marL="177800" marR="0" lvl="0" indent="-17780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cap="none" normalizeH="0" baseline="0">
                          <a:ln>
                            <a:noFill/>
                          </a:ln>
                          <a:solidFill>
                            <a:schemeClr val="tx1"/>
                          </a:solidFill>
                          <a:effectLst/>
                          <a:latin typeface="+mn-lt"/>
                          <a:ea typeface="Times New Roman" charset="0"/>
                        </a:rPr>
                        <a:t>  Reading: Stories</a:t>
                      </a:r>
                    </a:p>
                  </a:txBody>
                  <a:tcPr marL="0" marR="80608" marT="40308" marB="4030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228600" marR="0" lvl="0" indent="-165100" algn="l" defTabSz="914400" rtl="0" eaLnBrk="1" fontAlgn="base" latinLnBrk="0" hangingPunct="1">
                        <a:lnSpc>
                          <a:spcPct val="100000"/>
                        </a:lnSpc>
                        <a:spcBef>
                          <a:spcPct val="0"/>
                        </a:spcBef>
                        <a:spcAft>
                          <a:spcPct val="0"/>
                        </a:spcAft>
                        <a:buClrTx/>
                        <a:buSzTx/>
                        <a:buFontTx/>
                        <a:buNone/>
                        <a:tabLst>
                          <a:tab pos="342900" algn="l"/>
                        </a:tabLst>
                      </a:pPr>
                      <a:endParaRPr kumimoji="0" lang="en-US" sz="1400" b="1" i="0" u="none" strike="noStrike" cap="none" normalizeH="0" baseline="0">
                        <a:ln>
                          <a:noFill/>
                        </a:ln>
                        <a:solidFill>
                          <a:schemeClr val="tx1"/>
                        </a:solidFill>
                        <a:effectLst/>
                        <a:latin typeface="+mn-lt"/>
                        <a:ea typeface="Times New Roman" charset="0"/>
                      </a:endParaRPr>
                    </a:p>
                    <a:p>
                      <a:pPr marL="548640" marR="0" lvl="0" indent="-17780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cap="none" normalizeH="0" baseline="0">
                          <a:ln>
                            <a:noFill/>
                          </a:ln>
                          <a:solidFill>
                            <a:schemeClr val="tx1"/>
                          </a:solidFill>
                          <a:effectLst/>
                          <a:latin typeface="+mn-lt"/>
                          <a:ea typeface="Times New Roman" charset="0"/>
                        </a:rPr>
                        <a:t>Pages 12-14</a:t>
                      </a:r>
                    </a:p>
                    <a:p>
                      <a:pPr marL="548640" marR="0" lvl="0" indent="-17780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cap="none" normalizeH="0" baseline="0">
                          <a:ln>
                            <a:noFill/>
                          </a:ln>
                          <a:solidFill>
                            <a:schemeClr val="tx1"/>
                          </a:solidFill>
                          <a:effectLst/>
                          <a:latin typeface="+mn-lt"/>
                          <a:ea typeface="Times New Roman" charset="0"/>
                        </a:rPr>
                        <a:t>Page 15</a:t>
                      </a:r>
                    </a:p>
                    <a:p>
                      <a:pPr marL="548640" marR="0" lvl="0" indent="-17780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cap="none" normalizeH="0" baseline="0">
                          <a:ln>
                            <a:noFill/>
                          </a:ln>
                          <a:solidFill>
                            <a:schemeClr val="tx1"/>
                          </a:solidFill>
                          <a:effectLst/>
                          <a:latin typeface="+mn-lt"/>
                          <a:ea typeface="Times New Roman" charset="0"/>
                        </a:rPr>
                        <a:t>Pages 16-20</a:t>
                      </a:r>
                    </a:p>
                  </a:txBody>
                  <a:tcPr marL="80608" marR="80608" marT="40308" marB="4030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228600" marR="0" lvl="0" indent="-165100" algn="l" defTabSz="914400" rtl="0" eaLnBrk="1" fontAlgn="base" latinLnBrk="0" hangingPunct="1">
                        <a:lnSpc>
                          <a:spcPct val="100000"/>
                        </a:lnSpc>
                        <a:spcBef>
                          <a:spcPct val="0"/>
                        </a:spcBef>
                        <a:spcAft>
                          <a:spcPct val="0"/>
                        </a:spcAft>
                        <a:buClrTx/>
                        <a:buSzTx/>
                        <a:buFontTx/>
                        <a:buNone/>
                        <a:tabLst>
                          <a:tab pos="342900" algn="l"/>
                        </a:tabLst>
                      </a:pPr>
                      <a:endParaRPr kumimoji="0" lang="en-US" sz="1400" b="1" i="0" u="none" strike="noStrike" cap="none" normalizeH="0" baseline="0">
                        <a:ln>
                          <a:noFill/>
                        </a:ln>
                        <a:solidFill>
                          <a:schemeClr val="tx1"/>
                        </a:solidFill>
                        <a:effectLst/>
                        <a:latin typeface="+mn-lt"/>
                        <a:ea typeface="Times New Roman" charset="0"/>
                      </a:endParaRPr>
                    </a:p>
                    <a:p>
                      <a:pPr marL="177800" marR="0" lvl="0" indent="-177800" algn="ctr" defTabSz="914400" rtl="0" eaLnBrk="0" fontAlgn="base" latinLnBrk="0" hangingPunct="0">
                        <a:lnSpc>
                          <a:spcPct val="100000"/>
                        </a:lnSpc>
                        <a:spcBef>
                          <a:spcPct val="0"/>
                        </a:spcBef>
                        <a:spcAft>
                          <a:spcPct val="0"/>
                        </a:spcAft>
                        <a:buClrTx/>
                        <a:buSzTx/>
                        <a:buFontTx/>
                        <a:buNone/>
                        <a:tabLst/>
                        <a:defRPr/>
                      </a:pPr>
                      <a:r>
                        <a:rPr kumimoji="0" lang="en-US" sz="1400" b="0" i="0" u="none" strike="noStrike" cap="none" normalizeH="0" baseline="0">
                          <a:ln>
                            <a:noFill/>
                          </a:ln>
                          <a:solidFill>
                            <a:schemeClr val="tx1"/>
                          </a:solidFill>
                          <a:effectLst/>
                          <a:latin typeface="+mn-lt"/>
                          <a:ea typeface="Times New Roman" charset="0"/>
                        </a:rPr>
                        <a:t>10</a:t>
                      </a:r>
                    </a:p>
                    <a:p>
                      <a:pPr marL="177800" marR="0" lvl="0" indent="-177800" algn="ctr" defTabSz="914400" rtl="0" eaLnBrk="0" fontAlgn="base" latinLnBrk="0" hangingPunct="0">
                        <a:lnSpc>
                          <a:spcPct val="100000"/>
                        </a:lnSpc>
                        <a:spcBef>
                          <a:spcPct val="0"/>
                        </a:spcBef>
                        <a:spcAft>
                          <a:spcPct val="0"/>
                        </a:spcAft>
                        <a:buClrTx/>
                        <a:buSzTx/>
                        <a:buFontTx/>
                        <a:buNone/>
                        <a:tabLst/>
                        <a:defRPr/>
                      </a:pPr>
                      <a:r>
                        <a:rPr kumimoji="0" lang="en-US" sz="1400" b="0" i="0" u="none" strike="noStrike" cap="none" normalizeH="0" baseline="0">
                          <a:ln>
                            <a:noFill/>
                          </a:ln>
                          <a:solidFill>
                            <a:schemeClr val="tx1"/>
                          </a:solidFill>
                          <a:effectLst/>
                          <a:latin typeface="+mn-lt"/>
                          <a:ea typeface="Times New Roman" charset="0"/>
                        </a:rPr>
                        <a:t>10</a:t>
                      </a:r>
                    </a:p>
                    <a:p>
                      <a:pPr marL="177800" marR="0" lvl="0" indent="-177800" algn="ctr" defTabSz="914400" rtl="0" eaLnBrk="0" fontAlgn="base" latinLnBrk="0" hangingPunct="0">
                        <a:lnSpc>
                          <a:spcPct val="100000"/>
                        </a:lnSpc>
                        <a:spcBef>
                          <a:spcPct val="0"/>
                        </a:spcBef>
                        <a:spcAft>
                          <a:spcPct val="0"/>
                        </a:spcAft>
                        <a:buClrTx/>
                        <a:buSzTx/>
                        <a:buFontTx/>
                        <a:buNone/>
                        <a:tabLst/>
                        <a:defRPr/>
                      </a:pPr>
                      <a:r>
                        <a:rPr kumimoji="0" lang="en-US" sz="1400" b="0" i="0" u="none" strike="noStrike" cap="none" normalizeH="0" baseline="0">
                          <a:ln>
                            <a:noFill/>
                          </a:ln>
                          <a:solidFill>
                            <a:schemeClr val="tx1"/>
                          </a:solidFill>
                          <a:effectLst/>
                          <a:latin typeface="+mn-lt"/>
                          <a:ea typeface="Times New Roman" charset="0"/>
                        </a:rPr>
                        <a:t>25</a:t>
                      </a:r>
                    </a:p>
                  </a:txBody>
                  <a:tcPr marL="80608" marR="80608" marT="40308" marB="4030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822169">
                <a:tc>
                  <a:txBody>
                    <a:bodyPr/>
                    <a:lstStyle/>
                    <a:p>
                      <a:pPr marL="177800" marR="0" lvl="0" indent="-17780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cap="none" normalizeH="0" baseline="0">
                          <a:ln>
                            <a:noFill/>
                          </a:ln>
                          <a:solidFill>
                            <a:schemeClr val="tx1"/>
                          </a:solidFill>
                          <a:effectLst/>
                          <a:latin typeface="+mn-lt"/>
                          <a:ea typeface="Times New Roman" charset="0"/>
                        </a:rPr>
                        <a:t>Day 5</a:t>
                      </a:r>
                    </a:p>
                    <a:p>
                      <a:pPr marL="177800" marR="0" lvl="0" indent="-17780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mn-lt"/>
                        <a:ea typeface="Times New Roman" charset="0"/>
                      </a:endParaRPr>
                    </a:p>
                  </a:txBody>
                  <a:tcPr marL="80608" marR="80608" marT="40308" marB="4030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228600" marR="0" lvl="0" indent="-165100" algn="l" defTabSz="914400" rtl="0" eaLnBrk="1" fontAlgn="base" latinLnBrk="0" hangingPunct="1">
                        <a:lnSpc>
                          <a:spcPct val="100000"/>
                        </a:lnSpc>
                        <a:spcBef>
                          <a:spcPct val="0"/>
                        </a:spcBef>
                        <a:spcAft>
                          <a:spcPct val="0"/>
                        </a:spcAft>
                        <a:buClrTx/>
                        <a:buSzTx/>
                        <a:buFontTx/>
                        <a:buNone/>
                        <a:tabLst>
                          <a:tab pos="342900" algn="l"/>
                        </a:tabLst>
                      </a:pPr>
                      <a:r>
                        <a:rPr kumimoji="0" lang="en-US" sz="1400" b="1" i="1" u="none" strike="noStrike" cap="none" normalizeH="0" baseline="0">
                          <a:ln>
                            <a:noFill/>
                          </a:ln>
                          <a:solidFill>
                            <a:schemeClr val="tx1"/>
                          </a:solidFill>
                          <a:effectLst/>
                          <a:latin typeface="+mn-lt"/>
                          <a:ea typeface="Times New Roman" charset="0"/>
                        </a:rPr>
                        <a:t> Iowa</a:t>
                      </a:r>
                      <a:endParaRPr kumimoji="0" lang="en-US" sz="1400" b="1" i="0" u="none" strike="noStrike" cap="none" normalizeH="0" baseline="0">
                        <a:ln>
                          <a:noFill/>
                        </a:ln>
                        <a:solidFill>
                          <a:schemeClr val="tx1"/>
                        </a:solidFill>
                        <a:effectLst/>
                        <a:latin typeface="+mn-lt"/>
                        <a:ea typeface="Times New Roman" charset="0"/>
                      </a:endParaRPr>
                    </a:p>
                    <a:p>
                      <a:pPr marL="63500" marR="0" lvl="0" indent="0" algn="l" defTabSz="914400" rtl="0" eaLnBrk="0" fontAlgn="base" latinLnBrk="0" hangingPunct="0">
                        <a:lnSpc>
                          <a:spcPct val="100000"/>
                        </a:lnSpc>
                        <a:spcBef>
                          <a:spcPct val="0"/>
                        </a:spcBef>
                        <a:spcAft>
                          <a:spcPct val="0"/>
                        </a:spcAft>
                        <a:buClr>
                          <a:schemeClr val="tx1"/>
                        </a:buClr>
                        <a:buSzTx/>
                        <a:buFont typeface="Symbol" charset="2"/>
                        <a:buNone/>
                        <a:tabLst>
                          <a:tab pos="342900" algn="l"/>
                        </a:tabLst>
                      </a:pPr>
                      <a:r>
                        <a:rPr kumimoji="0" lang="en-US" sz="1400" b="0" i="0" u="none" strike="noStrike" cap="none" normalizeH="0" baseline="0">
                          <a:ln>
                            <a:noFill/>
                          </a:ln>
                          <a:solidFill>
                            <a:schemeClr val="tx1"/>
                          </a:solidFill>
                          <a:effectLst/>
                          <a:latin typeface="+mn-lt"/>
                          <a:ea typeface="Times New Roman" charset="0"/>
                        </a:rPr>
                        <a:t> Mathematics: Part 1</a:t>
                      </a:r>
                    </a:p>
                    <a:p>
                      <a:pPr marL="63500" marR="0" lvl="0" indent="0" algn="l" defTabSz="914400" rtl="0" eaLnBrk="0" fontAlgn="base" latinLnBrk="0" hangingPunct="0">
                        <a:lnSpc>
                          <a:spcPct val="100000"/>
                        </a:lnSpc>
                        <a:spcBef>
                          <a:spcPct val="0"/>
                        </a:spcBef>
                        <a:spcAft>
                          <a:spcPct val="0"/>
                        </a:spcAft>
                        <a:buClr>
                          <a:schemeClr val="tx1"/>
                        </a:buClr>
                        <a:buSzTx/>
                        <a:buFont typeface="Symbol" charset="2"/>
                        <a:buNone/>
                        <a:tabLst>
                          <a:tab pos="342900" algn="l"/>
                        </a:tabLst>
                      </a:pPr>
                      <a:r>
                        <a:rPr kumimoji="0" lang="en-US" sz="1400" b="0" i="0" u="none" strike="noStrike" cap="none" normalizeH="0" baseline="0">
                          <a:ln>
                            <a:noFill/>
                          </a:ln>
                          <a:solidFill>
                            <a:schemeClr val="tx1"/>
                          </a:solidFill>
                          <a:effectLst/>
                          <a:latin typeface="+mn-lt"/>
                          <a:ea typeface="Times New Roman" charset="0"/>
                        </a:rPr>
                        <a:t> Mathematics: Part 2</a:t>
                      </a:r>
                    </a:p>
                  </a:txBody>
                  <a:tcPr marL="0" marR="80608" marT="40308" marB="4030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177800" marR="0" lvl="0" indent="-177800" algn="l" defTabSz="914400" rtl="0" eaLnBrk="0" fontAlgn="base" latinLnBrk="0" hangingPunct="0">
                        <a:lnSpc>
                          <a:spcPct val="100000"/>
                        </a:lnSpc>
                        <a:spcBef>
                          <a:spcPct val="0"/>
                        </a:spcBef>
                        <a:spcAft>
                          <a:spcPct val="0"/>
                        </a:spcAft>
                        <a:buClrTx/>
                        <a:buSzTx/>
                        <a:buFontTx/>
                        <a:buNone/>
                        <a:tabLst/>
                        <a:defRPr/>
                      </a:pPr>
                      <a:endParaRPr kumimoji="0" lang="en-US" sz="1400" b="1" i="0" u="sng" strike="noStrike" cap="none" normalizeH="0" baseline="0">
                        <a:ln>
                          <a:noFill/>
                        </a:ln>
                        <a:solidFill>
                          <a:schemeClr val="tx1"/>
                        </a:solidFill>
                        <a:effectLst/>
                        <a:latin typeface="+mn-lt"/>
                        <a:ea typeface="Times New Roman" charset="0"/>
                      </a:endParaRPr>
                    </a:p>
                    <a:p>
                      <a:pPr marL="548640" marR="0" lvl="0" indent="-17780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cap="none" normalizeH="0" baseline="0">
                          <a:ln>
                            <a:noFill/>
                          </a:ln>
                          <a:solidFill>
                            <a:schemeClr val="tx1"/>
                          </a:solidFill>
                          <a:effectLst/>
                          <a:latin typeface="+mn-lt"/>
                          <a:ea typeface="Times New Roman" charset="0"/>
                        </a:rPr>
                        <a:t>Pages 33-37</a:t>
                      </a:r>
                    </a:p>
                    <a:p>
                      <a:pPr marL="548640" marR="0" lvl="0" indent="-17780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cap="none" normalizeH="0" baseline="0">
                          <a:ln>
                            <a:noFill/>
                          </a:ln>
                          <a:solidFill>
                            <a:schemeClr val="tx1"/>
                          </a:solidFill>
                          <a:effectLst/>
                          <a:latin typeface="+mn-lt"/>
                          <a:ea typeface="Times New Roman" charset="0"/>
                        </a:rPr>
                        <a:t>Pages 38-41</a:t>
                      </a:r>
                    </a:p>
                  </a:txBody>
                  <a:tcPr marL="80608" marR="80608" marT="40308" marB="4030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63500" marR="0" lvl="0" indent="0" algn="ctr" defTabSz="914400" rtl="0" eaLnBrk="0" fontAlgn="base" latinLnBrk="0" hangingPunct="0">
                        <a:lnSpc>
                          <a:spcPct val="130000"/>
                        </a:lnSpc>
                        <a:spcBef>
                          <a:spcPct val="0"/>
                        </a:spcBef>
                        <a:spcAft>
                          <a:spcPct val="0"/>
                        </a:spcAft>
                        <a:buClr>
                          <a:schemeClr val="tx1"/>
                        </a:buClr>
                        <a:buSzTx/>
                        <a:buFont typeface="Symbol" charset="2"/>
                        <a:buNone/>
                        <a:tabLst>
                          <a:tab pos="342900" algn="l"/>
                        </a:tabLst>
                      </a:pPr>
                      <a:endParaRPr kumimoji="0" lang="en-US" sz="1400" b="1" i="1" u="none" strike="noStrike" cap="none" normalizeH="0" baseline="0" dirty="0">
                        <a:ln>
                          <a:noFill/>
                        </a:ln>
                        <a:solidFill>
                          <a:schemeClr val="tx1"/>
                        </a:solidFill>
                        <a:effectLst/>
                        <a:latin typeface="+mn-lt"/>
                        <a:ea typeface="Times New Roman" charset="0"/>
                      </a:endParaRPr>
                    </a:p>
                    <a:p>
                      <a:pPr marL="63500" marR="0" lvl="0" indent="0" algn="ctr" defTabSz="914400" rtl="0" eaLnBrk="0" fontAlgn="base" latinLnBrk="0" hangingPunct="0">
                        <a:lnSpc>
                          <a:spcPct val="100000"/>
                        </a:lnSpc>
                        <a:spcBef>
                          <a:spcPct val="0"/>
                        </a:spcBef>
                        <a:spcAft>
                          <a:spcPct val="0"/>
                        </a:spcAft>
                        <a:buClr>
                          <a:schemeClr val="tx1"/>
                        </a:buClr>
                        <a:buSzTx/>
                        <a:buFont typeface="Symbol" charset="2"/>
                        <a:buNone/>
                        <a:tabLst>
                          <a:tab pos="342900" algn="l"/>
                        </a:tabLst>
                      </a:pPr>
                      <a:r>
                        <a:rPr kumimoji="0" lang="en-US" sz="1400" b="0" i="0" u="none" strike="noStrike" cap="none" normalizeH="0" baseline="0" dirty="0">
                          <a:ln>
                            <a:noFill/>
                          </a:ln>
                          <a:solidFill>
                            <a:schemeClr val="tx1"/>
                          </a:solidFill>
                          <a:effectLst/>
                          <a:latin typeface="+mn-lt"/>
                          <a:ea typeface="Times New Roman" charset="0"/>
                        </a:rPr>
                        <a:t>25</a:t>
                      </a:r>
                      <a:br>
                        <a:rPr kumimoji="0" lang="en-US" sz="1400" b="0" i="0" u="none" strike="noStrike" cap="none" normalizeH="0" baseline="0" dirty="0">
                          <a:ln>
                            <a:noFill/>
                          </a:ln>
                          <a:solidFill>
                            <a:schemeClr val="tx1"/>
                          </a:solidFill>
                          <a:effectLst/>
                          <a:latin typeface="+mn-lt"/>
                          <a:ea typeface="Times New Roman" charset="0"/>
                        </a:rPr>
                      </a:br>
                      <a:r>
                        <a:rPr kumimoji="0" lang="en-US" sz="1400" b="0" i="0" u="none" strike="noStrike" cap="none" normalizeH="0" baseline="0" dirty="0">
                          <a:ln>
                            <a:noFill/>
                          </a:ln>
                          <a:solidFill>
                            <a:schemeClr val="tx1"/>
                          </a:solidFill>
                          <a:effectLst/>
                          <a:latin typeface="+mn-lt"/>
                          <a:ea typeface="Times New Roman" charset="0"/>
                        </a:rPr>
                        <a:t>25</a:t>
                      </a:r>
                    </a:p>
                  </a:txBody>
                  <a:tcPr marL="80608" marR="80608" marT="40308" marB="4030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3" name="TextBox 2">
            <a:extLst>
              <a:ext uri="{FF2B5EF4-FFF2-40B4-BE49-F238E27FC236}">
                <a16:creationId xmlns:a16="http://schemas.microsoft.com/office/drawing/2014/main" id="{BA731758-A5C7-3F04-F533-471854D324D9}"/>
              </a:ext>
            </a:extLst>
          </p:cNvPr>
          <p:cNvSpPr txBox="1"/>
          <p:nvPr/>
        </p:nvSpPr>
        <p:spPr>
          <a:xfrm>
            <a:off x="630935" y="5860473"/>
            <a:ext cx="3622409" cy="369332"/>
          </a:xfrm>
          <a:prstGeom prst="rect">
            <a:avLst/>
          </a:prstGeom>
          <a:noFill/>
        </p:spPr>
        <p:txBody>
          <a:bodyPr wrap="square" rtlCol="0">
            <a:spAutoFit/>
          </a:bodyPr>
          <a:lstStyle/>
          <a:p>
            <a:r>
              <a:rPr lang="en-US" i="1" dirty="0">
                <a:solidFill>
                  <a:schemeClr val="accent1"/>
                </a:solidFill>
                <a:latin typeface="Arial" panose="020B0604020202020204" pitchFamily="34" charset="0"/>
                <a:cs typeface="Arial" panose="020B0604020202020204" pitchFamily="34" charset="0"/>
              </a:rPr>
              <a:t>*TAM page 17</a:t>
            </a:r>
          </a:p>
        </p:txBody>
      </p:sp>
    </p:spTree>
    <p:extLst>
      <p:ext uri="{BB962C8B-B14F-4D97-AF65-F5344CB8AC3E}">
        <p14:creationId xmlns:p14="http://schemas.microsoft.com/office/powerpoint/2010/main" val="19584908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8">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E4E61D1-658C-D409-46CB-759109EFE344}"/>
              </a:ext>
            </a:extLst>
          </p:cNvPr>
          <p:cNvSpPr>
            <a:spLocks noGrp="1"/>
          </p:cNvSpPr>
          <p:nvPr>
            <p:ph type="title"/>
          </p:nvPr>
        </p:nvSpPr>
        <p:spPr>
          <a:xfrm>
            <a:off x="630936" y="640080"/>
            <a:ext cx="4818888" cy="1481328"/>
          </a:xfrm>
        </p:spPr>
        <p:txBody>
          <a:bodyPr anchor="b">
            <a:normAutofit/>
          </a:bodyPr>
          <a:lstStyle/>
          <a:p>
            <a:r>
              <a:rPr lang="en-US" sz="4800" b="1" spc="300" dirty="0">
                <a:solidFill>
                  <a:schemeClr val="tx2"/>
                </a:solidFill>
                <a:latin typeface="Arial Black" panose="020B0A04020102020204" pitchFamily="34" charset="0"/>
                <a:cs typeface="Arial" panose="020B0604020202020204" pitchFamily="34" charset="0"/>
              </a:rPr>
              <a:t>Test Security</a:t>
            </a:r>
          </a:p>
        </p:txBody>
      </p:sp>
      <p:sp>
        <p:nvSpPr>
          <p:cNvPr id="33" name="sketch line">
            <a:extLst>
              <a:ext uri="{FF2B5EF4-FFF2-40B4-BE49-F238E27FC236}">
                <a16:creationId xmlns:a16="http://schemas.microsoft.com/office/drawing/2014/main" id="{650D18FE-0824-4A46-B22C-A86B52E578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A5364D7C-2759-818F-C7AC-C959C9576939}"/>
              </a:ext>
            </a:extLst>
          </p:cNvPr>
          <p:cNvSpPr>
            <a:spLocks noGrp="1"/>
          </p:cNvSpPr>
          <p:nvPr>
            <p:ph idx="1"/>
          </p:nvPr>
        </p:nvSpPr>
        <p:spPr>
          <a:xfrm>
            <a:off x="630936" y="2660904"/>
            <a:ext cx="5358898" cy="3547872"/>
          </a:xfrm>
        </p:spPr>
        <p:txBody>
          <a:bodyPr anchor="t">
            <a:noAutofit/>
          </a:bodyPr>
          <a:lstStyle/>
          <a:p>
            <a:pPr>
              <a:spcAft>
                <a:spcPts val="1200"/>
              </a:spcAft>
            </a:pPr>
            <a:r>
              <a:rPr lang="en-US" altLang="en-US" sz="1800" dirty="0">
                <a:solidFill>
                  <a:schemeClr val="tx2"/>
                </a:solidFill>
                <a:latin typeface="Arial" panose="020B0604020202020204" pitchFamily="34" charset="0"/>
                <a:cs typeface="Arial" panose="020B0604020202020204" pitchFamily="34" charset="0"/>
              </a:rPr>
              <a:t>Storage of materials </a:t>
            </a:r>
            <a:r>
              <a:rPr lang="en-US" altLang="en-US" sz="1800" b="1" dirty="0">
                <a:solidFill>
                  <a:schemeClr val="tx2"/>
                </a:solidFill>
                <a:latin typeface="Arial" panose="020B0604020202020204" pitchFamily="34" charset="0"/>
                <a:cs typeface="Arial" panose="020B0604020202020204" pitchFamily="34" charset="0"/>
              </a:rPr>
              <a:t>– </a:t>
            </a:r>
            <a:r>
              <a:rPr lang="en-US" altLang="en-US" sz="1800" dirty="0">
                <a:solidFill>
                  <a:schemeClr val="tx2"/>
                </a:solidFill>
                <a:latin typeface="Arial" panose="020B0604020202020204" pitchFamily="34" charset="0"/>
                <a:cs typeface="Arial" panose="020B0604020202020204" pitchFamily="34" charset="0"/>
              </a:rPr>
              <a:t>Secure test materials must be kept in a secure, locked storage, at the school and district level, when not in use. This includes the student test booklets and Directions for Administration. </a:t>
            </a:r>
          </a:p>
          <a:p>
            <a:pPr>
              <a:spcAft>
                <a:spcPts val="1200"/>
              </a:spcAft>
            </a:pPr>
            <a:r>
              <a:rPr lang="en-US" altLang="en-US" sz="1800" dirty="0">
                <a:solidFill>
                  <a:schemeClr val="tx2"/>
                </a:solidFill>
                <a:latin typeface="Arial" panose="020B0604020202020204" pitchFamily="34" charset="0"/>
                <a:cs typeface="Arial" panose="020B0604020202020204" pitchFamily="34" charset="0"/>
              </a:rPr>
              <a:t>Test security agreement forms (Appendix A - TAM pages 66-71) – DTC/STC, TA and Monitor forms must be signed and collected at the completion of training.</a:t>
            </a:r>
          </a:p>
          <a:p>
            <a:pPr>
              <a:spcAft>
                <a:spcPts val="1200"/>
              </a:spcAft>
            </a:pPr>
            <a:r>
              <a:rPr lang="en-US" altLang="en-US" sz="1800" dirty="0">
                <a:solidFill>
                  <a:schemeClr val="tx2"/>
                </a:solidFill>
                <a:latin typeface="Arial" panose="020B0604020202020204" pitchFamily="34" charset="0"/>
                <a:cs typeface="Arial" panose="020B0604020202020204" pitchFamily="34" charset="0"/>
              </a:rPr>
              <a:t>Security checklist (example-TAM, pages 22–23) – Must be counted, signed in and out each day of testing by STC’s and TA’s.</a:t>
            </a:r>
          </a:p>
        </p:txBody>
      </p:sp>
      <p:pic>
        <p:nvPicPr>
          <p:cNvPr id="4" name="Picture 3" descr="Sample of Security Checklist.">
            <a:extLst>
              <a:ext uri="{FF2B5EF4-FFF2-40B4-BE49-F238E27FC236}">
                <a16:creationId xmlns:a16="http://schemas.microsoft.com/office/drawing/2014/main" id="{81A6D209-00C6-2CF0-6464-0D10992BF4DD}"/>
              </a:ext>
            </a:extLst>
          </p:cNvPr>
          <p:cNvPicPr>
            <a:picLocks noChangeAspect="1"/>
          </p:cNvPicPr>
          <p:nvPr/>
        </p:nvPicPr>
        <p:blipFill>
          <a:blip r:embed="rId3"/>
          <a:stretch>
            <a:fillRect/>
          </a:stretch>
        </p:blipFill>
        <p:spPr>
          <a:xfrm>
            <a:off x="6320016" y="714530"/>
            <a:ext cx="5458968" cy="433988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0872080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946F7FC-2EC8-A4FE-6D84-94719D34E92B}"/>
              </a:ext>
            </a:extLst>
          </p:cNvPr>
          <p:cNvSpPr txBox="1"/>
          <p:nvPr/>
        </p:nvSpPr>
        <p:spPr>
          <a:xfrm>
            <a:off x="627016" y="224136"/>
            <a:ext cx="10964093" cy="583216"/>
          </a:xfrm>
          <a:prstGeom prst="rect">
            <a:avLst/>
          </a:prstGeom>
          <a:noFill/>
        </p:spPr>
        <p:txBody>
          <a:bodyPr wrap="square" lIns="89896" tIns="44948" rIns="89896" bIns="44948" rtlCol="0">
            <a:spAutoFit/>
          </a:bodyPr>
          <a:lstStyle/>
          <a:p>
            <a:pPr algn="ctr"/>
            <a:r>
              <a:rPr lang="en-US" sz="3200" b="1" spc="600" dirty="0">
                <a:solidFill>
                  <a:schemeClr val="tx2"/>
                </a:solidFill>
                <a:latin typeface="Arial Black" panose="020B0A04020102020204" pitchFamily="34" charset="0"/>
              </a:rPr>
              <a:t>Box Labeling</a:t>
            </a:r>
          </a:p>
        </p:txBody>
      </p:sp>
      <p:sp>
        <p:nvSpPr>
          <p:cNvPr id="6" name="TextBox 5">
            <a:extLst>
              <a:ext uri="{FF2B5EF4-FFF2-40B4-BE49-F238E27FC236}">
                <a16:creationId xmlns:a16="http://schemas.microsoft.com/office/drawing/2014/main" id="{32F01A58-EB0E-F610-97DE-D0DD6F43AB3D}"/>
              </a:ext>
            </a:extLst>
          </p:cNvPr>
          <p:cNvSpPr txBox="1"/>
          <p:nvPr/>
        </p:nvSpPr>
        <p:spPr>
          <a:xfrm>
            <a:off x="564857" y="856418"/>
            <a:ext cx="5654968" cy="369332"/>
          </a:xfrm>
          <a:prstGeom prst="rect">
            <a:avLst/>
          </a:prstGeom>
          <a:noFill/>
        </p:spPr>
        <p:txBody>
          <a:bodyPr wrap="square" rtlCol="0">
            <a:spAutoFit/>
          </a:bodyPr>
          <a:lstStyle/>
          <a:p>
            <a:r>
              <a:rPr lang="en-US" b="1" dirty="0">
                <a:latin typeface="Arial Black" panose="020B0A04020102020204" pitchFamily="34" charset="0"/>
              </a:rPr>
              <a:t>Directions for Administration Manuals</a:t>
            </a:r>
          </a:p>
        </p:txBody>
      </p:sp>
      <p:sp>
        <p:nvSpPr>
          <p:cNvPr id="25" name="TextBox 24">
            <a:extLst>
              <a:ext uri="{FF2B5EF4-FFF2-40B4-BE49-F238E27FC236}">
                <a16:creationId xmlns:a16="http://schemas.microsoft.com/office/drawing/2014/main" id="{CEFCDD19-5EBB-A03D-BF74-20C9AB4CDB96}"/>
              </a:ext>
            </a:extLst>
          </p:cNvPr>
          <p:cNvSpPr txBox="1"/>
          <p:nvPr/>
        </p:nvSpPr>
        <p:spPr>
          <a:xfrm>
            <a:off x="564857" y="3953476"/>
            <a:ext cx="5654968" cy="369332"/>
          </a:xfrm>
          <a:prstGeom prst="rect">
            <a:avLst/>
          </a:prstGeom>
          <a:noFill/>
        </p:spPr>
        <p:txBody>
          <a:bodyPr wrap="square" rtlCol="0">
            <a:spAutoFit/>
          </a:bodyPr>
          <a:lstStyle/>
          <a:p>
            <a:r>
              <a:rPr lang="en-US" b="1" dirty="0">
                <a:latin typeface="Arial Black" panose="020B0A04020102020204" pitchFamily="34" charset="0"/>
              </a:rPr>
              <a:t>Iowa and CogAT Test Books</a:t>
            </a:r>
          </a:p>
        </p:txBody>
      </p:sp>
      <p:grpSp>
        <p:nvGrpSpPr>
          <p:cNvPr id="2" name="Group 1" descr="Yellow Box 1 Open First label">
            <a:extLst>
              <a:ext uri="{FF2B5EF4-FFF2-40B4-BE49-F238E27FC236}">
                <a16:creationId xmlns:a16="http://schemas.microsoft.com/office/drawing/2014/main" id="{7D3B6B71-029A-1BA1-3E6A-B456F7BAC6A1}"/>
              </a:ext>
            </a:extLst>
          </p:cNvPr>
          <p:cNvGrpSpPr/>
          <p:nvPr/>
        </p:nvGrpSpPr>
        <p:grpSpPr>
          <a:xfrm>
            <a:off x="7372950" y="1441817"/>
            <a:ext cx="2882537" cy="2646878"/>
            <a:chOff x="7372950" y="1441817"/>
            <a:chExt cx="2882537" cy="2646878"/>
          </a:xfrm>
        </p:grpSpPr>
        <p:sp>
          <p:nvSpPr>
            <p:cNvPr id="26" name="Rectangle 25" descr="Yellow Box 1 Open First label">
              <a:extLst>
                <a:ext uri="{FF2B5EF4-FFF2-40B4-BE49-F238E27FC236}">
                  <a16:creationId xmlns:a16="http://schemas.microsoft.com/office/drawing/2014/main" id="{CA9CA18D-5FB8-7027-3FBE-C7D1375139F2}"/>
                </a:ext>
              </a:extLst>
            </p:cNvPr>
            <p:cNvSpPr/>
            <p:nvPr/>
          </p:nvSpPr>
          <p:spPr>
            <a:xfrm>
              <a:off x="7372950" y="1612197"/>
              <a:ext cx="2882537" cy="2072640"/>
            </a:xfrm>
            <a:prstGeom prst="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80576D2E-AD76-585E-FBBD-0F27ECB96E11}"/>
                </a:ext>
              </a:extLst>
            </p:cNvPr>
            <p:cNvSpPr txBox="1"/>
            <p:nvPr/>
          </p:nvSpPr>
          <p:spPr>
            <a:xfrm>
              <a:off x="7484403" y="1731938"/>
              <a:ext cx="2220685" cy="646331"/>
            </a:xfrm>
            <a:prstGeom prst="rect">
              <a:avLst/>
            </a:prstGeom>
            <a:noFill/>
          </p:spPr>
          <p:txBody>
            <a:bodyPr wrap="square" rtlCol="0">
              <a:spAutoFit/>
            </a:bodyPr>
            <a:lstStyle/>
            <a:p>
              <a:r>
                <a:rPr lang="en-US" b="1" dirty="0"/>
                <a:t>ATTENTION: TEST COORDINATOR</a:t>
              </a:r>
            </a:p>
          </p:txBody>
        </p:sp>
        <p:sp>
          <p:nvSpPr>
            <p:cNvPr id="28" name="TextBox 27">
              <a:extLst>
                <a:ext uri="{FF2B5EF4-FFF2-40B4-BE49-F238E27FC236}">
                  <a16:creationId xmlns:a16="http://schemas.microsoft.com/office/drawing/2014/main" id="{8810650C-B964-80E7-A761-F9B6EF8BC641}"/>
                </a:ext>
              </a:extLst>
            </p:cNvPr>
            <p:cNvSpPr txBox="1"/>
            <p:nvPr/>
          </p:nvSpPr>
          <p:spPr>
            <a:xfrm>
              <a:off x="7484403" y="2498121"/>
              <a:ext cx="2220685" cy="954107"/>
            </a:xfrm>
            <a:prstGeom prst="rect">
              <a:avLst/>
            </a:prstGeom>
            <a:noFill/>
          </p:spPr>
          <p:txBody>
            <a:bodyPr wrap="square" rtlCol="0">
              <a:spAutoFit/>
            </a:bodyPr>
            <a:lstStyle/>
            <a:p>
              <a:r>
                <a:rPr lang="en-US" sz="2800" b="1" dirty="0"/>
                <a:t>BOX 1</a:t>
              </a:r>
            </a:p>
            <a:p>
              <a:r>
                <a:rPr lang="en-US" sz="2800" b="1" dirty="0"/>
                <a:t>OPEN FIRST</a:t>
              </a:r>
            </a:p>
          </p:txBody>
        </p:sp>
        <p:sp>
          <p:nvSpPr>
            <p:cNvPr id="29" name="TextBox 28">
              <a:extLst>
                <a:ext uri="{FF2B5EF4-FFF2-40B4-BE49-F238E27FC236}">
                  <a16:creationId xmlns:a16="http://schemas.microsoft.com/office/drawing/2014/main" id="{164C94EA-0802-C2FA-8BB3-3BAE7B174D4F}"/>
                </a:ext>
              </a:extLst>
            </p:cNvPr>
            <p:cNvSpPr txBox="1"/>
            <p:nvPr/>
          </p:nvSpPr>
          <p:spPr>
            <a:xfrm rot="456782">
              <a:off x="9390206" y="1441817"/>
              <a:ext cx="713266" cy="2646878"/>
            </a:xfrm>
            <a:prstGeom prst="rect">
              <a:avLst/>
            </a:prstGeom>
            <a:noFill/>
          </p:spPr>
          <p:txBody>
            <a:bodyPr wrap="square" rtlCol="0">
              <a:spAutoFit/>
            </a:bodyPr>
            <a:lstStyle/>
            <a:p>
              <a:pPr algn="ctr"/>
              <a:r>
                <a:rPr lang="en-US" sz="16600" b="1" dirty="0">
                  <a:effectLst>
                    <a:outerShdw blurRad="50800" dist="38100" dir="2700000" algn="tl" rotWithShape="0">
                      <a:prstClr val="black">
                        <a:alpha val="40000"/>
                      </a:prstClr>
                    </a:outerShdw>
                  </a:effectLst>
                  <a:latin typeface="Arial Black" panose="020B0A04020102020204" pitchFamily="34" charset="0"/>
                </a:rPr>
                <a:t>!</a:t>
              </a:r>
            </a:p>
          </p:txBody>
        </p:sp>
      </p:grpSp>
      <p:sp>
        <p:nvSpPr>
          <p:cNvPr id="30" name="TextBox 29">
            <a:extLst>
              <a:ext uri="{FF2B5EF4-FFF2-40B4-BE49-F238E27FC236}">
                <a16:creationId xmlns:a16="http://schemas.microsoft.com/office/drawing/2014/main" id="{7A69E63B-0F2E-8521-0387-DCD05BD26D25}"/>
              </a:ext>
            </a:extLst>
          </p:cNvPr>
          <p:cNvSpPr txBox="1"/>
          <p:nvPr/>
        </p:nvSpPr>
        <p:spPr>
          <a:xfrm>
            <a:off x="7318082" y="882826"/>
            <a:ext cx="4246902" cy="646331"/>
          </a:xfrm>
          <a:prstGeom prst="rect">
            <a:avLst/>
          </a:prstGeom>
          <a:noFill/>
        </p:spPr>
        <p:txBody>
          <a:bodyPr wrap="square" rtlCol="0">
            <a:spAutoFit/>
          </a:bodyPr>
          <a:lstStyle/>
          <a:p>
            <a:r>
              <a:rPr lang="en-US" b="1" dirty="0"/>
              <a:t>Box 1 Labels- </a:t>
            </a:r>
            <a:r>
              <a:rPr lang="en-US" i="1" dirty="0">
                <a:solidFill>
                  <a:schemeClr val="tx1">
                    <a:lumMod val="50000"/>
                    <a:lumOff val="50000"/>
                  </a:schemeClr>
                </a:solidFill>
              </a:rPr>
              <a:t>to be used on Box 1 of the CogAT DFA shipment.</a:t>
            </a:r>
          </a:p>
        </p:txBody>
      </p:sp>
      <p:pic>
        <p:nvPicPr>
          <p:cNvPr id="33" name="Picture 32" descr="Images of the Direction for Administration labels.">
            <a:extLst>
              <a:ext uri="{FF2B5EF4-FFF2-40B4-BE49-F238E27FC236}">
                <a16:creationId xmlns:a16="http://schemas.microsoft.com/office/drawing/2014/main" id="{32E04628-96C4-9FB2-E4CB-3B6CEE851C72}"/>
              </a:ext>
            </a:extLst>
          </p:cNvPr>
          <p:cNvPicPr>
            <a:picLocks noChangeAspect="1"/>
          </p:cNvPicPr>
          <p:nvPr/>
        </p:nvPicPr>
        <p:blipFill>
          <a:blip r:embed="rId3"/>
          <a:stretch>
            <a:fillRect/>
          </a:stretch>
        </p:blipFill>
        <p:spPr>
          <a:xfrm>
            <a:off x="606122" y="1225750"/>
            <a:ext cx="5486400" cy="2204353"/>
          </a:xfrm>
          <a:prstGeom prst="rect">
            <a:avLst/>
          </a:prstGeom>
        </p:spPr>
      </p:pic>
      <p:pic>
        <p:nvPicPr>
          <p:cNvPr id="35" name="Picture 34" descr="Images of the Iowa and CogAT test book labels.">
            <a:extLst>
              <a:ext uri="{FF2B5EF4-FFF2-40B4-BE49-F238E27FC236}">
                <a16:creationId xmlns:a16="http://schemas.microsoft.com/office/drawing/2014/main" id="{21D47CB2-5C3B-C452-F3DF-F6132A9ABDA4}"/>
              </a:ext>
            </a:extLst>
          </p:cNvPr>
          <p:cNvPicPr>
            <a:picLocks noChangeAspect="1"/>
          </p:cNvPicPr>
          <p:nvPr/>
        </p:nvPicPr>
        <p:blipFill>
          <a:blip r:embed="rId4"/>
          <a:stretch>
            <a:fillRect/>
          </a:stretch>
        </p:blipFill>
        <p:spPr>
          <a:xfrm>
            <a:off x="564857" y="4322808"/>
            <a:ext cx="5486400" cy="2034286"/>
          </a:xfrm>
          <a:prstGeom prst="rect">
            <a:avLst/>
          </a:prstGeom>
        </p:spPr>
      </p:pic>
    </p:spTree>
    <p:extLst>
      <p:ext uri="{BB962C8B-B14F-4D97-AF65-F5344CB8AC3E}">
        <p14:creationId xmlns:p14="http://schemas.microsoft.com/office/powerpoint/2010/main" val="635139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8DC9123-8477-9CC9-AB82-7801A4A23D42}"/>
              </a:ext>
            </a:extLst>
          </p:cNvPr>
          <p:cNvSpPr txBox="1"/>
          <p:nvPr/>
        </p:nvSpPr>
        <p:spPr>
          <a:xfrm>
            <a:off x="627016" y="224136"/>
            <a:ext cx="10964093" cy="398550"/>
          </a:xfrm>
          <a:prstGeom prst="rect">
            <a:avLst/>
          </a:prstGeom>
          <a:noFill/>
        </p:spPr>
        <p:txBody>
          <a:bodyPr wrap="square" lIns="89896" tIns="44948" rIns="89896" bIns="44948" rtlCol="0">
            <a:spAutoFit/>
          </a:bodyPr>
          <a:lstStyle/>
          <a:p>
            <a:pPr algn="ctr"/>
            <a:r>
              <a:rPr lang="en-US" sz="2000" b="1" spc="600" dirty="0">
                <a:solidFill>
                  <a:schemeClr val="tx2"/>
                </a:solidFill>
                <a:latin typeface="Arial Black" panose="020B0A04020102020204" pitchFamily="34" charset="0"/>
              </a:rPr>
              <a:t>Packaging and Labeling- DFAs</a:t>
            </a:r>
          </a:p>
        </p:txBody>
      </p:sp>
      <p:grpSp>
        <p:nvGrpSpPr>
          <p:cNvPr id="4" name="Group 3" descr="Brown shipping box with a yellow and orange label.">
            <a:extLst>
              <a:ext uri="{FF2B5EF4-FFF2-40B4-BE49-F238E27FC236}">
                <a16:creationId xmlns:a16="http://schemas.microsoft.com/office/drawing/2014/main" id="{DB2596A5-6B2F-C9CF-8FD0-8871C788BCE8}"/>
              </a:ext>
            </a:extLst>
          </p:cNvPr>
          <p:cNvGrpSpPr/>
          <p:nvPr/>
        </p:nvGrpSpPr>
        <p:grpSpPr>
          <a:xfrm>
            <a:off x="192940" y="562737"/>
            <a:ext cx="3092048" cy="2995222"/>
            <a:chOff x="-228600" y="29308"/>
            <a:chExt cx="4085492" cy="4085492"/>
          </a:xfrm>
        </p:grpSpPr>
        <p:pic>
          <p:nvPicPr>
            <p:cNvPr id="5" name="Picture 4">
              <a:extLst>
                <a:ext uri="{FF2B5EF4-FFF2-40B4-BE49-F238E27FC236}">
                  <a16:creationId xmlns:a16="http://schemas.microsoft.com/office/drawing/2014/main" id="{6FA4E3F6-57AB-97B0-3ED4-585474C6A8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29308"/>
              <a:ext cx="4085492" cy="4085492"/>
            </a:xfrm>
            <a:prstGeom prst="rect">
              <a:avLst/>
            </a:prstGeom>
          </p:spPr>
        </p:pic>
        <p:pic>
          <p:nvPicPr>
            <p:cNvPr id="6" name="Picture 5">
              <a:extLst>
                <a:ext uri="{FF2B5EF4-FFF2-40B4-BE49-F238E27FC236}">
                  <a16:creationId xmlns:a16="http://schemas.microsoft.com/office/drawing/2014/main" id="{86636E46-9FA6-D36D-6A8D-624078EF03E9}"/>
                </a:ext>
              </a:extLst>
            </p:cNvPr>
            <p:cNvPicPr>
              <a:picLocks noChangeAspect="1"/>
            </p:cNvPicPr>
            <p:nvPr/>
          </p:nvPicPr>
          <p:blipFill rotWithShape="1">
            <a:blip r:embed="rId2">
              <a:extLst>
                <a:ext uri="{28A0092B-C50C-407E-A947-70E740481C1C}">
                  <a14:useLocalDpi xmlns:a14="http://schemas.microsoft.com/office/drawing/2010/main" val="0"/>
                </a:ext>
              </a:extLst>
            </a:blip>
            <a:srcRect l="8459" t="34779" r="55193" b="17361"/>
            <a:stretch/>
          </p:blipFill>
          <p:spPr>
            <a:xfrm flipH="1">
              <a:off x="2026304" y="1266140"/>
              <a:ext cx="1484992" cy="2142744"/>
            </a:xfrm>
            <a:prstGeom prst="rect">
              <a:avLst/>
            </a:prstGeom>
          </p:spPr>
        </p:pic>
      </p:grpSp>
      <p:pic>
        <p:nvPicPr>
          <p:cNvPr id="7" name="Picture 6">
            <a:extLst>
              <a:ext uri="{FF2B5EF4-FFF2-40B4-BE49-F238E27FC236}">
                <a16:creationId xmlns:a16="http://schemas.microsoft.com/office/drawing/2014/main" id="{5DBD8CDA-42D9-2700-CFDF-EFF1DDDF86C6}"/>
              </a:ext>
            </a:extLst>
          </p:cNvPr>
          <p:cNvPicPr>
            <a:picLocks noChangeAspect="1"/>
          </p:cNvPicPr>
          <p:nvPr/>
        </p:nvPicPr>
        <p:blipFill rotWithShape="1">
          <a:blip r:embed="rId3"/>
          <a:srcRect t="19225" r="33252" b="38219"/>
          <a:stretch/>
        </p:blipFill>
        <p:spPr>
          <a:xfrm>
            <a:off x="506413" y="1511505"/>
            <a:ext cx="878892" cy="640080"/>
          </a:xfrm>
          <a:prstGeom prst="rect">
            <a:avLst/>
          </a:prstGeom>
        </p:spPr>
      </p:pic>
      <p:sp>
        <p:nvSpPr>
          <p:cNvPr id="8" name="TextBox 7">
            <a:extLst>
              <a:ext uri="{FF2B5EF4-FFF2-40B4-BE49-F238E27FC236}">
                <a16:creationId xmlns:a16="http://schemas.microsoft.com/office/drawing/2014/main" id="{BB6A5452-EBE3-BB12-0E6A-D608C7194F04}"/>
              </a:ext>
            </a:extLst>
          </p:cNvPr>
          <p:cNvSpPr txBox="1"/>
          <p:nvPr/>
        </p:nvSpPr>
        <p:spPr>
          <a:xfrm>
            <a:off x="6103666" y="687741"/>
            <a:ext cx="5819047" cy="2246769"/>
          </a:xfrm>
          <a:prstGeom prst="rect">
            <a:avLst/>
          </a:prstGeom>
          <a:noFill/>
        </p:spPr>
        <p:txBody>
          <a:bodyPr wrap="square" rtlCol="0">
            <a:spAutoFit/>
          </a:bodyPr>
          <a:lstStyle/>
          <a:p>
            <a:r>
              <a:rPr lang="en-US" sz="1400" dirty="0">
                <a:latin typeface="Arial" panose="020B0604020202020204" pitchFamily="34" charset="0"/>
                <a:cs typeface="Arial" panose="020B0604020202020204" pitchFamily="34" charset="0"/>
              </a:rPr>
              <a:t>Packaging CogAT DFA’s:</a:t>
            </a:r>
          </a:p>
          <a:p>
            <a:pPr marL="285750" indent="-285750">
              <a:buFont typeface="Arial" panose="020B0604020202020204" pitchFamily="34" charset="0"/>
              <a:buChar char="•"/>
            </a:pPr>
            <a:r>
              <a:rPr lang="en-US" sz="1400" dirty="0">
                <a:latin typeface="Arial" panose="020B0604020202020204" pitchFamily="34" charset="0"/>
                <a:cs typeface="Arial" panose="020B0604020202020204" pitchFamily="34" charset="0"/>
              </a:rPr>
              <a:t>Building Packing list</a:t>
            </a:r>
          </a:p>
          <a:p>
            <a:pPr marL="285750" indent="-285750">
              <a:buFont typeface="Arial" panose="020B0604020202020204" pitchFamily="34" charset="0"/>
              <a:buChar char="•"/>
            </a:pPr>
            <a:r>
              <a:rPr lang="en-US" sz="1400" dirty="0">
                <a:latin typeface="Arial" panose="020B0604020202020204" pitchFamily="34" charset="0"/>
                <a:cs typeface="Arial" panose="020B0604020202020204" pitchFamily="34" charset="0"/>
              </a:rPr>
              <a:t>Barcode Package Summaries </a:t>
            </a:r>
          </a:p>
          <a:p>
            <a:pPr marL="285750" indent="-285750">
              <a:buFont typeface="Arial" panose="020B0604020202020204" pitchFamily="34" charset="0"/>
              <a:buChar char="•"/>
            </a:pPr>
            <a:r>
              <a:rPr lang="en-US" sz="1400" dirty="0">
                <a:latin typeface="Arial" panose="020B0604020202020204" pitchFamily="34" charset="0"/>
                <a:cs typeface="Arial" panose="020B0604020202020204" pitchFamily="34" charset="0"/>
              </a:rPr>
              <a:t>Scoring Packet</a:t>
            </a:r>
          </a:p>
          <a:p>
            <a:pPr marL="285750" indent="-285750">
              <a:buFont typeface="Arial" panose="020B0604020202020204" pitchFamily="34" charset="0"/>
              <a:buChar char="•"/>
            </a:pPr>
            <a:r>
              <a:rPr lang="en-US" sz="1400" dirty="0">
                <a:latin typeface="Arial" panose="020B0604020202020204" pitchFamily="34" charset="0"/>
                <a:cs typeface="Arial" panose="020B0604020202020204" pitchFamily="34" charset="0"/>
              </a:rPr>
              <a:t>Shrink wrapped CogAT DFAs</a:t>
            </a:r>
          </a:p>
          <a:p>
            <a:pPr marL="285750" indent="-285750">
              <a:buFont typeface="Arial" panose="020B0604020202020204" pitchFamily="34" charset="0"/>
              <a:buChar char="•"/>
            </a:pPr>
            <a:r>
              <a:rPr lang="en-US" sz="1400" dirty="0">
                <a:latin typeface="Arial" panose="020B0604020202020204" pitchFamily="34" charset="0"/>
                <a:cs typeface="Arial" panose="020B0604020202020204" pitchFamily="34" charset="0"/>
              </a:rPr>
              <a:t>Labeling:</a:t>
            </a:r>
          </a:p>
          <a:p>
            <a:pPr marL="742950" lvl="1" indent="-285750">
              <a:buFont typeface="Arial" panose="020B0604020202020204" pitchFamily="34" charset="0"/>
              <a:buChar char="•"/>
            </a:pPr>
            <a:r>
              <a:rPr lang="en-US" sz="1400" dirty="0">
                <a:latin typeface="Arial" panose="020B0604020202020204" pitchFamily="34" charset="0"/>
                <a:cs typeface="Arial" panose="020B0604020202020204" pitchFamily="34" charset="0"/>
              </a:rPr>
              <a:t>Box 1 of the DFA shipment will include a yellow </a:t>
            </a:r>
            <a:r>
              <a:rPr lang="en-US" sz="1400" b="1" i="1" dirty="0">
                <a:latin typeface="Arial" panose="020B0604020202020204" pitchFamily="34" charset="0"/>
                <a:cs typeface="Arial" panose="020B0604020202020204" pitchFamily="34" charset="0"/>
              </a:rPr>
              <a:t>Box 1 Open First </a:t>
            </a:r>
            <a:r>
              <a:rPr lang="en-US" sz="1400" dirty="0">
                <a:latin typeface="Arial" panose="020B0604020202020204" pitchFamily="34" charset="0"/>
                <a:cs typeface="Arial" panose="020B0604020202020204" pitchFamily="34" charset="0"/>
              </a:rPr>
              <a:t>label</a:t>
            </a:r>
          </a:p>
          <a:p>
            <a:pPr marL="742950" lvl="1" indent="-285750">
              <a:buFont typeface="Arial" panose="020B0604020202020204" pitchFamily="34" charset="0"/>
              <a:buChar char="•"/>
            </a:pPr>
            <a:r>
              <a:rPr lang="en-US" sz="1400" dirty="0">
                <a:latin typeface="Arial" panose="020B0604020202020204" pitchFamily="34" charset="0"/>
                <a:cs typeface="Arial" panose="020B0604020202020204" pitchFamily="34" charset="0"/>
              </a:rPr>
              <a:t>The Orange corresponding label and indicate the </a:t>
            </a:r>
            <a:r>
              <a:rPr lang="en-US" sz="1400" b="1" dirty="0">
                <a:latin typeface="Arial" panose="020B0604020202020204" pitchFamily="34" charset="0"/>
                <a:cs typeface="Arial" panose="020B0604020202020204" pitchFamily="34" charset="0"/>
              </a:rPr>
              <a:t>box count </a:t>
            </a:r>
            <a:r>
              <a:rPr lang="en-US" sz="1400" dirty="0">
                <a:latin typeface="Arial" panose="020B0604020202020204" pitchFamily="34" charset="0"/>
                <a:cs typeface="Arial" panose="020B0604020202020204" pitchFamily="34" charset="0"/>
              </a:rPr>
              <a:t>for the CogAT DFAs</a:t>
            </a:r>
            <a:r>
              <a:rPr lang="en-US" sz="1400" b="1" dirty="0">
                <a:latin typeface="Arial" panose="020B0604020202020204" pitchFamily="34" charset="0"/>
                <a:cs typeface="Arial" panose="020B0604020202020204" pitchFamily="34" charset="0"/>
              </a:rPr>
              <a:t>.</a:t>
            </a:r>
          </a:p>
        </p:txBody>
      </p:sp>
      <p:grpSp>
        <p:nvGrpSpPr>
          <p:cNvPr id="9" name="Group 8">
            <a:extLst>
              <a:ext uri="{FF2B5EF4-FFF2-40B4-BE49-F238E27FC236}">
                <a16:creationId xmlns:a16="http://schemas.microsoft.com/office/drawing/2014/main" id="{412E08CC-90AC-4C3C-E675-DF4D14CA5743}"/>
              </a:ext>
            </a:extLst>
          </p:cNvPr>
          <p:cNvGrpSpPr/>
          <p:nvPr/>
        </p:nvGrpSpPr>
        <p:grpSpPr>
          <a:xfrm>
            <a:off x="3153132" y="830578"/>
            <a:ext cx="1625284" cy="1903394"/>
            <a:chOff x="3407538" y="1623560"/>
            <a:chExt cx="1625284" cy="1903394"/>
          </a:xfrm>
        </p:grpSpPr>
        <p:pic>
          <p:nvPicPr>
            <p:cNvPr id="10" name="Picture 9">
              <a:extLst>
                <a:ext uri="{FF2B5EF4-FFF2-40B4-BE49-F238E27FC236}">
                  <a16:creationId xmlns:a16="http://schemas.microsoft.com/office/drawing/2014/main" id="{FC1E9B4A-6C87-F1C9-A243-8EB491AD70A2}"/>
                </a:ext>
              </a:extLst>
            </p:cNvPr>
            <p:cNvPicPr>
              <a:picLocks noChangeAspect="1"/>
            </p:cNvPicPr>
            <p:nvPr/>
          </p:nvPicPr>
          <p:blipFill>
            <a:blip r:embed="rId4"/>
            <a:stretch>
              <a:fillRect/>
            </a:stretch>
          </p:blipFill>
          <p:spPr>
            <a:xfrm>
              <a:off x="3407538" y="1623560"/>
              <a:ext cx="1330672" cy="1747018"/>
            </a:xfrm>
            <a:prstGeom prst="rect">
              <a:avLst/>
            </a:prstGeom>
          </p:spPr>
        </p:pic>
        <p:pic>
          <p:nvPicPr>
            <p:cNvPr id="11" name="Picture 10">
              <a:extLst>
                <a:ext uri="{FF2B5EF4-FFF2-40B4-BE49-F238E27FC236}">
                  <a16:creationId xmlns:a16="http://schemas.microsoft.com/office/drawing/2014/main" id="{EE12268E-012B-07A7-03DF-216CDA0DEED1}"/>
                </a:ext>
              </a:extLst>
            </p:cNvPr>
            <p:cNvPicPr>
              <a:picLocks noChangeAspect="1"/>
            </p:cNvPicPr>
            <p:nvPr/>
          </p:nvPicPr>
          <p:blipFill>
            <a:blip r:embed="rId5"/>
            <a:stretch>
              <a:fillRect/>
            </a:stretch>
          </p:blipFill>
          <p:spPr>
            <a:xfrm>
              <a:off x="3491532" y="1675318"/>
              <a:ext cx="1329043" cy="1749704"/>
            </a:xfrm>
            <a:prstGeom prst="rect">
              <a:avLst/>
            </a:prstGeom>
          </p:spPr>
        </p:pic>
        <p:pic>
          <p:nvPicPr>
            <p:cNvPr id="12" name="Picture 11">
              <a:extLst>
                <a:ext uri="{FF2B5EF4-FFF2-40B4-BE49-F238E27FC236}">
                  <a16:creationId xmlns:a16="http://schemas.microsoft.com/office/drawing/2014/main" id="{6EE4878C-9C54-872E-4E84-691ECB0AB64F}"/>
                </a:ext>
              </a:extLst>
            </p:cNvPr>
            <p:cNvPicPr>
              <a:picLocks noChangeAspect="1"/>
            </p:cNvPicPr>
            <p:nvPr/>
          </p:nvPicPr>
          <p:blipFill>
            <a:blip r:embed="rId5"/>
            <a:stretch>
              <a:fillRect/>
            </a:stretch>
          </p:blipFill>
          <p:spPr>
            <a:xfrm>
              <a:off x="3555498" y="1715309"/>
              <a:ext cx="1329043" cy="1749704"/>
            </a:xfrm>
            <a:prstGeom prst="rect">
              <a:avLst/>
            </a:prstGeom>
          </p:spPr>
        </p:pic>
        <p:pic>
          <p:nvPicPr>
            <p:cNvPr id="13" name="Picture 12">
              <a:extLst>
                <a:ext uri="{FF2B5EF4-FFF2-40B4-BE49-F238E27FC236}">
                  <a16:creationId xmlns:a16="http://schemas.microsoft.com/office/drawing/2014/main" id="{DF94667E-7240-C479-BC89-7B084AC64F8A}"/>
                </a:ext>
              </a:extLst>
            </p:cNvPr>
            <p:cNvPicPr>
              <a:picLocks noChangeAspect="1"/>
            </p:cNvPicPr>
            <p:nvPr/>
          </p:nvPicPr>
          <p:blipFill>
            <a:blip r:embed="rId6"/>
            <a:stretch>
              <a:fillRect/>
            </a:stretch>
          </p:blipFill>
          <p:spPr>
            <a:xfrm>
              <a:off x="3623364" y="1764241"/>
              <a:ext cx="1329043" cy="1749704"/>
            </a:xfrm>
            <a:prstGeom prst="rect">
              <a:avLst/>
            </a:prstGeom>
          </p:spPr>
        </p:pic>
        <p:pic>
          <p:nvPicPr>
            <p:cNvPr id="14" name="Picture 13">
              <a:extLst>
                <a:ext uri="{FF2B5EF4-FFF2-40B4-BE49-F238E27FC236}">
                  <a16:creationId xmlns:a16="http://schemas.microsoft.com/office/drawing/2014/main" id="{D2840A85-9D31-4B1E-AEAC-44FF89686953}"/>
                </a:ext>
              </a:extLst>
            </p:cNvPr>
            <p:cNvPicPr>
              <a:picLocks noChangeAspect="1"/>
            </p:cNvPicPr>
            <p:nvPr/>
          </p:nvPicPr>
          <p:blipFill>
            <a:blip r:embed="rId7"/>
            <a:stretch>
              <a:fillRect/>
            </a:stretch>
          </p:blipFill>
          <p:spPr>
            <a:xfrm>
              <a:off x="3665230" y="1758202"/>
              <a:ext cx="1367592" cy="1768752"/>
            </a:xfrm>
            <a:prstGeom prst="rect">
              <a:avLst/>
            </a:prstGeom>
          </p:spPr>
        </p:pic>
      </p:grpSp>
      <p:grpSp>
        <p:nvGrpSpPr>
          <p:cNvPr id="15" name="Group 14">
            <a:extLst>
              <a:ext uri="{FF2B5EF4-FFF2-40B4-BE49-F238E27FC236}">
                <a16:creationId xmlns:a16="http://schemas.microsoft.com/office/drawing/2014/main" id="{FCFA1C9A-96AC-B874-98CA-AD8A888B3EB1}"/>
              </a:ext>
            </a:extLst>
          </p:cNvPr>
          <p:cNvGrpSpPr/>
          <p:nvPr/>
        </p:nvGrpSpPr>
        <p:grpSpPr>
          <a:xfrm>
            <a:off x="3582729" y="1028287"/>
            <a:ext cx="1625284" cy="1903394"/>
            <a:chOff x="3407538" y="1623560"/>
            <a:chExt cx="1625284" cy="1903394"/>
          </a:xfrm>
        </p:grpSpPr>
        <p:pic>
          <p:nvPicPr>
            <p:cNvPr id="16" name="Picture 15">
              <a:extLst>
                <a:ext uri="{FF2B5EF4-FFF2-40B4-BE49-F238E27FC236}">
                  <a16:creationId xmlns:a16="http://schemas.microsoft.com/office/drawing/2014/main" id="{0449E1FB-6593-649C-4C78-D446256C640B}"/>
                </a:ext>
              </a:extLst>
            </p:cNvPr>
            <p:cNvPicPr>
              <a:picLocks noChangeAspect="1"/>
            </p:cNvPicPr>
            <p:nvPr/>
          </p:nvPicPr>
          <p:blipFill>
            <a:blip r:embed="rId4"/>
            <a:stretch>
              <a:fillRect/>
            </a:stretch>
          </p:blipFill>
          <p:spPr>
            <a:xfrm>
              <a:off x="3407538" y="1623560"/>
              <a:ext cx="1330672" cy="1747018"/>
            </a:xfrm>
            <a:prstGeom prst="rect">
              <a:avLst/>
            </a:prstGeom>
          </p:spPr>
        </p:pic>
        <p:pic>
          <p:nvPicPr>
            <p:cNvPr id="17" name="Picture 16">
              <a:extLst>
                <a:ext uri="{FF2B5EF4-FFF2-40B4-BE49-F238E27FC236}">
                  <a16:creationId xmlns:a16="http://schemas.microsoft.com/office/drawing/2014/main" id="{651319BC-0CFB-11BC-308C-BD7C1A62D733}"/>
                </a:ext>
              </a:extLst>
            </p:cNvPr>
            <p:cNvPicPr>
              <a:picLocks noChangeAspect="1"/>
            </p:cNvPicPr>
            <p:nvPr/>
          </p:nvPicPr>
          <p:blipFill>
            <a:blip r:embed="rId5"/>
            <a:stretch>
              <a:fillRect/>
            </a:stretch>
          </p:blipFill>
          <p:spPr>
            <a:xfrm>
              <a:off x="3491532" y="1675318"/>
              <a:ext cx="1329043" cy="1749704"/>
            </a:xfrm>
            <a:prstGeom prst="rect">
              <a:avLst/>
            </a:prstGeom>
          </p:spPr>
        </p:pic>
        <p:pic>
          <p:nvPicPr>
            <p:cNvPr id="18" name="Picture 17">
              <a:extLst>
                <a:ext uri="{FF2B5EF4-FFF2-40B4-BE49-F238E27FC236}">
                  <a16:creationId xmlns:a16="http://schemas.microsoft.com/office/drawing/2014/main" id="{EBD84AFC-0D2B-1514-667A-846B977FF06C}"/>
                </a:ext>
              </a:extLst>
            </p:cNvPr>
            <p:cNvPicPr>
              <a:picLocks noChangeAspect="1"/>
            </p:cNvPicPr>
            <p:nvPr/>
          </p:nvPicPr>
          <p:blipFill>
            <a:blip r:embed="rId5"/>
            <a:stretch>
              <a:fillRect/>
            </a:stretch>
          </p:blipFill>
          <p:spPr>
            <a:xfrm>
              <a:off x="3555498" y="1715309"/>
              <a:ext cx="1329043" cy="1749704"/>
            </a:xfrm>
            <a:prstGeom prst="rect">
              <a:avLst/>
            </a:prstGeom>
          </p:spPr>
        </p:pic>
        <p:pic>
          <p:nvPicPr>
            <p:cNvPr id="19" name="Picture 18">
              <a:extLst>
                <a:ext uri="{FF2B5EF4-FFF2-40B4-BE49-F238E27FC236}">
                  <a16:creationId xmlns:a16="http://schemas.microsoft.com/office/drawing/2014/main" id="{05AFCEA1-9338-F14C-669F-18CFEFB1A296}"/>
                </a:ext>
              </a:extLst>
            </p:cNvPr>
            <p:cNvPicPr>
              <a:picLocks noChangeAspect="1"/>
            </p:cNvPicPr>
            <p:nvPr/>
          </p:nvPicPr>
          <p:blipFill>
            <a:blip r:embed="rId6"/>
            <a:stretch>
              <a:fillRect/>
            </a:stretch>
          </p:blipFill>
          <p:spPr>
            <a:xfrm>
              <a:off x="3623364" y="1764241"/>
              <a:ext cx="1329043" cy="1749704"/>
            </a:xfrm>
            <a:prstGeom prst="rect">
              <a:avLst/>
            </a:prstGeom>
          </p:spPr>
        </p:pic>
        <p:pic>
          <p:nvPicPr>
            <p:cNvPr id="20" name="Picture 19">
              <a:extLst>
                <a:ext uri="{FF2B5EF4-FFF2-40B4-BE49-F238E27FC236}">
                  <a16:creationId xmlns:a16="http://schemas.microsoft.com/office/drawing/2014/main" id="{005F76A2-5E5D-8A66-9C33-A3EBF17B2C73}"/>
                </a:ext>
              </a:extLst>
            </p:cNvPr>
            <p:cNvPicPr>
              <a:picLocks noChangeAspect="1"/>
            </p:cNvPicPr>
            <p:nvPr/>
          </p:nvPicPr>
          <p:blipFill>
            <a:blip r:embed="rId7"/>
            <a:stretch>
              <a:fillRect/>
            </a:stretch>
          </p:blipFill>
          <p:spPr>
            <a:xfrm>
              <a:off x="3665230" y="1758202"/>
              <a:ext cx="1367592" cy="1768752"/>
            </a:xfrm>
            <a:prstGeom prst="rect">
              <a:avLst/>
            </a:prstGeom>
          </p:spPr>
        </p:pic>
      </p:grpSp>
      <p:grpSp>
        <p:nvGrpSpPr>
          <p:cNvPr id="21" name="Group 20" descr="Brown shipping box with blue label.">
            <a:extLst>
              <a:ext uri="{FF2B5EF4-FFF2-40B4-BE49-F238E27FC236}">
                <a16:creationId xmlns:a16="http://schemas.microsoft.com/office/drawing/2014/main" id="{DDBF4DA4-C828-21AD-6CAE-4D6DDB86F73F}"/>
              </a:ext>
            </a:extLst>
          </p:cNvPr>
          <p:cNvGrpSpPr/>
          <p:nvPr/>
        </p:nvGrpSpPr>
        <p:grpSpPr>
          <a:xfrm>
            <a:off x="221041" y="3887243"/>
            <a:ext cx="3092048" cy="2995222"/>
            <a:chOff x="-228600" y="29308"/>
            <a:chExt cx="4085492" cy="4085492"/>
          </a:xfrm>
        </p:grpSpPr>
        <p:pic>
          <p:nvPicPr>
            <p:cNvPr id="22" name="Picture 21">
              <a:extLst>
                <a:ext uri="{FF2B5EF4-FFF2-40B4-BE49-F238E27FC236}">
                  <a16:creationId xmlns:a16="http://schemas.microsoft.com/office/drawing/2014/main" id="{5A51BF07-8A95-DDEB-DF6F-92E57942838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29308"/>
              <a:ext cx="4085492" cy="4085492"/>
            </a:xfrm>
            <a:prstGeom prst="rect">
              <a:avLst/>
            </a:prstGeom>
          </p:spPr>
        </p:pic>
        <p:pic>
          <p:nvPicPr>
            <p:cNvPr id="23" name="Picture 22">
              <a:extLst>
                <a:ext uri="{FF2B5EF4-FFF2-40B4-BE49-F238E27FC236}">
                  <a16:creationId xmlns:a16="http://schemas.microsoft.com/office/drawing/2014/main" id="{47B4A8FB-75BA-006D-34E5-97E56F8E304E}"/>
                </a:ext>
              </a:extLst>
            </p:cNvPr>
            <p:cNvPicPr>
              <a:picLocks noChangeAspect="1"/>
            </p:cNvPicPr>
            <p:nvPr/>
          </p:nvPicPr>
          <p:blipFill rotWithShape="1">
            <a:blip r:embed="rId2">
              <a:extLst>
                <a:ext uri="{28A0092B-C50C-407E-A947-70E740481C1C}">
                  <a14:useLocalDpi xmlns:a14="http://schemas.microsoft.com/office/drawing/2010/main" val="0"/>
                </a:ext>
              </a:extLst>
            </a:blip>
            <a:srcRect l="8459" t="34779" r="55193" b="17361"/>
            <a:stretch/>
          </p:blipFill>
          <p:spPr>
            <a:xfrm flipH="1">
              <a:off x="2026304" y="1266140"/>
              <a:ext cx="1484992" cy="2142744"/>
            </a:xfrm>
            <a:prstGeom prst="rect">
              <a:avLst/>
            </a:prstGeom>
          </p:spPr>
        </p:pic>
      </p:grpSp>
      <p:grpSp>
        <p:nvGrpSpPr>
          <p:cNvPr id="24" name="Group 23">
            <a:extLst>
              <a:ext uri="{FF2B5EF4-FFF2-40B4-BE49-F238E27FC236}">
                <a16:creationId xmlns:a16="http://schemas.microsoft.com/office/drawing/2014/main" id="{CA5C1B75-E44E-A9C3-DAB0-518B7A566AA8}"/>
              </a:ext>
            </a:extLst>
          </p:cNvPr>
          <p:cNvGrpSpPr/>
          <p:nvPr/>
        </p:nvGrpSpPr>
        <p:grpSpPr>
          <a:xfrm>
            <a:off x="3315993" y="4223233"/>
            <a:ext cx="1972267" cy="2225725"/>
            <a:chOff x="3367960" y="3555017"/>
            <a:chExt cx="1972267" cy="2225725"/>
          </a:xfrm>
        </p:grpSpPr>
        <p:pic>
          <p:nvPicPr>
            <p:cNvPr id="25" name="Picture 24">
              <a:extLst>
                <a:ext uri="{FF2B5EF4-FFF2-40B4-BE49-F238E27FC236}">
                  <a16:creationId xmlns:a16="http://schemas.microsoft.com/office/drawing/2014/main" id="{98C74E80-3DE2-43E8-F4BA-FF322F49B102}"/>
                </a:ext>
              </a:extLst>
            </p:cNvPr>
            <p:cNvPicPr>
              <a:picLocks noChangeAspect="1"/>
            </p:cNvPicPr>
            <p:nvPr/>
          </p:nvPicPr>
          <p:blipFill>
            <a:blip r:embed="rId4"/>
            <a:stretch>
              <a:fillRect/>
            </a:stretch>
          </p:blipFill>
          <p:spPr>
            <a:xfrm>
              <a:off x="3367960" y="3555017"/>
              <a:ext cx="1392966" cy="1828800"/>
            </a:xfrm>
            <a:prstGeom prst="rect">
              <a:avLst/>
            </a:prstGeom>
          </p:spPr>
        </p:pic>
        <p:pic>
          <p:nvPicPr>
            <p:cNvPr id="26" name="Picture 25">
              <a:extLst>
                <a:ext uri="{FF2B5EF4-FFF2-40B4-BE49-F238E27FC236}">
                  <a16:creationId xmlns:a16="http://schemas.microsoft.com/office/drawing/2014/main" id="{EB1A9650-A27F-AAEF-8657-F1DE62A8EE8C}"/>
                </a:ext>
              </a:extLst>
            </p:cNvPr>
            <p:cNvPicPr>
              <a:picLocks noChangeAspect="1"/>
            </p:cNvPicPr>
            <p:nvPr/>
          </p:nvPicPr>
          <p:blipFill>
            <a:blip r:embed="rId8"/>
            <a:stretch>
              <a:fillRect/>
            </a:stretch>
          </p:blipFill>
          <p:spPr>
            <a:xfrm>
              <a:off x="3478460" y="3606846"/>
              <a:ext cx="1396105" cy="1828959"/>
            </a:xfrm>
            <a:prstGeom prst="rect">
              <a:avLst/>
            </a:prstGeom>
          </p:spPr>
        </p:pic>
        <p:pic>
          <p:nvPicPr>
            <p:cNvPr id="27" name="Picture 26">
              <a:extLst>
                <a:ext uri="{FF2B5EF4-FFF2-40B4-BE49-F238E27FC236}">
                  <a16:creationId xmlns:a16="http://schemas.microsoft.com/office/drawing/2014/main" id="{8D8648DE-D40C-9CD7-7FC7-30BF210E0BC8}"/>
                </a:ext>
              </a:extLst>
            </p:cNvPr>
            <p:cNvPicPr>
              <a:picLocks noChangeAspect="1"/>
            </p:cNvPicPr>
            <p:nvPr/>
          </p:nvPicPr>
          <p:blipFill>
            <a:blip r:embed="rId8"/>
            <a:stretch>
              <a:fillRect/>
            </a:stretch>
          </p:blipFill>
          <p:spPr>
            <a:xfrm>
              <a:off x="3585948" y="3705976"/>
              <a:ext cx="1396105" cy="1828959"/>
            </a:xfrm>
            <a:prstGeom prst="rect">
              <a:avLst/>
            </a:prstGeom>
          </p:spPr>
        </p:pic>
        <p:pic>
          <p:nvPicPr>
            <p:cNvPr id="28" name="Picture 27">
              <a:extLst>
                <a:ext uri="{FF2B5EF4-FFF2-40B4-BE49-F238E27FC236}">
                  <a16:creationId xmlns:a16="http://schemas.microsoft.com/office/drawing/2014/main" id="{7E10B6DA-6835-17AE-FC90-52B833122211}"/>
                </a:ext>
              </a:extLst>
            </p:cNvPr>
            <p:cNvPicPr>
              <a:picLocks noChangeAspect="1"/>
            </p:cNvPicPr>
            <p:nvPr/>
          </p:nvPicPr>
          <p:blipFill>
            <a:blip r:embed="rId8"/>
            <a:stretch>
              <a:fillRect/>
            </a:stretch>
          </p:blipFill>
          <p:spPr>
            <a:xfrm>
              <a:off x="3691668" y="3802503"/>
              <a:ext cx="1396105" cy="1828959"/>
            </a:xfrm>
            <a:prstGeom prst="rect">
              <a:avLst/>
            </a:prstGeom>
          </p:spPr>
        </p:pic>
        <p:pic>
          <p:nvPicPr>
            <p:cNvPr id="29" name="Picture 28">
              <a:extLst>
                <a:ext uri="{FF2B5EF4-FFF2-40B4-BE49-F238E27FC236}">
                  <a16:creationId xmlns:a16="http://schemas.microsoft.com/office/drawing/2014/main" id="{A0E4AB40-3513-82BD-B7BF-735C083E8200}"/>
                </a:ext>
              </a:extLst>
            </p:cNvPr>
            <p:cNvPicPr>
              <a:picLocks noChangeAspect="1"/>
            </p:cNvPicPr>
            <p:nvPr/>
          </p:nvPicPr>
          <p:blipFill>
            <a:blip r:embed="rId9">
              <a:duotone>
                <a:prstClr val="black"/>
                <a:schemeClr val="accent6">
                  <a:lumMod val="75000"/>
                  <a:tint val="45000"/>
                  <a:satMod val="400000"/>
                </a:schemeClr>
              </a:duotone>
            </a:blip>
            <a:stretch>
              <a:fillRect/>
            </a:stretch>
          </p:blipFill>
          <p:spPr>
            <a:xfrm>
              <a:off x="3734677" y="3769062"/>
              <a:ext cx="1605550" cy="2011680"/>
            </a:xfrm>
            <a:prstGeom prst="rect">
              <a:avLst/>
            </a:prstGeom>
          </p:spPr>
        </p:pic>
      </p:grpSp>
      <p:grpSp>
        <p:nvGrpSpPr>
          <p:cNvPr id="30" name="Group 29">
            <a:extLst>
              <a:ext uri="{FF2B5EF4-FFF2-40B4-BE49-F238E27FC236}">
                <a16:creationId xmlns:a16="http://schemas.microsoft.com/office/drawing/2014/main" id="{46284BBC-37BC-7FDC-F683-CCEFE8795884}"/>
              </a:ext>
            </a:extLst>
          </p:cNvPr>
          <p:cNvGrpSpPr/>
          <p:nvPr/>
        </p:nvGrpSpPr>
        <p:grpSpPr>
          <a:xfrm>
            <a:off x="3913646" y="4549852"/>
            <a:ext cx="1972267" cy="2225725"/>
            <a:chOff x="3367960" y="3555017"/>
            <a:chExt cx="1972267" cy="2225725"/>
          </a:xfrm>
        </p:grpSpPr>
        <p:pic>
          <p:nvPicPr>
            <p:cNvPr id="31" name="Picture 30">
              <a:extLst>
                <a:ext uri="{FF2B5EF4-FFF2-40B4-BE49-F238E27FC236}">
                  <a16:creationId xmlns:a16="http://schemas.microsoft.com/office/drawing/2014/main" id="{3B9A083A-FF37-6818-DFDB-7D49B367F6D4}"/>
                </a:ext>
              </a:extLst>
            </p:cNvPr>
            <p:cNvPicPr>
              <a:picLocks noChangeAspect="1"/>
            </p:cNvPicPr>
            <p:nvPr/>
          </p:nvPicPr>
          <p:blipFill>
            <a:blip r:embed="rId4"/>
            <a:stretch>
              <a:fillRect/>
            </a:stretch>
          </p:blipFill>
          <p:spPr>
            <a:xfrm>
              <a:off x="3367960" y="3555017"/>
              <a:ext cx="1392966" cy="1828800"/>
            </a:xfrm>
            <a:prstGeom prst="rect">
              <a:avLst/>
            </a:prstGeom>
          </p:spPr>
        </p:pic>
        <p:pic>
          <p:nvPicPr>
            <p:cNvPr id="32" name="Picture 31">
              <a:extLst>
                <a:ext uri="{FF2B5EF4-FFF2-40B4-BE49-F238E27FC236}">
                  <a16:creationId xmlns:a16="http://schemas.microsoft.com/office/drawing/2014/main" id="{46A77744-34CA-D33C-34DE-A7A63C925AD5}"/>
                </a:ext>
              </a:extLst>
            </p:cNvPr>
            <p:cNvPicPr>
              <a:picLocks noChangeAspect="1"/>
            </p:cNvPicPr>
            <p:nvPr/>
          </p:nvPicPr>
          <p:blipFill>
            <a:blip r:embed="rId8"/>
            <a:stretch>
              <a:fillRect/>
            </a:stretch>
          </p:blipFill>
          <p:spPr>
            <a:xfrm>
              <a:off x="3478460" y="3606846"/>
              <a:ext cx="1396105" cy="1828959"/>
            </a:xfrm>
            <a:prstGeom prst="rect">
              <a:avLst/>
            </a:prstGeom>
          </p:spPr>
        </p:pic>
        <p:pic>
          <p:nvPicPr>
            <p:cNvPr id="33" name="Picture 32">
              <a:extLst>
                <a:ext uri="{FF2B5EF4-FFF2-40B4-BE49-F238E27FC236}">
                  <a16:creationId xmlns:a16="http://schemas.microsoft.com/office/drawing/2014/main" id="{3B422B8E-AD2A-7F7E-9AC8-8F4C6E6484CD}"/>
                </a:ext>
              </a:extLst>
            </p:cNvPr>
            <p:cNvPicPr>
              <a:picLocks noChangeAspect="1"/>
            </p:cNvPicPr>
            <p:nvPr/>
          </p:nvPicPr>
          <p:blipFill>
            <a:blip r:embed="rId8"/>
            <a:stretch>
              <a:fillRect/>
            </a:stretch>
          </p:blipFill>
          <p:spPr>
            <a:xfrm>
              <a:off x="3585948" y="3705976"/>
              <a:ext cx="1396105" cy="1828959"/>
            </a:xfrm>
            <a:prstGeom prst="rect">
              <a:avLst/>
            </a:prstGeom>
          </p:spPr>
        </p:pic>
        <p:pic>
          <p:nvPicPr>
            <p:cNvPr id="34" name="Picture 33">
              <a:extLst>
                <a:ext uri="{FF2B5EF4-FFF2-40B4-BE49-F238E27FC236}">
                  <a16:creationId xmlns:a16="http://schemas.microsoft.com/office/drawing/2014/main" id="{DA9A4918-B29C-CBE3-BF00-3400B2B6D4C0}"/>
                </a:ext>
              </a:extLst>
            </p:cNvPr>
            <p:cNvPicPr>
              <a:picLocks noChangeAspect="1"/>
            </p:cNvPicPr>
            <p:nvPr/>
          </p:nvPicPr>
          <p:blipFill>
            <a:blip r:embed="rId8"/>
            <a:stretch>
              <a:fillRect/>
            </a:stretch>
          </p:blipFill>
          <p:spPr>
            <a:xfrm>
              <a:off x="3691668" y="3802503"/>
              <a:ext cx="1396105" cy="1828959"/>
            </a:xfrm>
            <a:prstGeom prst="rect">
              <a:avLst/>
            </a:prstGeom>
          </p:spPr>
        </p:pic>
        <p:pic>
          <p:nvPicPr>
            <p:cNvPr id="35" name="Picture 34">
              <a:extLst>
                <a:ext uri="{FF2B5EF4-FFF2-40B4-BE49-F238E27FC236}">
                  <a16:creationId xmlns:a16="http://schemas.microsoft.com/office/drawing/2014/main" id="{94CD87F6-EC5B-4B6E-D25D-83191F630EB5}"/>
                </a:ext>
              </a:extLst>
            </p:cNvPr>
            <p:cNvPicPr>
              <a:picLocks noChangeAspect="1"/>
            </p:cNvPicPr>
            <p:nvPr/>
          </p:nvPicPr>
          <p:blipFill>
            <a:blip r:embed="rId9">
              <a:duotone>
                <a:prstClr val="black"/>
                <a:schemeClr val="accent6">
                  <a:lumMod val="75000"/>
                  <a:tint val="45000"/>
                  <a:satMod val="400000"/>
                </a:schemeClr>
              </a:duotone>
            </a:blip>
            <a:stretch>
              <a:fillRect/>
            </a:stretch>
          </p:blipFill>
          <p:spPr>
            <a:xfrm>
              <a:off x="3734677" y="3769062"/>
              <a:ext cx="1605550" cy="2011680"/>
            </a:xfrm>
            <a:prstGeom prst="rect">
              <a:avLst/>
            </a:prstGeom>
          </p:spPr>
        </p:pic>
      </p:grpSp>
      <p:pic>
        <p:nvPicPr>
          <p:cNvPr id="36" name="Picture 35" descr="A white cover with blue and green text&#10;&#10;Description automatically generated">
            <a:extLst>
              <a:ext uri="{FF2B5EF4-FFF2-40B4-BE49-F238E27FC236}">
                <a16:creationId xmlns:a16="http://schemas.microsoft.com/office/drawing/2014/main" id="{4836AD87-90BD-58DD-3241-672EA55C99A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969057" y="1208445"/>
            <a:ext cx="1342506" cy="1737360"/>
          </a:xfrm>
          <a:prstGeom prst="rect">
            <a:avLst/>
          </a:prstGeom>
          <a:effectLst>
            <a:outerShdw blurRad="50800" dist="38100" dir="2700000" algn="tl" rotWithShape="0">
              <a:prstClr val="black">
                <a:alpha val="40000"/>
              </a:prstClr>
            </a:outerShdw>
          </a:effectLst>
        </p:spPr>
      </p:pic>
      <p:pic>
        <p:nvPicPr>
          <p:cNvPr id="37" name="Picture 36" descr="Image of Package Summary">
            <a:extLst>
              <a:ext uri="{FF2B5EF4-FFF2-40B4-BE49-F238E27FC236}">
                <a16:creationId xmlns:a16="http://schemas.microsoft.com/office/drawing/2014/main" id="{F3E7913C-22AF-F801-03D4-49416108D64C}"/>
              </a:ext>
            </a:extLst>
          </p:cNvPr>
          <p:cNvPicPr>
            <a:picLocks noChangeAspect="1"/>
          </p:cNvPicPr>
          <p:nvPr/>
        </p:nvPicPr>
        <p:blipFill>
          <a:blip r:embed="rId11"/>
          <a:stretch>
            <a:fillRect/>
          </a:stretch>
        </p:blipFill>
        <p:spPr>
          <a:xfrm>
            <a:off x="4113775" y="1345480"/>
            <a:ext cx="1506704" cy="1887838"/>
          </a:xfrm>
          <a:prstGeom prst="rect">
            <a:avLst/>
          </a:prstGeom>
        </p:spPr>
      </p:pic>
      <p:sp>
        <p:nvSpPr>
          <p:cNvPr id="39" name="TextBox 38">
            <a:extLst>
              <a:ext uri="{FF2B5EF4-FFF2-40B4-BE49-F238E27FC236}">
                <a16:creationId xmlns:a16="http://schemas.microsoft.com/office/drawing/2014/main" id="{89A63A0C-8107-BBEB-E452-3CF9994C72E5}"/>
              </a:ext>
            </a:extLst>
          </p:cNvPr>
          <p:cNvSpPr txBox="1"/>
          <p:nvPr/>
        </p:nvSpPr>
        <p:spPr>
          <a:xfrm>
            <a:off x="6109616" y="4118988"/>
            <a:ext cx="5819047" cy="1384995"/>
          </a:xfrm>
          <a:prstGeom prst="rect">
            <a:avLst/>
          </a:prstGeom>
          <a:noFill/>
        </p:spPr>
        <p:txBody>
          <a:bodyPr wrap="square" rtlCol="0">
            <a:spAutoFit/>
          </a:bodyPr>
          <a:lstStyle/>
          <a:p>
            <a:r>
              <a:rPr lang="en-US" sz="1400" dirty="0">
                <a:latin typeface="Arial" panose="020B0604020202020204" pitchFamily="34" charset="0"/>
                <a:cs typeface="Arial" panose="020B0604020202020204" pitchFamily="34" charset="0"/>
              </a:rPr>
              <a:t>Packaging Iowa DFA’s:</a:t>
            </a:r>
          </a:p>
          <a:p>
            <a:pPr marL="285750" indent="-285750">
              <a:buFont typeface="Arial" panose="020B0604020202020204" pitchFamily="34" charset="0"/>
              <a:buChar char="•"/>
            </a:pPr>
            <a:r>
              <a:rPr lang="en-US" sz="1400" dirty="0">
                <a:latin typeface="Arial" panose="020B0604020202020204" pitchFamily="34" charset="0"/>
                <a:cs typeface="Arial" panose="020B0604020202020204" pitchFamily="34" charset="0"/>
              </a:rPr>
              <a:t>Barcode Package Summaries</a:t>
            </a:r>
          </a:p>
          <a:p>
            <a:pPr marL="285750" indent="-285750">
              <a:buFont typeface="Arial" panose="020B0604020202020204" pitchFamily="34" charset="0"/>
              <a:buChar char="•"/>
            </a:pPr>
            <a:r>
              <a:rPr lang="en-US" sz="1400" dirty="0">
                <a:latin typeface="Arial" panose="020B0604020202020204" pitchFamily="34" charset="0"/>
                <a:cs typeface="Arial" panose="020B0604020202020204" pitchFamily="34" charset="0"/>
              </a:rPr>
              <a:t>Shrink wrapped Iowa DFAs</a:t>
            </a:r>
          </a:p>
          <a:p>
            <a:pPr marL="285750" indent="-285750">
              <a:buFont typeface="Arial" panose="020B0604020202020204" pitchFamily="34" charset="0"/>
              <a:buChar char="•"/>
            </a:pPr>
            <a:r>
              <a:rPr lang="en-US" sz="1400" dirty="0">
                <a:latin typeface="Arial" panose="020B0604020202020204" pitchFamily="34" charset="0"/>
                <a:cs typeface="Arial" panose="020B0604020202020204" pitchFamily="34" charset="0"/>
              </a:rPr>
              <a:t>Labeling:</a:t>
            </a:r>
          </a:p>
          <a:p>
            <a:pPr marL="742950" lvl="1" indent="-285750">
              <a:buFont typeface="Arial" panose="020B0604020202020204" pitchFamily="34" charset="0"/>
              <a:buChar char="•"/>
            </a:pPr>
            <a:r>
              <a:rPr lang="en-US" sz="1400" dirty="0">
                <a:latin typeface="Arial" panose="020B0604020202020204" pitchFamily="34" charset="0"/>
                <a:cs typeface="Arial" panose="020B0604020202020204" pitchFamily="34" charset="0"/>
              </a:rPr>
              <a:t>Yellow corresponding label and indicate the </a:t>
            </a:r>
            <a:r>
              <a:rPr lang="en-US" sz="1400" b="1" dirty="0">
                <a:latin typeface="Arial" panose="020B0604020202020204" pitchFamily="34" charset="0"/>
                <a:cs typeface="Arial" panose="020B0604020202020204" pitchFamily="34" charset="0"/>
              </a:rPr>
              <a:t>box count </a:t>
            </a:r>
            <a:r>
              <a:rPr lang="en-US" sz="1400" dirty="0">
                <a:latin typeface="Arial" panose="020B0604020202020204" pitchFamily="34" charset="0"/>
                <a:cs typeface="Arial" panose="020B0604020202020204" pitchFamily="34" charset="0"/>
              </a:rPr>
              <a:t>for the Iowa DFAs</a:t>
            </a:r>
            <a:r>
              <a:rPr lang="en-US" sz="1400" b="1" dirty="0">
                <a:latin typeface="Arial" panose="020B0604020202020204" pitchFamily="34" charset="0"/>
                <a:cs typeface="Arial" panose="020B0604020202020204" pitchFamily="34" charset="0"/>
              </a:rPr>
              <a:t>.</a:t>
            </a:r>
          </a:p>
        </p:txBody>
      </p:sp>
      <p:pic>
        <p:nvPicPr>
          <p:cNvPr id="40" name="Picture 39" descr="Image of sample Package Summary">
            <a:extLst>
              <a:ext uri="{FF2B5EF4-FFF2-40B4-BE49-F238E27FC236}">
                <a16:creationId xmlns:a16="http://schemas.microsoft.com/office/drawing/2014/main" id="{0C7C0DA5-3D58-677C-F388-97D0C3F59802}"/>
              </a:ext>
            </a:extLst>
          </p:cNvPr>
          <p:cNvPicPr>
            <a:picLocks noChangeAspect="1"/>
          </p:cNvPicPr>
          <p:nvPr/>
        </p:nvPicPr>
        <p:blipFill>
          <a:blip r:embed="rId11"/>
          <a:stretch>
            <a:fillRect/>
          </a:stretch>
        </p:blipFill>
        <p:spPr>
          <a:xfrm>
            <a:off x="4359262" y="4811486"/>
            <a:ext cx="1605543" cy="2011680"/>
          </a:xfrm>
          <a:prstGeom prst="rect">
            <a:avLst/>
          </a:prstGeom>
        </p:spPr>
      </p:pic>
      <p:pic>
        <p:nvPicPr>
          <p:cNvPr id="41" name="Picture 40">
            <a:extLst>
              <a:ext uri="{FF2B5EF4-FFF2-40B4-BE49-F238E27FC236}">
                <a16:creationId xmlns:a16="http://schemas.microsoft.com/office/drawing/2014/main" id="{209FBD7D-B0A7-AC97-11C1-FBD2BA1428BE}"/>
              </a:ext>
            </a:extLst>
          </p:cNvPr>
          <p:cNvPicPr>
            <a:picLocks noChangeAspect="1"/>
          </p:cNvPicPr>
          <p:nvPr/>
        </p:nvPicPr>
        <p:blipFill>
          <a:blip r:embed="rId12"/>
          <a:stretch>
            <a:fillRect/>
          </a:stretch>
        </p:blipFill>
        <p:spPr>
          <a:xfrm>
            <a:off x="1941181" y="2347229"/>
            <a:ext cx="807405" cy="640080"/>
          </a:xfrm>
          <a:prstGeom prst="rect">
            <a:avLst/>
          </a:prstGeom>
        </p:spPr>
      </p:pic>
      <p:sp>
        <p:nvSpPr>
          <p:cNvPr id="42" name="TextBox 41">
            <a:extLst>
              <a:ext uri="{FF2B5EF4-FFF2-40B4-BE49-F238E27FC236}">
                <a16:creationId xmlns:a16="http://schemas.microsoft.com/office/drawing/2014/main" id="{8B8CF4C9-3C6B-5F4E-BC82-00F458292AFE}"/>
              </a:ext>
            </a:extLst>
          </p:cNvPr>
          <p:cNvSpPr txBox="1"/>
          <p:nvPr/>
        </p:nvSpPr>
        <p:spPr>
          <a:xfrm>
            <a:off x="2345755" y="2677739"/>
            <a:ext cx="75689" cy="184666"/>
          </a:xfrm>
          <a:prstGeom prst="rect">
            <a:avLst/>
          </a:prstGeom>
          <a:noFill/>
        </p:spPr>
        <p:txBody>
          <a:bodyPr wrap="square" rtlCol="0">
            <a:spAutoFit/>
          </a:bodyPr>
          <a:lstStyle/>
          <a:p>
            <a:pPr algn="ctr"/>
            <a:r>
              <a:rPr lang="en-US" sz="600" dirty="0"/>
              <a:t>1</a:t>
            </a:r>
            <a:endParaRPr lang="en-US" sz="1400" dirty="0"/>
          </a:p>
        </p:txBody>
      </p:sp>
      <p:sp>
        <p:nvSpPr>
          <p:cNvPr id="43" name="TextBox 42">
            <a:extLst>
              <a:ext uri="{FF2B5EF4-FFF2-40B4-BE49-F238E27FC236}">
                <a16:creationId xmlns:a16="http://schemas.microsoft.com/office/drawing/2014/main" id="{1B85D243-6B44-2F32-1FE7-21E4916F7E47}"/>
              </a:ext>
            </a:extLst>
          </p:cNvPr>
          <p:cNvSpPr txBox="1"/>
          <p:nvPr/>
        </p:nvSpPr>
        <p:spPr>
          <a:xfrm>
            <a:off x="2446978" y="2678613"/>
            <a:ext cx="75689" cy="184666"/>
          </a:xfrm>
          <a:prstGeom prst="rect">
            <a:avLst/>
          </a:prstGeom>
          <a:noFill/>
        </p:spPr>
        <p:txBody>
          <a:bodyPr wrap="square" rtlCol="0">
            <a:spAutoFit/>
          </a:bodyPr>
          <a:lstStyle/>
          <a:p>
            <a:pPr algn="ctr"/>
            <a:r>
              <a:rPr lang="en-US" sz="600" dirty="0"/>
              <a:t>1</a:t>
            </a:r>
            <a:endParaRPr lang="en-US" sz="1400" dirty="0"/>
          </a:p>
        </p:txBody>
      </p:sp>
      <p:pic>
        <p:nvPicPr>
          <p:cNvPr id="47" name="Picture 46">
            <a:extLst>
              <a:ext uri="{FF2B5EF4-FFF2-40B4-BE49-F238E27FC236}">
                <a16:creationId xmlns:a16="http://schemas.microsoft.com/office/drawing/2014/main" id="{768F4393-121F-854C-219F-6607B6300023}"/>
              </a:ext>
            </a:extLst>
          </p:cNvPr>
          <p:cNvPicPr>
            <a:picLocks noChangeAspect="1"/>
          </p:cNvPicPr>
          <p:nvPr/>
        </p:nvPicPr>
        <p:blipFill>
          <a:blip r:embed="rId13"/>
          <a:stretch>
            <a:fillRect/>
          </a:stretch>
        </p:blipFill>
        <p:spPr>
          <a:xfrm>
            <a:off x="2012513" y="5706563"/>
            <a:ext cx="731520" cy="588700"/>
          </a:xfrm>
          <a:prstGeom prst="rect">
            <a:avLst/>
          </a:prstGeom>
        </p:spPr>
      </p:pic>
      <p:sp>
        <p:nvSpPr>
          <p:cNvPr id="45" name="TextBox 44">
            <a:extLst>
              <a:ext uri="{FF2B5EF4-FFF2-40B4-BE49-F238E27FC236}">
                <a16:creationId xmlns:a16="http://schemas.microsoft.com/office/drawing/2014/main" id="{92FC78CA-4CA9-04D3-501C-66BA955343E4}"/>
              </a:ext>
            </a:extLst>
          </p:cNvPr>
          <p:cNvSpPr txBox="1"/>
          <p:nvPr/>
        </p:nvSpPr>
        <p:spPr>
          <a:xfrm>
            <a:off x="2373856" y="6002245"/>
            <a:ext cx="75689" cy="184666"/>
          </a:xfrm>
          <a:prstGeom prst="rect">
            <a:avLst/>
          </a:prstGeom>
          <a:noFill/>
        </p:spPr>
        <p:txBody>
          <a:bodyPr wrap="square" rtlCol="0">
            <a:spAutoFit/>
          </a:bodyPr>
          <a:lstStyle/>
          <a:p>
            <a:pPr algn="ctr"/>
            <a:r>
              <a:rPr lang="en-US" sz="600" dirty="0"/>
              <a:t>1</a:t>
            </a:r>
            <a:endParaRPr lang="en-US" sz="1400" dirty="0"/>
          </a:p>
        </p:txBody>
      </p:sp>
      <p:sp>
        <p:nvSpPr>
          <p:cNvPr id="46" name="TextBox 45">
            <a:extLst>
              <a:ext uri="{FF2B5EF4-FFF2-40B4-BE49-F238E27FC236}">
                <a16:creationId xmlns:a16="http://schemas.microsoft.com/office/drawing/2014/main" id="{A9D401B3-2ED2-21D6-23D1-486165DB05CF}"/>
              </a:ext>
            </a:extLst>
          </p:cNvPr>
          <p:cNvSpPr txBox="1"/>
          <p:nvPr/>
        </p:nvSpPr>
        <p:spPr>
          <a:xfrm>
            <a:off x="2475079" y="6003119"/>
            <a:ext cx="75689" cy="184666"/>
          </a:xfrm>
          <a:prstGeom prst="rect">
            <a:avLst/>
          </a:prstGeom>
          <a:noFill/>
        </p:spPr>
        <p:txBody>
          <a:bodyPr wrap="square" rtlCol="0">
            <a:spAutoFit/>
          </a:bodyPr>
          <a:lstStyle/>
          <a:p>
            <a:pPr algn="ctr"/>
            <a:r>
              <a:rPr lang="en-US" sz="600" dirty="0"/>
              <a:t>1</a:t>
            </a:r>
            <a:endParaRPr lang="en-US" sz="1400" dirty="0"/>
          </a:p>
        </p:txBody>
      </p:sp>
      <p:sp>
        <p:nvSpPr>
          <p:cNvPr id="3" name="TextBox 2">
            <a:extLst>
              <a:ext uri="{FF2B5EF4-FFF2-40B4-BE49-F238E27FC236}">
                <a16:creationId xmlns:a16="http://schemas.microsoft.com/office/drawing/2014/main" id="{AA622F7C-C3FE-91AA-4928-7377DCA3BD25}"/>
              </a:ext>
            </a:extLst>
          </p:cNvPr>
          <p:cNvSpPr txBox="1"/>
          <p:nvPr/>
        </p:nvSpPr>
        <p:spPr>
          <a:xfrm>
            <a:off x="6103666" y="5903650"/>
            <a:ext cx="5487443" cy="307777"/>
          </a:xfrm>
          <a:prstGeom prst="rect">
            <a:avLst/>
          </a:prstGeom>
          <a:noFill/>
        </p:spPr>
        <p:txBody>
          <a:bodyPr wrap="square" rtlCol="0">
            <a:spAutoFit/>
          </a:bodyPr>
          <a:lstStyle/>
          <a:p>
            <a:r>
              <a:rPr lang="en-US" sz="1400" i="1" dirty="0">
                <a:latin typeface="Arial" panose="020B0604020202020204" pitchFamily="34" charset="0"/>
                <a:cs typeface="Arial" panose="020B0604020202020204" pitchFamily="34" charset="0"/>
              </a:rPr>
              <a:t>*Copies of Package Summaries will be sent to DTCs</a:t>
            </a:r>
            <a:endParaRPr lang="en-US" sz="1400" dirty="0">
              <a:latin typeface="Arial" panose="020B0604020202020204" pitchFamily="34" charset="0"/>
              <a:cs typeface="Arial" panose="020B0604020202020204" pitchFamily="34" charset="0"/>
            </a:endParaRPr>
          </a:p>
        </p:txBody>
      </p:sp>
      <p:pic>
        <p:nvPicPr>
          <p:cNvPr id="48" name="Picture 47" descr="Image of sample School Packing List">
            <a:extLst>
              <a:ext uri="{FF2B5EF4-FFF2-40B4-BE49-F238E27FC236}">
                <a16:creationId xmlns:a16="http://schemas.microsoft.com/office/drawing/2014/main" id="{C42E2334-63F4-8D66-628A-E968C7CACF82}"/>
              </a:ext>
            </a:extLst>
          </p:cNvPr>
          <p:cNvPicPr>
            <a:picLocks noChangeAspect="1"/>
          </p:cNvPicPr>
          <p:nvPr/>
        </p:nvPicPr>
        <p:blipFill>
          <a:blip r:embed="rId14"/>
          <a:stretch>
            <a:fillRect/>
          </a:stretch>
        </p:blipFill>
        <p:spPr>
          <a:xfrm>
            <a:off x="4384592" y="1582371"/>
            <a:ext cx="1397092" cy="173736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6443964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85B2E5A-2A91-B114-5C32-AE89D88D8C81}"/>
              </a:ext>
            </a:extLst>
          </p:cNvPr>
          <p:cNvSpPr txBox="1"/>
          <p:nvPr/>
        </p:nvSpPr>
        <p:spPr>
          <a:xfrm>
            <a:off x="627016" y="224136"/>
            <a:ext cx="10964093" cy="398550"/>
          </a:xfrm>
          <a:prstGeom prst="rect">
            <a:avLst/>
          </a:prstGeom>
          <a:noFill/>
        </p:spPr>
        <p:txBody>
          <a:bodyPr wrap="square" lIns="89896" tIns="44948" rIns="89896" bIns="44948" rtlCol="0">
            <a:spAutoFit/>
          </a:bodyPr>
          <a:lstStyle/>
          <a:p>
            <a:pPr algn="ctr"/>
            <a:r>
              <a:rPr lang="en-US" sz="2000" b="1" spc="600" dirty="0">
                <a:solidFill>
                  <a:schemeClr val="tx2"/>
                </a:solidFill>
                <a:latin typeface="Arial Black" panose="020B0A04020102020204" pitchFamily="34" charset="0"/>
              </a:rPr>
              <a:t>Packaging and Labeling- CogAT Test Books</a:t>
            </a:r>
          </a:p>
        </p:txBody>
      </p:sp>
      <p:sp>
        <p:nvSpPr>
          <p:cNvPr id="4" name="TextBox 3">
            <a:extLst>
              <a:ext uri="{FF2B5EF4-FFF2-40B4-BE49-F238E27FC236}">
                <a16:creationId xmlns:a16="http://schemas.microsoft.com/office/drawing/2014/main" id="{4C81AAA8-0BDC-ADFA-6ED8-65677EF141CF}"/>
              </a:ext>
            </a:extLst>
          </p:cNvPr>
          <p:cNvSpPr txBox="1"/>
          <p:nvPr/>
        </p:nvSpPr>
        <p:spPr>
          <a:xfrm>
            <a:off x="8721713" y="895615"/>
            <a:ext cx="3092048" cy="2246769"/>
          </a:xfrm>
          <a:prstGeom prst="rect">
            <a:avLst/>
          </a:prstGeom>
          <a:noFill/>
        </p:spPr>
        <p:txBody>
          <a:bodyPr wrap="square" rtlCol="0">
            <a:spAutoFit/>
          </a:bodyPr>
          <a:lstStyle/>
          <a:p>
            <a:r>
              <a:rPr lang="en-US" sz="1400" dirty="0">
                <a:latin typeface="Arial" panose="020B0604020202020204" pitchFamily="34" charset="0"/>
                <a:cs typeface="Arial" panose="020B0604020202020204" pitchFamily="34" charset="0"/>
              </a:rPr>
              <a:t>Packaging CogAT Test Books:</a:t>
            </a:r>
          </a:p>
          <a:p>
            <a:pPr marL="285750" indent="-285750">
              <a:buFont typeface="Arial" panose="020B0604020202020204" pitchFamily="34" charset="0"/>
              <a:buChar char="•"/>
            </a:pPr>
            <a:r>
              <a:rPr lang="en-US" sz="1400" dirty="0">
                <a:latin typeface="Arial" panose="020B0604020202020204" pitchFamily="34" charset="0"/>
                <a:cs typeface="Arial" panose="020B0604020202020204" pitchFamily="34" charset="0"/>
              </a:rPr>
              <a:t>Barcode Package Summaries in box 1 of Test Book shipment.</a:t>
            </a:r>
          </a:p>
          <a:p>
            <a:pPr marL="285750" indent="-285750">
              <a:buFont typeface="Arial" panose="020B0604020202020204" pitchFamily="34" charset="0"/>
              <a:buChar char="•"/>
            </a:pPr>
            <a:r>
              <a:rPr lang="en-US" sz="1400" dirty="0">
                <a:latin typeface="Arial" panose="020B0604020202020204" pitchFamily="34" charset="0"/>
                <a:cs typeface="Arial" panose="020B0604020202020204" pitchFamily="34" charset="0"/>
              </a:rPr>
              <a:t>Shrink wrapped CogAT Test Books</a:t>
            </a:r>
          </a:p>
          <a:p>
            <a:pPr marL="285750" indent="-285750">
              <a:buFont typeface="Arial" panose="020B0604020202020204" pitchFamily="34" charset="0"/>
              <a:buChar char="•"/>
            </a:pPr>
            <a:r>
              <a:rPr lang="en-US" sz="1400" dirty="0">
                <a:latin typeface="Arial" panose="020B0604020202020204" pitchFamily="34" charset="0"/>
                <a:cs typeface="Arial" panose="020B0604020202020204" pitchFamily="34" charset="0"/>
              </a:rPr>
              <a:t>Labeling:</a:t>
            </a:r>
          </a:p>
          <a:p>
            <a:pPr marL="742950" lvl="1" indent="-285750">
              <a:buFont typeface="Arial" panose="020B0604020202020204" pitchFamily="34" charset="0"/>
              <a:buChar char="•"/>
            </a:pPr>
            <a:r>
              <a:rPr lang="en-US" sz="1400" dirty="0">
                <a:latin typeface="Arial" panose="020B0604020202020204" pitchFamily="34" charset="0"/>
                <a:cs typeface="Arial" panose="020B0604020202020204" pitchFamily="34" charset="0"/>
              </a:rPr>
              <a:t>Orange corresponding label and indicate </a:t>
            </a:r>
            <a:r>
              <a:rPr lang="en-US" sz="1400" b="1" dirty="0">
                <a:latin typeface="Arial" panose="020B0604020202020204" pitchFamily="34" charset="0"/>
                <a:cs typeface="Arial" panose="020B0604020202020204" pitchFamily="34" charset="0"/>
              </a:rPr>
              <a:t>box count </a:t>
            </a:r>
            <a:r>
              <a:rPr lang="en-US" sz="1400" dirty="0">
                <a:latin typeface="Arial" panose="020B0604020202020204" pitchFamily="34" charset="0"/>
                <a:cs typeface="Arial" panose="020B0604020202020204" pitchFamily="34" charset="0"/>
              </a:rPr>
              <a:t>for the CogAT test books</a:t>
            </a:r>
            <a:r>
              <a:rPr lang="en-US" sz="1400" b="1" dirty="0">
                <a:latin typeface="Arial" panose="020B0604020202020204" pitchFamily="34" charset="0"/>
                <a:cs typeface="Arial" panose="020B0604020202020204" pitchFamily="34" charset="0"/>
              </a:rPr>
              <a:t>.</a:t>
            </a:r>
          </a:p>
        </p:txBody>
      </p:sp>
      <p:grpSp>
        <p:nvGrpSpPr>
          <p:cNvPr id="5" name="Group 4" descr="Brown shipping box with orange label. ">
            <a:extLst>
              <a:ext uri="{FF2B5EF4-FFF2-40B4-BE49-F238E27FC236}">
                <a16:creationId xmlns:a16="http://schemas.microsoft.com/office/drawing/2014/main" id="{BB385E5F-5A85-D45D-ECCA-1762AD1A57E7}"/>
              </a:ext>
            </a:extLst>
          </p:cNvPr>
          <p:cNvGrpSpPr/>
          <p:nvPr/>
        </p:nvGrpSpPr>
        <p:grpSpPr>
          <a:xfrm>
            <a:off x="-35069" y="642945"/>
            <a:ext cx="3092048" cy="2995222"/>
            <a:chOff x="-228600" y="29308"/>
            <a:chExt cx="4085492" cy="4085492"/>
          </a:xfrm>
        </p:grpSpPr>
        <p:pic>
          <p:nvPicPr>
            <p:cNvPr id="6" name="Picture 5">
              <a:extLst>
                <a:ext uri="{FF2B5EF4-FFF2-40B4-BE49-F238E27FC236}">
                  <a16:creationId xmlns:a16="http://schemas.microsoft.com/office/drawing/2014/main" id="{13A5397E-EF94-AE7F-15B7-CB5474F2E9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29308"/>
              <a:ext cx="4085492" cy="4085492"/>
            </a:xfrm>
            <a:prstGeom prst="rect">
              <a:avLst/>
            </a:prstGeom>
          </p:spPr>
        </p:pic>
        <p:pic>
          <p:nvPicPr>
            <p:cNvPr id="7" name="Picture 6">
              <a:extLst>
                <a:ext uri="{FF2B5EF4-FFF2-40B4-BE49-F238E27FC236}">
                  <a16:creationId xmlns:a16="http://schemas.microsoft.com/office/drawing/2014/main" id="{5F4C6B76-DBF9-2273-FA61-49FC3601443C}"/>
                </a:ext>
              </a:extLst>
            </p:cNvPr>
            <p:cNvPicPr>
              <a:picLocks noChangeAspect="1"/>
            </p:cNvPicPr>
            <p:nvPr/>
          </p:nvPicPr>
          <p:blipFill rotWithShape="1">
            <a:blip r:embed="rId2">
              <a:extLst>
                <a:ext uri="{28A0092B-C50C-407E-A947-70E740481C1C}">
                  <a14:useLocalDpi xmlns:a14="http://schemas.microsoft.com/office/drawing/2010/main" val="0"/>
                </a:ext>
              </a:extLst>
            </a:blip>
            <a:srcRect l="8459" t="34779" r="55193" b="17361"/>
            <a:stretch/>
          </p:blipFill>
          <p:spPr>
            <a:xfrm flipH="1">
              <a:off x="2026304" y="1266140"/>
              <a:ext cx="1484992" cy="2142744"/>
            </a:xfrm>
            <a:prstGeom prst="rect">
              <a:avLst/>
            </a:prstGeom>
          </p:spPr>
        </p:pic>
      </p:grpSp>
      <p:grpSp>
        <p:nvGrpSpPr>
          <p:cNvPr id="8" name="Group 7" descr="Brown shipping box with orange label. ">
            <a:extLst>
              <a:ext uri="{FF2B5EF4-FFF2-40B4-BE49-F238E27FC236}">
                <a16:creationId xmlns:a16="http://schemas.microsoft.com/office/drawing/2014/main" id="{30B5C746-C3E9-B224-77F3-E4EBD7B20AB6}"/>
              </a:ext>
            </a:extLst>
          </p:cNvPr>
          <p:cNvGrpSpPr/>
          <p:nvPr/>
        </p:nvGrpSpPr>
        <p:grpSpPr>
          <a:xfrm>
            <a:off x="2688137" y="640468"/>
            <a:ext cx="3092048" cy="2995222"/>
            <a:chOff x="-228600" y="29308"/>
            <a:chExt cx="4085492" cy="4085492"/>
          </a:xfrm>
        </p:grpSpPr>
        <p:pic>
          <p:nvPicPr>
            <p:cNvPr id="9" name="Picture 8">
              <a:extLst>
                <a:ext uri="{FF2B5EF4-FFF2-40B4-BE49-F238E27FC236}">
                  <a16:creationId xmlns:a16="http://schemas.microsoft.com/office/drawing/2014/main" id="{EE02056A-EEA8-3F91-9AE3-AE7FAC6465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29308"/>
              <a:ext cx="4085492" cy="4085492"/>
            </a:xfrm>
            <a:prstGeom prst="rect">
              <a:avLst/>
            </a:prstGeom>
          </p:spPr>
        </p:pic>
        <p:pic>
          <p:nvPicPr>
            <p:cNvPr id="10" name="Picture 9">
              <a:extLst>
                <a:ext uri="{FF2B5EF4-FFF2-40B4-BE49-F238E27FC236}">
                  <a16:creationId xmlns:a16="http://schemas.microsoft.com/office/drawing/2014/main" id="{50A7E059-D9DE-9DB8-4405-ABE5A325FEBC}"/>
                </a:ext>
              </a:extLst>
            </p:cNvPr>
            <p:cNvPicPr>
              <a:picLocks noChangeAspect="1"/>
            </p:cNvPicPr>
            <p:nvPr/>
          </p:nvPicPr>
          <p:blipFill rotWithShape="1">
            <a:blip r:embed="rId2">
              <a:extLst>
                <a:ext uri="{28A0092B-C50C-407E-A947-70E740481C1C}">
                  <a14:useLocalDpi xmlns:a14="http://schemas.microsoft.com/office/drawing/2010/main" val="0"/>
                </a:ext>
              </a:extLst>
            </a:blip>
            <a:srcRect l="8459" t="34779" r="55193" b="17361"/>
            <a:stretch/>
          </p:blipFill>
          <p:spPr>
            <a:xfrm flipH="1">
              <a:off x="2026304" y="1266140"/>
              <a:ext cx="1484992" cy="2142744"/>
            </a:xfrm>
            <a:prstGeom prst="rect">
              <a:avLst/>
            </a:prstGeom>
          </p:spPr>
        </p:pic>
      </p:grpSp>
      <p:grpSp>
        <p:nvGrpSpPr>
          <p:cNvPr id="11" name="Group 10" descr="Brown shipping box with orange label. ">
            <a:extLst>
              <a:ext uri="{FF2B5EF4-FFF2-40B4-BE49-F238E27FC236}">
                <a16:creationId xmlns:a16="http://schemas.microsoft.com/office/drawing/2014/main" id="{58C3EE7F-229D-0047-240C-4F67EC2C0DB6}"/>
              </a:ext>
            </a:extLst>
          </p:cNvPr>
          <p:cNvGrpSpPr/>
          <p:nvPr/>
        </p:nvGrpSpPr>
        <p:grpSpPr>
          <a:xfrm>
            <a:off x="5420582" y="623681"/>
            <a:ext cx="3092048" cy="2995222"/>
            <a:chOff x="-228600" y="29308"/>
            <a:chExt cx="4085492" cy="4085492"/>
          </a:xfrm>
        </p:grpSpPr>
        <p:pic>
          <p:nvPicPr>
            <p:cNvPr id="12" name="Picture 11">
              <a:extLst>
                <a:ext uri="{FF2B5EF4-FFF2-40B4-BE49-F238E27FC236}">
                  <a16:creationId xmlns:a16="http://schemas.microsoft.com/office/drawing/2014/main" id="{97310BA7-BA89-3E44-3D2B-9D8C139466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29308"/>
              <a:ext cx="4085492" cy="4085492"/>
            </a:xfrm>
            <a:prstGeom prst="rect">
              <a:avLst/>
            </a:prstGeom>
          </p:spPr>
        </p:pic>
        <p:pic>
          <p:nvPicPr>
            <p:cNvPr id="13" name="Picture 12">
              <a:extLst>
                <a:ext uri="{FF2B5EF4-FFF2-40B4-BE49-F238E27FC236}">
                  <a16:creationId xmlns:a16="http://schemas.microsoft.com/office/drawing/2014/main" id="{044A20F0-348C-D57B-F549-66FEFC78B99F}"/>
                </a:ext>
              </a:extLst>
            </p:cNvPr>
            <p:cNvPicPr>
              <a:picLocks noChangeAspect="1"/>
            </p:cNvPicPr>
            <p:nvPr/>
          </p:nvPicPr>
          <p:blipFill rotWithShape="1">
            <a:blip r:embed="rId2">
              <a:extLst>
                <a:ext uri="{28A0092B-C50C-407E-A947-70E740481C1C}">
                  <a14:useLocalDpi xmlns:a14="http://schemas.microsoft.com/office/drawing/2010/main" val="0"/>
                </a:ext>
              </a:extLst>
            </a:blip>
            <a:srcRect l="8459" t="34779" r="55193" b="17361"/>
            <a:stretch/>
          </p:blipFill>
          <p:spPr>
            <a:xfrm flipH="1">
              <a:off x="2026304" y="1266140"/>
              <a:ext cx="1484992" cy="2142744"/>
            </a:xfrm>
            <a:prstGeom prst="rect">
              <a:avLst/>
            </a:prstGeom>
          </p:spPr>
        </p:pic>
      </p:grpSp>
      <p:grpSp>
        <p:nvGrpSpPr>
          <p:cNvPr id="14" name="Group 13" descr="Image of CogAT test books">
            <a:extLst>
              <a:ext uri="{FF2B5EF4-FFF2-40B4-BE49-F238E27FC236}">
                <a16:creationId xmlns:a16="http://schemas.microsoft.com/office/drawing/2014/main" id="{D8628A89-389B-50B8-8FA7-969849E5A302}"/>
              </a:ext>
            </a:extLst>
          </p:cNvPr>
          <p:cNvGrpSpPr/>
          <p:nvPr/>
        </p:nvGrpSpPr>
        <p:grpSpPr>
          <a:xfrm>
            <a:off x="526405" y="3562310"/>
            <a:ext cx="2725030" cy="2846754"/>
            <a:chOff x="6769021" y="3601456"/>
            <a:chExt cx="2725030" cy="2846754"/>
          </a:xfrm>
        </p:grpSpPr>
        <p:pic>
          <p:nvPicPr>
            <p:cNvPr id="15" name="Picture 14">
              <a:extLst>
                <a:ext uri="{FF2B5EF4-FFF2-40B4-BE49-F238E27FC236}">
                  <a16:creationId xmlns:a16="http://schemas.microsoft.com/office/drawing/2014/main" id="{A020C089-E4C7-0FD5-A7D9-2632486C4EB5}"/>
                </a:ext>
              </a:extLst>
            </p:cNvPr>
            <p:cNvPicPr>
              <a:picLocks noChangeAspect="1"/>
            </p:cNvPicPr>
            <p:nvPr/>
          </p:nvPicPr>
          <p:blipFill>
            <a:blip r:embed="rId3"/>
            <a:stretch>
              <a:fillRect/>
            </a:stretch>
          </p:blipFill>
          <p:spPr>
            <a:xfrm>
              <a:off x="6769021" y="3601456"/>
              <a:ext cx="1609344" cy="2011680"/>
            </a:xfrm>
            <a:prstGeom prst="rect">
              <a:avLst/>
            </a:prstGeom>
          </p:spPr>
        </p:pic>
        <p:pic>
          <p:nvPicPr>
            <p:cNvPr id="16" name="Picture 15">
              <a:extLst>
                <a:ext uri="{FF2B5EF4-FFF2-40B4-BE49-F238E27FC236}">
                  <a16:creationId xmlns:a16="http://schemas.microsoft.com/office/drawing/2014/main" id="{455B1D28-5967-A464-FE80-F79F32B0259A}"/>
                </a:ext>
              </a:extLst>
            </p:cNvPr>
            <p:cNvPicPr>
              <a:picLocks noChangeAspect="1"/>
            </p:cNvPicPr>
            <p:nvPr/>
          </p:nvPicPr>
          <p:blipFill>
            <a:blip r:embed="rId4"/>
            <a:stretch>
              <a:fillRect/>
            </a:stretch>
          </p:blipFill>
          <p:spPr>
            <a:xfrm>
              <a:off x="6824386" y="3658049"/>
              <a:ext cx="1609483" cy="2011854"/>
            </a:xfrm>
            <a:prstGeom prst="rect">
              <a:avLst/>
            </a:prstGeom>
          </p:spPr>
        </p:pic>
        <p:pic>
          <p:nvPicPr>
            <p:cNvPr id="17" name="Picture 16">
              <a:extLst>
                <a:ext uri="{FF2B5EF4-FFF2-40B4-BE49-F238E27FC236}">
                  <a16:creationId xmlns:a16="http://schemas.microsoft.com/office/drawing/2014/main" id="{23A6DCAB-14DF-4A89-5EC3-846421184A2E}"/>
                </a:ext>
              </a:extLst>
            </p:cNvPr>
            <p:cNvPicPr>
              <a:picLocks noChangeAspect="1"/>
            </p:cNvPicPr>
            <p:nvPr/>
          </p:nvPicPr>
          <p:blipFill>
            <a:blip r:embed="rId4"/>
            <a:stretch>
              <a:fillRect/>
            </a:stretch>
          </p:blipFill>
          <p:spPr>
            <a:xfrm>
              <a:off x="6919947" y="3707642"/>
              <a:ext cx="1609483" cy="2011854"/>
            </a:xfrm>
            <a:prstGeom prst="rect">
              <a:avLst/>
            </a:prstGeom>
          </p:spPr>
        </p:pic>
        <p:pic>
          <p:nvPicPr>
            <p:cNvPr id="18" name="Picture 17">
              <a:extLst>
                <a:ext uri="{FF2B5EF4-FFF2-40B4-BE49-F238E27FC236}">
                  <a16:creationId xmlns:a16="http://schemas.microsoft.com/office/drawing/2014/main" id="{D40804F2-7FF9-6FE2-F7B6-446EF2798F8C}"/>
                </a:ext>
              </a:extLst>
            </p:cNvPr>
            <p:cNvPicPr>
              <a:picLocks noChangeAspect="1"/>
            </p:cNvPicPr>
            <p:nvPr/>
          </p:nvPicPr>
          <p:blipFill>
            <a:blip r:embed="rId4"/>
            <a:stretch>
              <a:fillRect/>
            </a:stretch>
          </p:blipFill>
          <p:spPr>
            <a:xfrm>
              <a:off x="7026761" y="3776524"/>
              <a:ext cx="1609483" cy="2011854"/>
            </a:xfrm>
            <a:prstGeom prst="rect">
              <a:avLst/>
            </a:prstGeom>
          </p:spPr>
        </p:pic>
        <p:pic>
          <p:nvPicPr>
            <p:cNvPr id="19" name="Picture 18">
              <a:extLst>
                <a:ext uri="{FF2B5EF4-FFF2-40B4-BE49-F238E27FC236}">
                  <a16:creationId xmlns:a16="http://schemas.microsoft.com/office/drawing/2014/main" id="{C8B08738-23A7-C4CC-C46D-9A628899F08A}"/>
                </a:ext>
              </a:extLst>
            </p:cNvPr>
            <p:cNvPicPr>
              <a:picLocks noChangeAspect="1"/>
            </p:cNvPicPr>
            <p:nvPr/>
          </p:nvPicPr>
          <p:blipFill>
            <a:blip r:embed="rId4"/>
            <a:stretch>
              <a:fillRect/>
            </a:stretch>
          </p:blipFill>
          <p:spPr>
            <a:xfrm>
              <a:off x="7142352" y="3817000"/>
              <a:ext cx="1609483" cy="2011854"/>
            </a:xfrm>
            <a:prstGeom prst="rect">
              <a:avLst/>
            </a:prstGeom>
          </p:spPr>
        </p:pic>
        <p:pic>
          <p:nvPicPr>
            <p:cNvPr id="20" name="Picture 19" descr="Table&#10;&#10;Description automatically generated">
              <a:extLst>
                <a:ext uri="{FF2B5EF4-FFF2-40B4-BE49-F238E27FC236}">
                  <a16:creationId xmlns:a16="http://schemas.microsoft.com/office/drawing/2014/main" id="{BEC7A790-AF14-FA57-8D4E-27F0F2BEAA0C}"/>
                </a:ext>
              </a:extLst>
            </p:cNvPr>
            <p:cNvPicPr>
              <a:picLocks noChangeAspect="1"/>
            </p:cNvPicPr>
            <p:nvPr/>
          </p:nvPicPr>
          <p:blipFill>
            <a:blip r:embed="rId5">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7202530" y="3827137"/>
              <a:ext cx="1554479" cy="2011680"/>
            </a:xfrm>
            <a:prstGeom prst="rect">
              <a:avLst/>
            </a:prstGeom>
          </p:spPr>
        </p:pic>
        <p:pic>
          <p:nvPicPr>
            <p:cNvPr id="21" name="Picture 20">
              <a:extLst>
                <a:ext uri="{FF2B5EF4-FFF2-40B4-BE49-F238E27FC236}">
                  <a16:creationId xmlns:a16="http://schemas.microsoft.com/office/drawing/2014/main" id="{56D215F0-908D-C623-C181-4A76ED76D2A0}"/>
                </a:ext>
              </a:extLst>
            </p:cNvPr>
            <p:cNvPicPr>
              <a:picLocks noChangeAspect="1"/>
            </p:cNvPicPr>
            <p:nvPr/>
          </p:nvPicPr>
          <p:blipFill>
            <a:blip r:embed="rId3"/>
            <a:stretch>
              <a:fillRect/>
            </a:stretch>
          </p:blipFill>
          <p:spPr>
            <a:xfrm>
              <a:off x="7260012" y="3964096"/>
              <a:ext cx="1609344" cy="2011680"/>
            </a:xfrm>
            <a:prstGeom prst="rect">
              <a:avLst/>
            </a:prstGeom>
          </p:spPr>
        </p:pic>
        <p:pic>
          <p:nvPicPr>
            <p:cNvPr id="22" name="Picture 21">
              <a:extLst>
                <a:ext uri="{FF2B5EF4-FFF2-40B4-BE49-F238E27FC236}">
                  <a16:creationId xmlns:a16="http://schemas.microsoft.com/office/drawing/2014/main" id="{95A9B9E6-FA9F-535A-9489-DBC07218355A}"/>
                </a:ext>
              </a:extLst>
            </p:cNvPr>
            <p:cNvPicPr>
              <a:picLocks noChangeAspect="1"/>
            </p:cNvPicPr>
            <p:nvPr/>
          </p:nvPicPr>
          <p:blipFill>
            <a:blip r:embed="rId4"/>
            <a:stretch>
              <a:fillRect/>
            </a:stretch>
          </p:blipFill>
          <p:spPr>
            <a:xfrm>
              <a:off x="7315377" y="4020689"/>
              <a:ext cx="1609483" cy="2011854"/>
            </a:xfrm>
            <a:prstGeom prst="rect">
              <a:avLst/>
            </a:prstGeom>
          </p:spPr>
        </p:pic>
        <p:pic>
          <p:nvPicPr>
            <p:cNvPr id="23" name="Picture 22">
              <a:extLst>
                <a:ext uri="{FF2B5EF4-FFF2-40B4-BE49-F238E27FC236}">
                  <a16:creationId xmlns:a16="http://schemas.microsoft.com/office/drawing/2014/main" id="{2740F3CC-8EC3-FB4F-AC5C-359BF34D900A}"/>
                </a:ext>
              </a:extLst>
            </p:cNvPr>
            <p:cNvPicPr>
              <a:picLocks noChangeAspect="1"/>
            </p:cNvPicPr>
            <p:nvPr/>
          </p:nvPicPr>
          <p:blipFill>
            <a:blip r:embed="rId4"/>
            <a:stretch>
              <a:fillRect/>
            </a:stretch>
          </p:blipFill>
          <p:spPr>
            <a:xfrm>
              <a:off x="7410938" y="4070282"/>
              <a:ext cx="1609483" cy="2011854"/>
            </a:xfrm>
            <a:prstGeom prst="rect">
              <a:avLst/>
            </a:prstGeom>
          </p:spPr>
        </p:pic>
        <p:pic>
          <p:nvPicPr>
            <p:cNvPr id="24" name="Picture 23">
              <a:extLst>
                <a:ext uri="{FF2B5EF4-FFF2-40B4-BE49-F238E27FC236}">
                  <a16:creationId xmlns:a16="http://schemas.microsoft.com/office/drawing/2014/main" id="{0131120D-5A91-6FC1-580A-6B0C55AD8D7C}"/>
                </a:ext>
              </a:extLst>
            </p:cNvPr>
            <p:cNvPicPr>
              <a:picLocks noChangeAspect="1"/>
            </p:cNvPicPr>
            <p:nvPr/>
          </p:nvPicPr>
          <p:blipFill>
            <a:blip r:embed="rId4"/>
            <a:stretch>
              <a:fillRect/>
            </a:stretch>
          </p:blipFill>
          <p:spPr>
            <a:xfrm>
              <a:off x="7517752" y="4139164"/>
              <a:ext cx="1609483" cy="2011854"/>
            </a:xfrm>
            <a:prstGeom prst="rect">
              <a:avLst/>
            </a:prstGeom>
          </p:spPr>
        </p:pic>
        <p:pic>
          <p:nvPicPr>
            <p:cNvPr id="25" name="Picture 24">
              <a:extLst>
                <a:ext uri="{FF2B5EF4-FFF2-40B4-BE49-F238E27FC236}">
                  <a16:creationId xmlns:a16="http://schemas.microsoft.com/office/drawing/2014/main" id="{E9B8CC43-9A99-F834-89B3-3A35CF914D90}"/>
                </a:ext>
              </a:extLst>
            </p:cNvPr>
            <p:cNvPicPr>
              <a:picLocks noChangeAspect="1"/>
            </p:cNvPicPr>
            <p:nvPr/>
          </p:nvPicPr>
          <p:blipFill>
            <a:blip r:embed="rId4"/>
            <a:stretch>
              <a:fillRect/>
            </a:stretch>
          </p:blipFill>
          <p:spPr>
            <a:xfrm>
              <a:off x="7633343" y="4179640"/>
              <a:ext cx="1609483" cy="2011854"/>
            </a:xfrm>
            <a:prstGeom prst="rect">
              <a:avLst/>
            </a:prstGeom>
          </p:spPr>
        </p:pic>
        <p:pic>
          <p:nvPicPr>
            <p:cNvPr id="26" name="Picture 25" descr="Table&#10;&#10;Description automatically generated">
              <a:extLst>
                <a:ext uri="{FF2B5EF4-FFF2-40B4-BE49-F238E27FC236}">
                  <a16:creationId xmlns:a16="http://schemas.microsoft.com/office/drawing/2014/main" id="{980FE6DB-10C9-EAE0-6B57-363E94D85EEC}"/>
                </a:ext>
              </a:extLst>
            </p:cNvPr>
            <p:cNvPicPr>
              <a:picLocks noChangeAspect="1"/>
            </p:cNvPicPr>
            <p:nvPr/>
          </p:nvPicPr>
          <p:blipFill>
            <a:blip r:embed="rId5">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7693521" y="4189777"/>
              <a:ext cx="1554479" cy="2011680"/>
            </a:xfrm>
            <a:prstGeom prst="rect">
              <a:avLst/>
            </a:prstGeom>
          </p:spPr>
        </p:pic>
        <p:pic>
          <p:nvPicPr>
            <p:cNvPr id="27" name="Picture 26">
              <a:extLst>
                <a:ext uri="{FF2B5EF4-FFF2-40B4-BE49-F238E27FC236}">
                  <a16:creationId xmlns:a16="http://schemas.microsoft.com/office/drawing/2014/main" id="{75916ECE-6081-BC9E-DB9E-41DBAF010E52}"/>
                </a:ext>
              </a:extLst>
            </p:cNvPr>
            <p:cNvPicPr>
              <a:picLocks noChangeAspect="1"/>
            </p:cNvPicPr>
            <p:nvPr/>
          </p:nvPicPr>
          <p:blipFill>
            <a:blip r:embed="rId6"/>
            <a:stretch>
              <a:fillRect/>
            </a:stretch>
          </p:blipFill>
          <p:spPr>
            <a:xfrm>
              <a:off x="7742543" y="4253650"/>
              <a:ext cx="1751508" cy="2194560"/>
            </a:xfrm>
            <a:prstGeom prst="rect">
              <a:avLst/>
            </a:prstGeom>
          </p:spPr>
        </p:pic>
      </p:grpSp>
      <p:grpSp>
        <p:nvGrpSpPr>
          <p:cNvPr id="28" name="Group 27" descr="Image of CogAT test books">
            <a:extLst>
              <a:ext uri="{FF2B5EF4-FFF2-40B4-BE49-F238E27FC236}">
                <a16:creationId xmlns:a16="http://schemas.microsoft.com/office/drawing/2014/main" id="{20D48DD3-ED04-DFF7-B4C9-E76FC9288538}"/>
              </a:ext>
            </a:extLst>
          </p:cNvPr>
          <p:cNvGrpSpPr/>
          <p:nvPr/>
        </p:nvGrpSpPr>
        <p:grpSpPr>
          <a:xfrm>
            <a:off x="3321008" y="3723563"/>
            <a:ext cx="2478979" cy="2600001"/>
            <a:chOff x="3771452" y="3810099"/>
            <a:chExt cx="2478979" cy="2600001"/>
          </a:xfrm>
        </p:grpSpPr>
        <p:pic>
          <p:nvPicPr>
            <p:cNvPr id="29" name="Picture 28">
              <a:extLst>
                <a:ext uri="{FF2B5EF4-FFF2-40B4-BE49-F238E27FC236}">
                  <a16:creationId xmlns:a16="http://schemas.microsoft.com/office/drawing/2014/main" id="{EF7E94B4-0D9B-2FAC-9F31-F9642304EFD7}"/>
                </a:ext>
              </a:extLst>
            </p:cNvPr>
            <p:cNvPicPr>
              <a:picLocks noChangeAspect="1"/>
            </p:cNvPicPr>
            <p:nvPr/>
          </p:nvPicPr>
          <p:blipFill>
            <a:blip r:embed="rId3"/>
            <a:stretch>
              <a:fillRect/>
            </a:stretch>
          </p:blipFill>
          <p:spPr>
            <a:xfrm>
              <a:off x="3771452" y="3810099"/>
              <a:ext cx="1609344" cy="2011680"/>
            </a:xfrm>
            <a:prstGeom prst="rect">
              <a:avLst/>
            </a:prstGeom>
          </p:spPr>
        </p:pic>
        <p:pic>
          <p:nvPicPr>
            <p:cNvPr id="30" name="Picture 29">
              <a:extLst>
                <a:ext uri="{FF2B5EF4-FFF2-40B4-BE49-F238E27FC236}">
                  <a16:creationId xmlns:a16="http://schemas.microsoft.com/office/drawing/2014/main" id="{7CEBDCE5-829C-E61C-C5CE-F4400EDA0AA1}"/>
                </a:ext>
              </a:extLst>
            </p:cNvPr>
            <p:cNvPicPr>
              <a:picLocks noChangeAspect="1"/>
            </p:cNvPicPr>
            <p:nvPr/>
          </p:nvPicPr>
          <p:blipFill>
            <a:blip r:embed="rId4"/>
            <a:stretch>
              <a:fillRect/>
            </a:stretch>
          </p:blipFill>
          <p:spPr>
            <a:xfrm>
              <a:off x="3826817" y="3866692"/>
              <a:ext cx="1609483" cy="2011854"/>
            </a:xfrm>
            <a:prstGeom prst="rect">
              <a:avLst/>
            </a:prstGeom>
          </p:spPr>
        </p:pic>
        <p:pic>
          <p:nvPicPr>
            <p:cNvPr id="31" name="Picture 30">
              <a:extLst>
                <a:ext uri="{FF2B5EF4-FFF2-40B4-BE49-F238E27FC236}">
                  <a16:creationId xmlns:a16="http://schemas.microsoft.com/office/drawing/2014/main" id="{95E04DFF-29AD-2C09-E084-798CBD9A4C5E}"/>
                </a:ext>
              </a:extLst>
            </p:cNvPr>
            <p:cNvPicPr>
              <a:picLocks noChangeAspect="1"/>
            </p:cNvPicPr>
            <p:nvPr/>
          </p:nvPicPr>
          <p:blipFill>
            <a:blip r:embed="rId4"/>
            <a:stretch>
              <a:fillRect/>
            </a:stretch>
          </p:blipFill>
          <p:spPr>
            <a:xfrm>
              <a:off x="3922378" y="3916285"/>
              <a:ext cx="1609483" cy="2011854"/>
            </a:xfrm>
            <a:prstGeom prst="rect">
              <a:avLst/>
            </a:prstGeom>
          </p:spPr>
        </p:pic>
        <p:pic>
          <p:nvPicPr>
            <p:cNvPr id="32" name="Picture 31">
              <a:extLst>
                <a:ext uri="{FF2B5EF4-FFF2-40B4-BE49-F238E27FC236}">
                  <a16:creationId xmlns:a16="http://schemas.microsoft.com/office/drawing/2014/main" id="{714F0D19-9E68-4B04-C908-2C0F38C4121E}"/>
                </a:ext>
              </a:extLst>
            </p:cNvPr>
            <p:cNvPicPr>
              <a:picLocks noChangeAspect="1"/>
            </p:cNvPicPr>
            <p:nvPr/>
          </p:nvPicPr>
          <p:blipFill>
            <a:blip r:embed="rId4"/>
            <a:stretch>
              <a:fillRect/>
            </a:stretch>
          </p:blipFill>
          <p:spPr>
            <a:xfrm>
              <a:off x="4029192" y="3985167"/>
              <a:ext cx="1609483" cy="2011854"/>
            </a:xfrm>
            <a:prstGeom prst="rect">
              <a:avLst/>
            </a:prstGeom>
          </p:spPr>
        </p:pic>
        <p:pic>
          <p:nvPicPr>
            <p:cNvPr id="33" name="Picture 32">
              <a:extLst>
                <a:ext uri="{FF2B5EF4-FFF2-40B4-BE49-F238E27FC236}">
                  <a16:creationId xmlns:a16="http://schemas.microsoft.com/office/drawing/2014/main" id="{DDA43A5D-7AA7-198C-D54C-7AC0D3624812}"/>
                </a:ext>
              </a:extLst>
            </p:cNvPr>
            <p:cNvPicPr>
              <a:picLocks noChangeAspect="1"/>
            </p:cNvPicPr>
            <p:nvPr/>
          </p:nvPicPr>
          <p:blipFill>
            <a:blip r:embed="rId4"/>
            <a:stretch>
              <a:fillRect/>
            </a:stretch>
          </p:blipFill>
          <p:spPr>
            <a:xfrm>
              <a:off x="4144783" y="4025643"/>
              <a:ext cx="1609483" cy="2011854"/>
            </a:xfrm>
            <a:prstGeom prst="rect">
              <a:avLst/>
            </a:prstGeom>
          </p:spPr>
        </p:pic>
        <p:pic>
          <p:nvPicPr>
            <p:cNvPr id="34" name="Picture 33" descr="Table&#10;&#10;Description automatically generated">
              <a:extLst>
                <a:ext uri="{FF2B5EF4-FFF2-40B4-BE49-F238E27FC236}">
                  <a16:creationId xmlns:a16="http://schemas.microsoft.com/office/drawing/2014/main" id="{06B536EF-AFD0-FAA4-B2A2-F2793557CDA2}"/>
                </a:ext>
              </a:extLst>
            </p:cNvPr>
            <p:cNvPicPr>
              <a:picLocks noChangeAspect="1"/>
            </p:cNvPicPr>
            <p:nvPr/>
          </p:nvPicPr>
          <p:blipFill>
            <a:blip r:embed="rId5">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4204961" y="4035780"/>
              <a:ext cx="1554479" cy="2011680"/>
            </a:xfrm>
            <a:prstGeom prst="rect">
              <a:avLst/>
            </a:prstGeom>
          </p:spPr>
        </p:pic>
        <p:pic>
          <p:nvPicPr>
            <p:cNvPr id="35" name="Picture 34">
              <a:extLst>
                <a:ext uri="{FF2B5EF4-FFF2-40B4-BE49-F238E27FC236}">
                  <a16:creationId xmlns:a16="http://schemas.microsoft.com/office/drawing/2014/main" id="{3CAD53FB-BA87-FE66-861A-283E103F8E42}"/>
                </a:ext>
              </a:extLst>
            </p:cNvPr>
            <p:cNvPicPr>
              <a:picLocks noChangeAspect="1"/>
            </p:cNvPicPr>
            <p:nvPr/>
          </p:nvPicPr>
          <p:blipFill>
            <a:blip r:embed="rId3"/>
            <a:stretch>
              <a:fillRect/>
            </a:stretch>
          </p:blipFill>
          <p:spPr>
            <a:xfrm>
              <a:off x="4262443" y="4172739"/>
              <a:ext cx="1609344" cy="2011680"/>
            </a:xfrm>
            <a:prstGeom prst="rect">
              <a:avLst/>
            </a:prstGeom>
          </p:spPr>
        </p:pic>
        <p:pic>
          <p:nvPicPr>
            <p:cNvPr id="36" name="Picture 35">
              <a:extLst>
                <a:ext uri="{FF2B5EF4-FFF2-40B4-BE49-F238E27FC236}">
                  <a16:creationId xmlns:a16="http://schemas.microsoft.com/office/drawing/2014/main" id="{9B8E4647-41DD-2786-4F43-AB2A9C023F92}"/>
                </a:ext>
              </a:extLst>
            </p:cNvPr>
            <p:cNvPicPr>
              <a:picLocks noChangeAspect="1"/>
            </p:cNvPicPr>
            <p:nvPr/>
          </p:nvPicPr>
          <p:blipFill>
            <a:blip r:embed="rId4"/>
            <a:stretch>
              <a:fillRect/>
            </a:stretch>
          </p:blipFill>
          <p:spPr>
            <a:xfrm>
              <a:off x="4317808" y="4229332"/>
              <a:ext cx="1609483" cy="2011854"/>
            </a:xfrm>
            <a:prstGeom prst="rect">
              <a:avLst/>
            </a:prstGeom>
          </p:spPr>
        </p:pic>
        <p:pic>
          <p:nvPicPr>
            <p:cNvPr id="37" name="Picture 36">
              <a:extLst>
                <a:ext uri="{FF2B5EF4-FFF2-40B4-BE49-F238E27FC236}">
                  <a16:creationId xmlns:a16="http://schemas.microsoft.com/office/drawing/2014/main" id="{B53CE8D7-BC7B-1223-9852-42EEAAF17F12}"/>
                </a:ext>
              </a:extLst>
            </p:cNvPr>
            <p:cNvPicPr>
              <a:picLocks noChangeAspect="1"/>
            </p:cNvPicPr>
            <p:nvPr/>
          </p:nvPicPr>
          <p:blipFill>
            <a:blip r:embed="rId4"/>
            <a:stretch>
              <a:fillRect/>
            </a:stretch>
          </p:blipFill>
          <p:spPr>
            <a:xfrm>
              <a:off x="4413369" y="4278925"/>
              <a:ext cx="1609483" cy="2011854"/>
            </a:xfrm>
            <a:prstGeom prst="rect">
              <a:avLst/>
            </a:prstGeom>
          </p:spPr>
        </p:pic>
        <p:pic>
          <p:nvPicPr>
            <p:cNvPr id="38" name="Picture 37">
              <a:extLst>
                <a:ext uri="{FF2B5EF4-FFF2-40B4-BE49-F238E27FC236}">
                  <a16:creationId xmlns:a16="http://schemas.microsoft.com/office/drawing/2014/main" id="{8A155BDC-8BCB-6359-5822-395AB0A3F2D4}"/>
                </a:ext>
              </a:extLst>
            </p:cNvPr>
            <p:cNvPicPr>
              <a:picLocks noChangeAspect="1"/>
            </p:cNvPicPr>
            <p:nvPr/>
          </p:nvPicPr>
          <p:blipFill>
            <a:blip r:embed="rId4"/>
            <a:stretch>
              <a:fillRect/>
            </a:stretch>
          </p:blipFill>
          <p:spPr>
            <a:xfrm>
              <a:off x="4520183" y="4347807"/>
              <a:ext cx="1609483" cy="2011854"/>
            </a:xfrm>
            <a:prstGeom prst="rect">
              <a:avLst/>
            </a:prstGeom>
          </p:spPr>
        </p:pic>
        <p:pic>
          <p:nvPicPr>
            <p:cNvPr id="39" name="Picture 38">
              <a:extLst>
                <a:ext uri="{FF2B5EF4-FFF2-40B4-BE49-F238E27FC236}">
                  <a16:creationId xmlns:a16="http://schemas.microsoft.com/office/drawing/2014/main" id="{5BA97102-9E62-7AEA-CF8E-4BA820F6E8D6}"/>
                </a:ext>
              </a:extLst>
            </p:cNvPr>
            <p:cNvPicPr>
              <a:picLocks noChangeAspect="1"/>
            </p:cNvPicPr>
            <p:nvPr/>
          </p:nvPicPr>
          <p:blipFill>
            <a:blip r:embed="rId4"/>
            <a:stretch>
              <a:fillRect/>
            </a:stretch>
          </p:blipFill>
          <p:spPr>
            <a:xfrm>
              <a:off x="4635774" y="4388283"/>
              <a:ext cx="1609483" cy="2011854"/>
            </a:xfrm>
            <a:prstGeom prst="rect">
              <a:avLst/>
            </a:prstGeom>
          </p:spPr>
        </p:pic>
        <p:pic>
          <p:nvPicPr>
            <p:cNvPr id="40" name="Picture 39" descr="Table&#10;&#10;Description automatically generated">
              <a:extLst>
                <a:ext uri="{FF2B5EF4-FFF2-40B4-BE49-F238E27FC236}">
                  <a16:creationId xmlns:a16="http://schemas.microsoft.com/office/drawing/2014/main" id="{A69391AC-D0E0-0FA4-D308-85756CACA70B}"/>
                </a:ext>
              </a:extLst>
            </p:cNvPr>
            <p:cNvPicPr>
              <a:picLocks noChangeAspect="1"/>
            </p:cNvPicPr>
            <p:nvPr/>
          </p:nvPicPr>
          <p:blipFill>
            <a:blip r:embed="rId5">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4695952" y="4398420"/>
              <a:ext cx="1554479" cy="2011680"/>
            </a:xfrm>
            <a:prstGeom prst="rect">
              <a:avLst/>
            </a:prstGeom>
          </p:spPr>
        </p:pic>
      </p:grpSp>
      <p:grpSp>
        <p:nvGrpSpPr>
          <p:cNvPr id="41" name="Group 40" descr="Image of CogAT test books">
            <a:extLst>
              <a:ext uri="{FF2B5EF4-FFF2-40B4-BE49-F238E27FC236}">
                <a16:creationId xmlns:a16="http://schemas.microsoft.com/office/drawing/2014/main" id="{F21EB4CF-19AF-4691-84D0-E5D954962F18}"/>
              </a:ext>
            </a:extLst>
          </p:cNvPr>
          <p:cNvGrpSpPr/>
          <p:nvPr/>
        </p:nvGrpSpPr>
        <p:grpSpPr>
          <a:xfrm>
            <a:off x="5939430" y="3690341"/>
            <a:ext cx="2478979" cy="2600001"/>
            <a:chOff x="3771452" y="3810099"/>
            <a:chExt cx="2478979" cy="2600001"/>
          </a:xfrm>
        </p:grpSpPr>
        <p:pic>
          <p:nvPicPr>
            <p:cNvPr id="42" name="Picture 41">
              <a:extLst>
                <a:ext uri="{FF2B5EF4-FFF2-40B4-BE49-F238E27FC236}">
                  <a16:creationId xmlns:a16="http://schemas.microsoft.com/office/drawing/2014/main" id="{4298D5AC-E696-2E59-A59B-415F742A5BFB}"/>
                </a:ext>
              </a:extLst>
            </p:cNvPr>
            <p:cNvPicPr>
              <a:picLocks noChangeAspect="1"/>
            </p:cNvPicPr>
            <p:nvPr/>
          </p:nvPicPr>
          <p:blipFill>
            <a:blip r:embed="rId3"/>
            <a:stretch>
              <a:fillRect/>
            </a:stretch>
          </p:blipFill>
          <p:spPr>
            <a:xfrm>
              <a:off x="3771452" y="3810099"/>
              <a:ext cx="1609344" cy="2011680"/>
            </a:xfrm>
            <a:prstGeom prst="rect">
              <a:avLst/>
            </a:prstGeom>
          </p:spPr>
        </p:pic>
        <p:pic>
          <p:nvPicPr>
            <p:cNvPr id="43" name="Picture 42">
              <a:extLst>
                <a:ext uri="{FF2B5EF4-FFF2-40B4-BE49-F238E27FC236}">
                  <a16:creationId xmlns:a16="http://schemas.microsoft.com/office/drawing/2014/main" id="{45487EBF-A4BA-08F7-D1E8-2B6C9CB250C5}"/>
                </a:ext>
              </a:extLst>
            </p:cNvPr>
            <p:cNvPicPr>
              <a:picLocks noChangeAspect="1"/>
            </p:cNvPicPr>
            <p:nvPr/>
          </p:nvPicPr>
          <p:blipFill>
            <a:blip r:embed="rId4"/>
            <a:stretch>
              <a:fillRect/>
            </a:stretch>
          </p:blipFill>
          <p:spPr>
            <a:xfrm>
              <a:off x="3826817" y="3866692"/>
              <a:ext cx="1609483" cy="2011854"/>
            </a:xfrm>
            <a:prstGeom prst="rect">
              <a:avLst/>
            </a:prstGeom>
          </p:spPr>
        </p:pic>
        <p:pic>
          <p:nvPicPr>
            <p:cNvPr id="44" name="Picture 43">
              <a:extLst>
                <a:ext uri="{FF2B5EF4-FFF2-40B4-BE49-F238E27FC236}">
                  <a16:creationId xmlns:a16="http://schemas.microsoft.com/office/drawing/2014/main" id="{F646833A-71E7-249D-CDB4-2500210821F1}"/>
                </a:ext>
              </a:extLst>
            </p:cNvPr>
            <p:cNvPicPr>
              <a:picLocks noChangeAspect="1"/>
            </p:cNvPicPr>
            <p:nvPr/>
          </p:nvPicPr>
          <p:blipFill>
            <a:blip r:embed="rId4"/>
            <a:stretch>
              <a:fillRect/>
            </a:stretch>
          </p:blipFill>
          <p:spPr>
            <a:xfrm>
              <a:off x="3922378" y="3916285"/>
              <a:ext cx="1609483" cy="2011854"/>
            </a:xfrm>
            <a:prstGeom prst="rect">
              <a:avLst/>
            </a:prstGeom>
          </p:spPr>
        </p:pic>
        <p:pic>
          <p:nvPicPr>
            <p:cNvPr id="45" name="Picture 44">
              <a:extLst>
                <a:ext uri="{FF2B5EF4-FFF2-40B4-BE49-F238E27FC236}">
                  <a16:creationId xmlns:a16="http://schemas.microsoft.com/office/drawing/2014/main" id="{7BCD60F5-CB99-C05A-E2CC-9EC810F0F9F7}"/>
                </a:ext>
              </a:extLst>
            </p:cNvPr>
            <p:cNvPicPr>
              <a:picLocks noChangeAspect="1"/>
            </p:cNvPicPr>
            <p:nvPr/>
          </p:nvPicPr>
          <p:blipFill>
            <a:blip r:embed="rId4"/>
            <a:stretch>
              <a:fillRect/>
            </a:stretch>
          </p:blipFill>
          <p:spPr>
            <a:xfrm>
              <a:off x="4029192" y="3985167"/>
              <a:ext cx="1609483" cy="2011854"/>
            </a:xfrm>
            <a:prstGeom prst="rect">
              <a:avLst/>
            </a:prstGeom>
          </p:spPr>
        </p:pic>
        <p:pic>
          <p:nvPicPr>
            <p:cNvPr id="46" name="Picture 45">
              <a:extLst>
                <a:ext uri="{FF2B5EF4-FFF2-40B4-BE49-F238E27FC236}">
                  <a16:creationId xmlns:a16="http://schemas.microsoft.com/office/drawing/2014/main" id="{F7606171-9219-EEE9-3311-7D8EB90BF7FE}"/>
                </a:ext>
              </a:extLst>
            </p:cNvPr>
            <p:cNvPicPr>
              <a:picLocks noChangeAspect="1"/>
            </p:cNvPicPr>
            <p:nvPr/>
          </p:nvPicPr>
          <p:blipFill>
            <a:blip r:embed="rId4"/>
            <a:stretch>
              <a:fillRect/>
            </a:stretch>
          </p:blipFill>
          <p:spPr>
            <a:xfrm>
              <a:off x="4144783" y="4025643"/>
              <a:ext cx="1609483" cy="2011854"/>
            </a:xfrm>
            <a:prstGeom prst="rect">
              <a:avLst/>
            </a:prstGeom>
          </p:spPr>
        </p:pic>
        <p:pic>
          <p:nvPicPr>
            <p:cNvPr id="47" name="Picture 46" descr="Table&#10;&#10;Description automatically generated">
              <a:extLst>
                <a:ext uri="{FF2B5EF4-FFF2-40B4-BE49-F238E27FC236}">
                  <a16:creationId xmlns:a16="http://schemas.microsoft.com/office/drawing/2014/main" id="{69E04332-3F1E-C0E4-B952-12F72C1DFA27}"/>
                </a:ext>
              </a:extLst>
            </p:cNvPr>
            <p:cNvPicPr>
              <a:picLocks noChangeAspect="1"/>
            </p:cNvPicPr>
            <p:nvPr/>
          </p:nvPicPr>
          <p:blipFill>
            <a:blip r:embed="rId5">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4204961" y="4035780"/>
              <a:ext cx="1554479" cy="2011680"/>
            </a:xfrm>
            <a:prstGeom prst="rect">
              <a:avLst/>
            </a:prstGeom>
          </p:spPr>
        </p:pic>
        <p:pic>
          <p:nvPicPr>
            <p:cNvPr id="48" name="Picture 47">
              <a:extLst>
                <a:ext uri="{FF2B5EF4-FFF2-40B4-BE49-F238E27FC236}">
                  <a16:creationId xmlns:a16="http://schemas.microsoft.com/office/drawing/2014/main" id="{9CCF0BE3-535B-A261-1E83-11A01BA4E0F4}"/>
                </a:ext>
              </a:extLst>
            </p:cNvPr>
            <p:cNvPicPr>
              <a:picLocks noChangeAspect="1"/>
            </p:cNvPicPr>
            <p:nvPr/>
          </p:nvPicPr>
          <p:blipFill>
            <a:blip r:embed="rId3"/>
            <a:stretch>
              <a:fillRect/>
            </a:stretch>
          </p:blipFill>
          <p:spPr>
            <a:xfrm>
              <a:off x="4262443" y="4172739"/>
              <a:ext cx="1609344" cy="2011680"/>
            </a:xfrm>
            <a:prstGeom prst="rect">
              <a:avLst/>
            </a:prstGeom>
          </p:spPr>
        </p:pic>
        <p:pic>
          <p:nvPicPr>
            <p:cNvPr id="49" name="Picture 48">
              <a:extLst>
                <a:ext uri="{FF2B5EF4-FFF2-40B4-BE49-F238E27FC236}">
                  <a16:creationId xmlns:a16="http://schemas.microsoft.com/office/drawing/2014/main" id="{52038EA1-8B00-E66C-D312-EE2934E63F09}"/>
                </a:ext>
              </a:extLst>
            </p:cNvPr>
            <p:cNvPicPr>
              <a:picLocks noChangeAspect="1"/>
            </p:cNvPicPr>
            <p:nvPr/>
          </p:nvPicPr>
          <p:blipFill>
            <a:blip r:embed="rId4"/>
            <a:stretch>
              <a:fillRect/>
            </a:stretch>
          </p:blipFill>
          <p:spPr>
            <a:xfrm>
              <a:off x="4317808" y="4229332"/>
              <a:ext cx="1609483" cy="2011854"/>
            </a:xfrm>
            <a:prstGeom prst="rect">
              <a:avLst/>
            </a:prstGeom>
          </p:spPr>
        </p:pic>
        <p:pic>
          <p:nvPicPr>
            <p:cNvPr id="50" name="Picture 49">
              <a:extLst>
                <a:ext uri="{FF2B5EF4-FFF2-40B4-BE49-F238E27FC236}">
                  <a16:creationId xmlns:a16="http://schemas.microsoft.com/office/drawing/2014/main" id="{F8A0252D-BEC9-1EEB-3C6B-298119187513}"/>
                </a:ext>
              </a:extLst>
            </p:cNvPr>
            <p:cNvPicPr>
              <a:picLocks noChangeAspect="1"/>
            </p:cNvPicPr>
            <p:nvPr/>
          </p:nvPicPr>
          <p:blipFill>
            <a:blip r:embed="rId4"/>
            <a:stretch>
              <a:fillRect/>
            </a:stretch>
          </p:blipFill>
          <p:spPr>
            <a:xfrm>
              <a:off x="4413369" y="4278925"/>
              <a:ext cx="1609483" cy="2011854"/>
            </a:xfrm>
            <a:prstGeom prst="rect">
              <a:avLst/>
            </a:prstGeom>
          </p:spPr>
        </p:pic>
        <p:pic>
          <p:nvPicPr>
            <p:cNvPr id="51" name="Picture 50">
              <a:extLst>
                <a:ext uri="{FF2B5EF4-FFF2-40B4-BE49-F238E27FC236}">
                  <a16:creationId xmlns:a16="http://schemas.microsoft.com/office/drawing/2014/main" id="{E42D7465-B520-7BA6-4BCB-72BD3C97D273}"/>
                </a:ext>
              </a:extLst>
            </p:cNvPr>
            <p:cNvPicPr>
              <a:picLocks noChangeAspect="1"/>
            </p:cNvPicPr>
            <p:nvPr/>
          </p:nvPicPr>
          <p:blipFill>
            <a:blip r:embed="rId4"/>
            <a:stretch>
              <a:fillRect/>
            </a:stretch>
          </p:blipFill>
          <p:spPr>
            <a:xfrm>
              <a:off x="4520183" y="4347807"/>
              <a:ext cx="1609483" cy="2011854"/>
            </a:xfrm>
            <a:prstGeom prst="rect">
              <a:avLst/>
            </a:prstGeom>
          </p:spPr>
        </p:pic>
        <p:pic>
          <p:nvPicPr>
            <p:cNvPr id="52" name="Picture 51">
              <a:extLst>
                <a:ext uri="{FF2B5EF4-FFF2-40B4-BE49-F238E27FC236}">
                  <a16:creationId xmlns:a16="http://schemas.microsoft.com/office/drawing/2014/main" id="{4EB935D6-EE06-224C-AC10-7748AD290BE1}"/>
                </a:ext>
              </a:extLst>
            </p:cNvPr>
            <p:cNvPicPr>
              <a:picLocks noChangeAspect="1"/>
            </p:cNvPicPr>
            <p:nvPr/>
          </p:nvPicPr>
          <p:blipFill>
            <a:blip r:embed="rId4"/>
            <a:stretch>
              <a:fillRect/>
            </a:stretch>
          </p:blipFill>
          <p:spPr>
            <a:xfrm>
              <a:off x="4635774" y="4388283"/>
              <a:ext cx="1609483" cy="2011854"/>
            </a:xfrm>
            <a:prstGeom prst="rect">
              <a:avLst/>
            </a:prstGeom>
          </p:spPr>
        </p:pic>
        <p:pic>
          <p:nvPicPr>
            <p:cNvPr id="53" name="Picture 52" descr="Table&#10;&#10;Description automatically generated">
              <a:extLst>
                <a:ext uri="{FF2B5EF4-FFF2-40B4-BE49-F238E27FC236}">
                  <a16:creationId xmlns:a16="http://schemas.microsoft.com/office/drawing/2014/main" id="{4F9CFD87-0402-57F4-5DC7-BCB4DDCE3535}"/>
                </a:ext>
              </a:extLst>
            </p:cNvPr>
            <p:cNvPicPr>
              <a:picLocks noChangeAspect="1"/>
            </p:cNvPicPr>
            <p:nvPr/>
          </p:nvPicPr>
          <p:blipFill>
            <a:blip r:embed="rId5">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4695952" y="4398420"/>
              <a:ext cx="1554479" cy="2011680"/>
            </a:xfrm>
            <a:prstGeom prst="rect">
              <a:avLst/>
            </a:prstGeom>
          </p:spPr>
        </p:pic>
      </p:grpSp>
      <p:pic>
        <p:nvPicPr>
          <p:cNvPr id="54" name="Picture 53">
            <a:extLst>
              <a:ext uri="{FF2B5EF4-FFF2-40B4-BE49-F238E27FC236}">
                <a16:creationId xmlns:a16="http://schemas.microsoft.com/office/drawing/2014/main" id="{90B0CE03-40C8-FB47-1152-70FC617FE4B9}"/>
              </a:ext>
            </a:extLst>
          </p:cNvPr>
          <p:cNvPicPr>
            <a:picLocks noChangeAspect="1"/>
          </p:cNvPicPr>
          <p:nvPr/>
        </p:nvPicPr>
        <p:blipFill>
          <a:blip r:embed="rId7"/>
          <a:stretch>
            <a:fillRect/>
          </a:stretch>
        </p:blipFill>
        <p:spPr>
          <a:xfrm>
            <a:off x="1767077" y="2368927"/>
            <a:ext cx="895526" cy="640080"/>
          </a:xfrm>
          <a:prstGeom prst="rect">
            <a:avLst/>
          </a:prstGeom>
        </p:spPr>
      </p:pic>
      <p:sp>
        <p:nvSpPr>
          <p:cNvPr id="55" name="TextBox 54">
            <a:extLst>
              <a:ext uri="{FF2B5EF4-FFF2-40B4-BE49-F238E27FC236}">
                <a16:creationId xmlns:a16="http://schemas.microsoft.com/office/drawing/2014/main" id="{B071CEA8-BD46-A0A8-99EA-A23CAA68FA6E}"/>
              </a:ext>
            </a:extLst>
          </p:cNvPr>
          <p:cNvSpPr txBox="1"/>
          <p:nvPr/>
        </p:nvSpPr>
        <p:spPr>
          <a:xfrm>
            <a:off x="2232483" y="2668666"/>
            <a:ext cx="75689" cy="184666"/>
          </a:xfrm>
          <a:prstGeom prst="rect">
            <a:avLst/>
          </a:prstGeom>
          <a:noFill/>
        </p:spPr>
        <p:txBody>
          <a:bodyPr wrap="square" rtlCol="0">
            <a:spAutoFit/>
          </a:bodyPr>
          <a:lstStyle/>
          <a:p>
            <a:pPr algn="ctr"/>
            <a:r>
              <a:rPr lang="en-US" sz="600" dirty="0"/>
              <a:t>1</a:t>
            </a:r>
            <a:endParaRPr lang="en-US" sz="1400" dirty="0"/>
          </a:p>
        </p:txBody>
      </p:sp>
      <p:sp>
        <p:nvSpPr>
          <p:cNvPr id="56" name="TextBox 55">
            <a:extLst>
              <a:ext uri="{FF2B5EF4-FFF2-40B4-BE49-F238E27FC236}">
                <a16:creationId xmlns:a16="http://schemas.microsoft.com/office/drawing/2014/main" id="{765F7142-862F-0B70-92FC-C6F81AAB16CB}"/>
              </a:ext>
            </a:extLst>
          </p:cNvPr>
          <p:cNvSpPr txBox="1"/>
          <p:nvPr/>
        </p:nvSpPr>
        <p:spPr>
          <a:xfrm>
            <a:off x="2333706" y="2669540"/>
            <a:ext cx="75689" cy="184666"/>
          </a:xfrm>
          <a:prstGeom prst="rect">
            <a:avLst/>
          </a:prstGeom>
          <a:noFill/>
        </p:spPr>
        <p:txBody>
          <a:bodyPr wrap="square" rtlCol="0">
            <a:spAutoFit/>
          </a:bodyPr>
          <a:lstStyle/>
          <a:p>
            <a:pPr algn="ctr"/>
            <a:r>
              <a:rPr lang="en-US" sz="600" dirty="0"/>
              <a:t>3</a:t>
            </a:r>
            <a:endParaRPr lang="en-US" sz="1400" dirty="0"/>
          </a:p>
        </p:txBody>
      </p:sp>
      <p:pic>
        <p:nvPicPr>
          <p:cNvPr id="57" name="Picture 56">
            <a:extLst>
              <a:ext uri="{FF2B5EF4-FFF2-40B4-BE49-F238E27FC236}">
                <a16:creationId xmlns:a16="http://schemas.microsoft.com/office/drawing/2014/main" id="{4B5F70AB-CFE6-C1E3-C271-200BB59B8A63}"/>
              </a:ext>
            </a:extLst>
          </p:cNvPr>
          <p:cNvPicPr>
            <a:picLocks noChangeAspect="1"/>
          </p:cNvPicPr>
          <p:nvPr/>
        </p:nvPicPr>
        <p:blipFill>
          <a:blip r:embed="rId7"/>
          <a:stretch>
            <a:fillRect/>
          </a:stretch>
        </p:blipFill>
        <p:spPr>
          <a:xfrm>
            <a:off x="4525056" y="2368927"/>
            <a:ext cx="895526" cy="640080"/>
          </a:xfrm>
          <a:prstGeom prst="rect">
            <a:avLst/>
          </a:prstGeom>
        </p:spPr>
      </p:pic>
      <p:sp>
        <p:nvSpPr>
          <p:cNvPr id="58" name="TextBox 57">
            <a:extLst>
              <a:ext uri="{FF2B5EF4-FFF2-40B4-BE49-F238E27FC236}">
                <a16:creationId xmlns:a16="http://schemas.microsoft.com/office/drawing/2014/main" id="{480C4263-C942-D044-3609-7A16683E1800}"/>
              </a:ext>
            </a:extLst>
          </p:cNvPr>
          <p:cNvSpPr txBox="1"/>
          <p:nvPr/>
        </p:nvSpPr>
        <p:spPr>
          <a:xfrm>
            <a:off x="4992043" y="2668392"/>
            <a:ext cx="75689" cy="184666"/>
          </a:xfrm>
          <a:prstGeom prst="rect">
            <a:avLst/>
          </a:prstGeom>
          <a:noFill/>
        </p:spPr>
        <p:txBody>
          <a:bodyPr wrap="square" rtlCol="0">
            <a:spAutoFit/>
          </a:bodyPr>
          <a:lstStyle/>
          <a:p>
            <a:pPr algn="ctr"/>
            <a:r>
              <a:rPr lang="en-US" sz="600" dirty="0"/>
              <a:t>2</a:t>
            </a:r>
            <a:endParaRPr lang="en-US" sz="1400" dirty="0"/>
          </a:p>
        </p:txBody>
      </p:sp>
      <p:sp>
        <p:nvSpPr>
          <p:cNvPr id="59" name="TextBox 58">
            <a:extLst>
              <a:ext uri="{FF2B5EF4-FFF2-40B4-BE49-F238E27FC236}">
                <a16:creationId xmlns:a16="http://schemas.microsoft.com/office/drawing/2014/main" id="{A33D1BC8-7991-D262-110D-EF25647559C1}"/>
              </a:ext>
            </a:extLst>
          </p:cNvPr>
          <p:cNvSpPr txBox="1"/>
          <p:nvPr/>
        </p:nvSpPr>
        <p:spPr>
          <a:xfrm>
            <a:off x="5093266" y="2669266"/>
            <a:ext cx="75689" cy="184666"/>
          </a:xfrm>
          <a:prstGeom prst="rect">
            <a:avLst/>
          </a:prstGeom>
          <a:noFill/>
        </p:spPr>
        <p:txBody>
          <a:bodyPr wrap="square" rtlCol="0">
            <a:spAutoFit/>
          </a:bodyPr>
          <a:lstStyle/>
          <a:p>
            <a:pPr algn="ctr"/>
            <a:r>
              <a:rPr lang="en-US" sz="600" dirty="0"/>
              <a:t>3</a:t>
            </a:r>
            <a:endParaRPr lang="en-US" sz="1400" dirty="0"/>
          </a:p>
        </p:txBody>
      </p:sp>
      <p:pic>
        <p:nvPicPr>
          <p:cNvPr id="60" name="Picture 59">
            <a:extLst>
              <a:ext uri="{FF2B5EF4-FFF2-40B4-BE49-F238E27FC236}">
                <a16:creationId xmlns:a16="http://schemas.microsoft.com/office/drawing/2014/main" id="{9F72CB8A-1DA7-A277-C646-0C4876005C34}"/>
              </a:ext>
            </a:extLst>
          </p:cNvPr>
          <p:cNvPicPr>
            <a:picLocks noChangeAspect="1"/>
          </p:cNvPicPr>
          <p:nvPr/>
        </p:nvPicPr>
        <p:blipFill>
          <a:blip r:embed="rId7"/>
          <a:stretch>
            <a:fillRect/>
          </a:stretch>
        </p:blipFill>
        <p:spPr>
          <a:xfrm>
            <a:off x="7265237" y="2381199"/>
            <a:ext cx="895526" cy="640080"/>
          </a:xfrm>
          <a:prstGeom prst="rect">
            <a:avLst/>
          </a:prstGeom>
        </p:spPr>
      </p:pic>
      <p:sp>
        <p:nvSpPr>
          <p:cNvPr id="61" name="TextBox 60">
            <a:extLst>
              <a:ext uri="{FF2B5EF4-FFF2-40B4-BE49-F238E27FC236}">
                <a16:creationId xmlns:a16="http://schemas.microsoft.com/office/drawing/2014/main" id="{D0C340E8-007E-76DF-2350-2B1AB95B5C3B}"/>
              </a:ext>
            </a:extLst>
          </p:cNvPr>
          <p:cNvSpPr txBox="1"/>
          <p:nvPr/>
        </p:nvSpPr>
        <p:spPr>
          <a:xfrm>
            <a:off x="7720331" y="2684627"/>
            <a:ext cx="75689" cy="184666"/>
          </a:xfrm>
          <a:prstGeom prst="rect">
            <a:avLst/>
          </a:prstGeom>
          <a:noFill/>
        </p:spPr>
        <p:txBody>
          <a:bodyPr wrap="square" rtlCol="0">
            <a:spAutoFit/>
          </a:bodyPr>
          <a:lstStyle/>
          <a:p>
            <a:pPr algn="ctr"/>
            <a:r>
              <a:rPr lang="en-US" sz="600" dirty="0"/>
              <a:t>3</a:t>
            </a:r>
            <a:endParaRPr lang="en-US" sz="1400" dirty="0"/>
          </a:p>
        </p:txBody>
      </p:sp>
      <p:sp>
        <p:nvSpPr>
          <p:cNvPr id="62" name="TextBox 61">
            <a:extLst>
              <a:ext uri="{FF2B5EF4-FFF2-40B4-BE49-F238E27FC236}">
                <a16:creationId xmlns:a16="http://schemas.microsoft.com/office/drawing/2014/main" id="{847598A9-E887-78DF-6FEA-B799D6C0C97A}"/>
              </a:ext>
            </a:extLst>
          </p:cNvPr>
          <p:cNvSpPr txBox="1"/>
          <p:nvPr/>
        </p:nvSpPr>
        <p:spPr>
          <a:xfrm>
            <a:off x="7831080" y="2680157"/>
            <a:ext cx="75689" cy="203133"/>
          </a:xfrm>
          <a:prstGeom prst="rect">
            <a:avLst/>
          </a:prstGeom>
          <a:noFill/>
        </p:spPr>
        <p:txBody>
          <a:bodyPr wrap="square" rtlCol="0">
            <a:spAutoFit/>
          </a:bodyPr>
          <a:lstStyle/>
          <a:p>
            <a:pPr algn="ctr"/>
            <a:r>
              <a:rPr lang="en-US" sz="600" dirty="0"/>
              <a:t>3</a:t>
            </a:r>
            <a:endParaRPr lang="en-US" sz="1400" dirty="0"/>
          </a:p>
        </p:txBody>
      </p:sp>
      <p:sp>
        <p:nvSpPr>
          <p:cNvPr id="3" name="TextBox 2">
            <a:extLst>
              <a:ext uri="{FF2B5EF4-FFF2-40B4-BE49-F238E27FC236}">
                <a16:creationId xmlns:a16="http://schemas.microsoft.com/office/drawing/2014/main" id="{F351DDA1-BD3A-3786-B0F0-79082EA41641}"/>
              </a:ext>
            </a:extLst>
          </p:cNvPr>
          <p:cNvSpPr txBox="1"/>
          <p:nvPr/>
        </p:nvSpPr>
        <p:spPr>
          <a:xfrm>
            <a:off x="8858873" y="5655071"/>
            <a:ext cx="2714480" cy="523220"/>
          </a:xfrm>
          <a:prstGeom prst="rect">
            <a:avLst/>
          </a:prstGeom>
          <a:noFill/>
        </p:spPr>
        <p:txBody>
          <a:bodyPr wrap="square" rtlCol="0">
            <a:spAutoFit/>
          </a:bodyPr>
          <a:lstStyle/>
          <a:p>
            <a:r>
              <a:rPr lang="en-US" sz="1400" i="1" dirty="0">
                <a:latin typeface="Arial" panose="020B0604020202020204" pitchFamily="34" charset="0"/>
                <a:cs typeface="Arial" panose="020B0604020202020204" pitchFamily="34" charset="0"/>
              </a:rPr>
              <a:t>*Copies of Package Summaries will be sent to DTCs</a:t>
            </a:r>
            <a:endParaRPr lang="en-US"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4582370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60E7860-C3BA-12B7-F1AC-06D325F06867}"/>
              </a:ext>
            </a:extLst>
          </p:cNvPr>
          <p:cNvSpPr txBox="1"/>
          <p:nvPr/>
        </p:nvSpPr>
        <p:spPr>
          <a:xfrm>
            <a:off x="627016" y="224136"/>
            <a:ext cx="10964093" cy="398550"/>
          </a:xfrm>
          <a:prstGeom prst="rect">
            <a:avLst/>
          </a:prstGeom>
          <a:noFill/>
        </p:spPr>
        <p:txBody>
          <a:bodyPr wrap="square" lIns="89896" tIns="44948" rIns="89896" bIns="44948" rtlCol="0">
            <a:spAutoFit/>
          </a:bodyPr>
          <a:lstStyle/>
          <a:p>
            <a:pPr algn="ctr"/>
            <a:r>
              <a:rPr lang="en-US" sz="2000" b="1" spc="600" dirty="0">
                <a:solidFill>
                  <a:schemeClr val="tx2"/>
                </a:solidFill>
                <a:latin typeface="Arial Black" panose="020B0A04020102020204" pitchFamily="34" charset="0"/>
              </a:rPr>
              <a:t>Packaging and Labeling- Iowa Test Books</a:t>
            </a:r>
          </a:p>
        </p:txBody>
      </p:sp>
      <p:sp>
        <p:nvSpPr>
          <p:cNvPr id="4" name="TextBox 3">
            <a:extLst>
              <a:ext uri="{FF2B5EF4-FFF2-40B4-BE49-F238E27FC236}">
                <a16:creationId xmlns:a16="http://schemas.microsoft.com/office/drawing/2014/main" id="{4CAFF6EB-E3EC-5C39-4308-EF090CBB4709}"/>
              </a:ext>
            </a:extLst>
          </p:cNvPr>
          <p:cNvSpPr txBox="1"/>
          <p:nvPr/>
        </p:nvSpPr>
        <p:spPr>
          <a:xfrm>
            <a:off x="8721713" y="895615"/>
            <a:ext cx="3092048" cy="1815882"/>
          </a:xfrm>
          <a:prstGeom prst="rect">
            <a:avLst/>
          </a:prstGeom>
          <a:noFill/>
        </p:spPr>
        <p:txBody>
          <a:bodyPr wrap="square" rtlCol="0">
            <a:spAutoFit/>
          </a:bodyPr>
          <a:lstStyle/>
          <a:p>
            <a:r>
              <a:rPr lang="en-US" sz="1400" dirty="0">
                <a:latin typeface="Arial" panose="020B0604020202020204" pitchFamily="34" charset="0"/>
                <a:cs typeface="Arial" panose="020B0604020202020204" pitchFamily="34" charset="0"/>
              </a:rPr>
              <a:t>Packaging Iowa Test Books:</a:t>
            </a:r>
          </a:p>
          <a:p>
            <a:pPr marL="285750" indent="-285750">
              <a:buFont typeface="Arial" panose="020B0604020202020204" pitchFamily="34" charset="0"/>
              <a:buChar char="•"/>
            </a:pPr>
            <a:r>
              <a:rPr lang="en-US" sz="1400" dirty="0">
                <a:latin typeface="Arial" panose="020B0604020202020204" pitchFamily="34" charset="0"/>
                <a:cs typeface="Arial" panose="020B0604020202020204" pitchFamily="34" charset="0"/>
              </a:rPr>
              <a:t>Barcode Package Summaries in box 1 of Test Book shipment.</a:t>
            </a:r>
          </a:p>
          <a:p>
            <a:pPr marL="285750" indent="-285750">
              <a:buFont typeface="Arial" panose="020B0604020202020204" pitchFamily="34" charset="0"/>
              <a:buChar char="•"/>
            </a:pPr>
            <a:r>
              <a:rPr lang="en-US" sz="1400" dirty="0">
                <a:latin typeface="Arial" panose="020B0604020202020204" pitchFamily="34" charset="0"/>
                <a:cs typeface="Arial" panose="020B0604020202020204" pitchFamily="34" charset="0"/>
              </a:rPr>
              <a:t>Shrink wrapped Iowa Test Books</a:t>
            </a:r>
          </a:p>
          <a:p>
            <a:pPr marL="285750" indent="-285750">
              <a:buFont typeface="Arial" panose="020B0604020202020204" pitchFamily="34" charset="0"/>
              <a:buChar char="•"/>
            </a:pPr>
            <a:r>
              <a:rPr lang="en-US" sz="1400" dirty="0">
                <a:latin typeface="Arial" panose="020B0604020202020204" pitchFamily="34" charset="0"/>
                <a:cs typeface="Arial" panose="020B0604020202020204" pitchFamily="34" charset="0"/>
              </a:rPr>
              <a:t>Labeling:</a:t>
            </a:r>
          </a:p>
          <a:p>
            <a:pPr marL="742950" lvl="1" indent="-285750">
              <a:buFont typeface="Arial" panose="020B0604020202020204" pitchFamily="34" charset="0"/>
              <a:buChar char="•"/>
            </a:pPr>
            <a:r>
              <a:rPr lang="en-US" sz="1400" dirty="0">
                <a:latin typeface="Arial" panose="020B0604020202020204" pitchFamily="34" charset="0"/>
                <a:cs typeface="Arial" panose="020B0604020202020204" pitchFamily="34" charset="0"/>
              </a:rPr>
              <a:t>Yellow corresponding label and indicate </a:t>
            </a:r>
            <a:r>
              <a:rPr lang="en-US" sz="1400" b="1" dirty="0">
                <a:latin typeface="Arial" panose="020B0604020202020204" pitchFamily="34" charset="0"/>
                <a:cs typeface="Arial" panose="020B0604020202020204" pitchFamily="34" charset="0"/>
              </a:rPr>
              <a:t>the box count </a:t>
            </a:r>
            <a:r>
              <a:rPr lang="en-US" sz="1400" dirty="0">
                <a:latin typeface="Arial" panose="020B0604020202020204" pitchFamily="34" charset="0"/>
                <a:cs typeface="Arial" panose="020B0604020202020204" pitchFamily="34" charset="0"/>
              </a:rPr>
              <a:t>of the Iowa test books</a:t>
            </a:r>
            <a:r>
              <a:rPr lang="en-US" sz="1400" b="1" dirty="0">
                <a:latin typeface="Arial" panose="020B0604020202020204" pitchFamily="34" charset="0"/>
                <a:cs typeface="Arial" panose="020B0604020202020204" pitchFamily="34" charset="0"/>
              </a:rPr>
              <a:t>.</a:t>
            </a:r>
          </a:p>
        </p:txBody>
      </p:sp>
      <p:grpSp>
        <p:nvGrpSpPr>
          <p:cNvPr id="74" name="Group 73" descr="Image of sample Iowa test books">
            <a:extLst>
              <a:ext uri="{FF2B5EF4-FFF2-40B4-BE49-F238E27FC236}">
                <a16:creationId xmlns:a16="http://schemas.microsoft.com/office/drawing/2014/main" id="{6E55B724-680B-0772-2154-70E9A332A511}"/>
              </a:ext>
            </a:extLst>
          </p:cNvPr>
          <p:cNvGrpSpPr/>
          <p:nvPr/>
        </p:nvGrpSpPr>
        <p:grpSpPr>
          <a:xfrm>
            <a:off x="3202315" y="3500994"/>
            <a:ext cx="2564904" cy="2667319"/>
            <a:chOff x="3450389" y="3615298"/>
            <a:chExt cx="2564904" cy="2667319"/>
          </a:xfrm>
        </p:grpSpPr>
        <p:grpSp>
          <p:nvGrpSpPr>
            <p:cNvPr id="30" name="Group 29">
              <a:extLst>
                <a:ext uri="{FF2B5EF4-FFF2-40B4-BE49-F238E27FC236}">
                  <a16:creationId xmlns:a16="http://schemas.microsoft.com/office/drawing/2014/main" id="{1CAED69D-D770-6C19-082D-482E01547B81}"/>
                </a:ext>
              </a:extLst>
            </p:cNvPr>
            <p:cNvGrpSpPr/>
            <p:nvPr/>
          </p:nvGrpSpPr>
          <p:grpSpPr>
            <a:xfrm>
              <a:off x="3450389" y="3615298"/>
              <a:ext cx="2070549" cy="2274750"/>
              <a:chOff x="9496911" y="3248519"/>
              <a:chExt cx="2070549" cy="2274750"/>
            </a:xfrm>
          </p:grpSpPr>
          <p:pic>
            <p:nvPicPr>
              <p:cNvPr id="31" name="Picture 30">
                <a:extLst>
                  <a:ext uri="{FF2B5EF4-FFF2-40B4-BE49-F238E27FC236}">
                    <a16:creationId xmlns:a16="http://schemas.microsoft.com/office/drawing/2014/main" id="{321592FD-EB04-D0B1-9524-79706D92016D}"/>
                  </a:ext>
                </a:extLst>
              </p:cNvPr>
              <p:cNvPicPr>
                <a:picLocks noChangeAspect="1"/>
              </p:cNvPicPr>
              <p:nvPr/>
            </p:nvPicPr>
            <p:blipFill>
              <a:blip r:embed="rId2"/>
              <a:stretch>
                <a:fillRect/>
              </a:stretch>
            </p:blipFill>
            <p:spPr>
              <a:xfrm>
                <a:off x="9496911" y="3248519"/>
                <a:ext cx="1709928" cy="2011680"/>
              </a:xfrm>
              <a:prstGeom prst="rect">
                <a:avLst/>
              </a:prstGeom>
            </p:spPr>
          </p:pic>
          <p:pic>
            <p:nvPicPr>
              <p:cNvPr id="32" name="Picture 31">
                <a:extLst>
                  <a:ext uri="{FF2B5EF4-FFF2-40B4-BE49-F238E27FC236}">
                    <a16:creationId xmlns:a16="http://schemas.microsoft.com/office/drawing/2014/main" id="{2DB96B54-B032-4091-E4D7-FC974F89406C}"/>
                  </a:ext>
                </a:extLst>
              </p:cNvPr>
              <p:cNvPicPr>
                <a:picLocks noChangeAspect="1"/>
              </p:cNvPicPr>
              <p:nvPr/>
            </p:nvPicPr>
            <p:blipFill>
              <a:blip r:embed="rId2"/>
              <a:stretch>
                <a:fillRect/>
              </a:stretch>
            </p:blipFill>
            <p:spPr>
              <a:xfrm>
                <a:off x="9569503" y="3300035"/>
                <a:ext cx="1709928" cy="2011680"/>
              </a:xfrm>
              <a:prstGeom prst="rect">
                <a:avLst/>
              </a:prstGeom>
            </p:spPr>
          </p:pic>
          <p:pic>
            <p:nvPicPr>
              <p:cNvPr id="33" name="Picture 32">
                <a:extLst>
                  <a:ext uri="{FF2B5EF4-FFF2-40B4-BE49-F238E27FC236}">
                    <a16:creationId xmlns:a16="http://schemas.microsoft.com/office/drawing/2014/main" id="{3888E874-061F-243B-EF9C-BD4BDEAB8D21}"/>
                  </a:ext>
                </a:extLst>
              </p:cNvPr>
              <p:cNvPicPr>
                <a:picLocks noChangeAspect="1"/>
              </p:cNvPicPr>
              <p:nvPr/>
            </p:nvPicPr>
            <p:blipFill>
              <a:blip r:embed="rId2"/>
              <a:stretch>
                <a:fillRect/>
              </a:stretch>
            </p:blipFill>
            <p:spPr>
              <a:xfrm>
                <a:off x="9631071" y="3357113"/>
                <a:ext cx="1709928" cy="2011680"/>
              </a:xfrm>
              <a:prstGeom prst="rect">
                <a:avLst/>
              </a:prstGeom>
            </p:spPr>
          </p:pic>
          <p:pic>
            <p:nvPicPr>
              <p:cNvPr id="34" name="Picture 33">
                <a:extLst>
                  <a:ext uri="{FF2B5EF4-FFF2-40B4-BE49-F238E27FC236}">
                    <a16:creationId xmlns:a16="http://schemas.microsoft.com/office/drawing/2014/main" id="{341ED872-D57A-CEE2-F95C-60E42E07E93F}"/>
                  </a:ext>
                </a:extLst>
              </p:cNvPr>
              <p:cNvPicPr>
                <a:picLocks noChangeAspect="1"/>
              </p:cNvPicPr>
              <p:nvPr/>
            </p:nvPicPr>
            <p:blipFill>
              <a:blip r:embed="rId2"/>
              <a:stretch>
                <a:fillRect/>
              </a:stretch>
            </p:blipFill>
            <p:spPr>
              <a:xfrm>
                <a:off x="9687415" y="3400919"/>
                <a:ext cx="1709928" cy="2011680"/>
              </a:xfrm>
              <a:prstGeom prst="rect">
                <a:avLst/>
              </a:prstGeom>
            </p:spPr>
          </p:pic>
          <p:pic>
            <p:nvPicPr>
              <p:cNvPr id="35" name="Picture 34">
                <a:extLst>
                  <a:ext uri="{FF2B5EF4-FFF2-40B4-BE49-F238E27FC236}">
                    <a16:creationId xmlns:a16="http://schemas.microsoft.com/office/drawing/2014/main" id="{D9F92CD3-B22C-CECE-1789-A283477043B0}"/>
                  </a:ext>
                </a:extLst>
              </p:cNvPr>
              <p:cNvPicPr>
                <a:picLocks noChangeAspect="1"/>
              </p:cNvPicPr>
              <p:nvPr/>
            </p:nvPicPr>
            <p:blipFill>
              <a:blip r:embed="rId2"/>
              <a:stretch>
                <a:fillRect/>
              </a:stretch>
            </p:blipFill>
            <p:spPr>
              <a:xfrm>
                <a:off x="9760007" y="3426703"/>
                <a:ext cx="1709928" cy="2011680"/>
              </a:xfrm>
              <a:prstGeom prst="rect">
                <a:avLst/>
              </a:prstGeom>
            </p:spPr>
          </p:pic>
          <p:pic>
            <p:nvPicPr>
              <p:cNvPr id="36" name="Picture 35">
                <a:extLst>
                  <a:ext uri="{FF2B5EF4-FFF2-40B4-BE49-F238E27FC236}">
                    <a16:creationId xmlns:a16="http://schemas.microsoft.com/office/drawing/2014/main" id="{80A85628-1DD3-8503-F8C0-9480B0D4350F}"/>
                  </a:ext>
                </a:extLst>
              </p:cNvPr>
              <p:cNvPicPr>
                <a:picLocks noChangeAspect="1"/>
              </p:cNvPicPr>
              <p:nvPr/>
            </p:nvPicPr>
            <p:blipFill>
              <a:blip r:embed="rId2"/>
              <a:stretch>
                <a:fillRect/>
              </a:stretch>
            </p:blipFill>
            <p:spPr>
              <a:xfrm>
                <a:off x="9857532" y="3469146"/>
                <a:ext cx="1709928" cy="2011680"/>
              </a:xfrm>
              <a:prstGeom prst="rect">
                <a:avLst/>
              </a:prstGeom>
            </p:spPr>
          </p:pic>
          <p:pic>
            <p:nvPicPr>
              <p:cNvPr id="37" name="Picture 36" descr="Table&#10;&#10;Description automatically generated">
                <a:extLst>
                  <a:ext uri="{FF2B5EF4-FFF2-40B4-BE49-F238E27FC236}">
                    <a16:creationId xmlns:a16="http://schemas.microsoft.com/office/drawing/2014/main" id="{DB1D7EA6-12D5-90A5-5AB5-1DDBEE6FF14A}"/>
                  </a:ext>
                </a:extLst>
              </p:cNvPr>
              <p:cNvPicPr>
                <a:picLocks noChangeAspect="1"/>
              </p:cNvPicPr>
              <p:nvPr/>
            </p:nvPicPr>
            <p:blipFill>
              <a:blip r:embed="rId3">
                <a:duotone>
                  <a:prstClr val="black"/>
                  <a:schemeClr val="accent6">
                    <a:lumMod val="75000"/>
                    <a:tint val="45000"/>
                    <a:satMod val="400000"/>
                  </a:schemeClr>
                </a:duotone>
                <a:extLst>
                  <a:ext uri="{28A0092B-C50C-407E-A947-70E740481C1C}">
                    <a14:useLocalDpi xmlns:a14="http://schemas.microsoft.com/office/drawing/2010/main" val="0"/>
                  </a:ext>
                </a:extLst>
              </a:blip>
              <a:stretch>
                <a:fillRect/>
              </a:stretch>
            </p:blipFill>
            <p:spPr>
              <a:xfrm>
                <a:off x="9917390" y="3501813"/>
                <a:ext cx="1625137" cy="2021456"/>
              </a:xfrm>
              <a:prstGeom prst="rect">
                <a:avLst/>
              </a:prstGeom>
            </p:spPr>
          </p:pic>
        </p:grpSp>
        <p:grpSp>
          <p:nvGrpSpPr>
            <p:cNvPr id="38" name="Group 37" descr="Image of Iowa test books">
              <a:extLst>
                <a:ext uri="{FF2B5EF4-FFF2-40B4-BE49-F238E27FC236}">
                  <a16:creationId xmlns:a16="http://schemas.microsoft.com/office/drawing/2014/main" id="{C3BC857B-BF66-96F5-FB69-1658FEA26424}"/>
                </a:ext>
              </a:extLst>
            </p:cNvPr>
            <p:cNvGrpSpPr/>
            <p:nvPr/>
          </p:nvGrpSpPr>
          <p:grpSpPr>
            <a:xfrm>
              <a:off x="3944744" y="4007867"/>
              <a:ext cx="2070549" cy="2274750"/>
              <a:chOff x="9496911" y="3248519"/>
              <a:chExt cx="2070549" cy="2274750"/>
            </a:xfrm>
          </p:grpSpPr>
          <p:pic>
            <p:nvPicPr>
              <p:cNvPr id="39" name="Picture 38">
                <a:extLst>
                  <a:ext uri="{FF2B5EF4-FFF2-40B4-BE49-F238E27FC236}">
                    <a16:creationId xmlns:a16="http://schemas.microsoft.com/office/drawing/2014/main" id="{535F3BB2-8F29-77B3-B297-8DEEBC73999A}"/>
                  </a:ext>
                </a:extLst>
              </p:cNvPr>
              <p:cNvPicPr>
                <a:picLocks noChangeAspect="1"/>
              </p:cNvPicPr>
              <p:nvPr/>
            </p:nvPicPr>
            <p:blipFill>
              <a:blip r:embed="rId2"/>
              <a:stretch>
                <a:fillRect/>
              </a:stretch>
            </p:blipFill>
            <p:spPr>
              <a:xfrm>
                <a:off x="9496911" y="3248519"/>
                <a:ext cx="1709928" cy="2011680"/>
              </a:xfrm>
              <a:prstGeom prst="rect">
                <a:avLst/>
              </a:prstGeom>
            </p:spPr>
          </p:pic>
          <p:pic>
            <p:nvPicPr>
              <p:cNvPr id="40" name="Picture 39">
                <a:extLst>
                  <a:ext uri="{FF2B5EF4-FFF2-40B4-BE49-F238E27FC236}">
                    <a16:creationId xmlns:a16="http://schemas.microsoft.com/office/drawing/2014/main" id="{B4154722-4A67-BEA8-4FC2-512F8DBC96E1}"/>
                  </a:ext>
                </a:extLst>
              </p:cNvPr>
              <p:cNvPicPr>
                <a:picLocks noChangeAspect="1"/>
              </p:cNvPicPr>
              <p:nvPr/>
            </p:nvPicPr>
            <p:blipFill>
              <a:blip r:embed="rId2"/>
              <a:stretch>
                <a:fillRect/>
              </a:stretch>
            </p:blipFill>
            <p:spPr>
              <a:xfrm>
                <a:off x="9569503" y="3300035"/>
                <a:ext cx="1709928" cy="2011680"/>
              </a:xfrm>
              <a:prstGeom prst="rect">
                <a:avLst/>
              </a:prstGeom>
            </p:spPr>
          </p:pic>
          <p:pic>
            <p:nvPicPr>
              <p:cNvPr id="41" name="Picture 40">
                <a:extLst>
                  <a:ext uri="{FF2B5EF4-FFF2-40B4-BE49-F238E27FC236}">
                    <a16:creationId xmlns:a16="http://schemas.microsoft.com/office/drawing/2014/main" id="{BD56B075-7950-7696-1674-00A7CAFC0FAF}"/>
                  </a:ext>
                </a:extLst>
              </p:cNvPr>
              <p:cNvPicPr>
                <a:picLocks noChangeAspect="1"/>
              </p:cNvPicPr>
              <p:nvPr/>
            </p:nvPicPr>
            <p:blipFill>
              <a:blip r:embed="rId2"/>
              <a:stretch>
                <a:fillRect/>
              </a:stretch>
            </p:blipFill>
            <p:spPr>
              <a:xfrm>
                <a:off x="9631071" y="3357113"/>
                <a:ext cx="1709928" cy="2011680"/>
              </a:xfrm>
              <a:prstGeom prst="rect">
                <a:avLst/>
              </a:prstGeom>
            </p:spPr>
          </p:pic>
          <p:pic>
            <p:nvPicPr>
              <p:cNvPr id="42" name="Picture 41">
                <a:extLst>
                  <a:ext uri="{FF2B5EF4-FFF2-40B4-BE49-F238E27FC236}">
                    <a16:creationId xmlns:a16="http://schemas.microsoft.com/office/drawing/2014/main" id="{BB235F6A-3D5B-588B-0F13-ECA58516588E}"/>
                  </a:ext>
                </a:extLst>
              </p:cNvPr>
              <p:cNvPicPr>
                <a:picLocks noChangeAspect="1"/>
              </p:cNvPicPr>
              <p:nvPr/>
            </p:nvPicPr>
            <p:blipFill>
              <a:blip r:embed="rId2"/>
              <a:stretch>
                <a:fillRect/>
              </a:stretch>
            </p:blipFill>
            <p:spPr>
              <a:xfrm>
                <a:off x="9687415" y="3400919"/>
                <a:ext cx="1709928" cy="2011680"/>
              </a:xfrm>
              <a:prstGeom prst="rect">
                <a:avLst/>
              </a:prstGeom>
            </p:spPr>
          </p:pic>
          <p:pic>
            <p:nvPicPr>
              <p:cNvPr id="43" name="Picture 42">
                <a:extLst>
                  <a:ext uri="{FF2B5EF4-FFF2-40B4-BE49-F238E27FC236}">
                    <a16:creationId xmlns:a16="http://schemas.microsoft.com/office/drawing/2014/main" id="{B9793C82-43DF-6050-2D06-63D3C1D056C8}"/>
                  </a:ext>
                </a:extLst>
              </p:cNvPr>
              <p:cNvPicPr>
                <a:picLocks noChangeAspect="1"/>
              </p:cNvPicPr>
              <p:nvPr/>
            </p:nvPicPr>
            <p:blipFill>
              <a:blip r:embed="rId2"/>
              <a:stretch>
                <a:fillRect/>
              </a:stretch>
            </p:blipFill>
            <p:spPr>
              <a:xfrm>
                <a:off x="9760007" y="3426703"/>
                <a:ext cx="1709928" cy="2011680"/>
              </a:xfrm>
              <a:prstGeom prst="rect">
                <a:avLst/>
              </a:prstGeom>
            </p:spPr>
          </p:pic>
          <p:pic>
            <p:nvPicPr>
              <p:cNvPr id="44" name="Picture 43">
                <a:extLst>
                  <a:ext uri="{FF2B5EF4-FFF2-40B4-BE49-F238E27FC236}">
                    <a16:creationId xmlns:a16="http://schemas.microsoft.com/office/drawing/2014/main" id="{CB9A53F8-6860-6DEE-837C-1A6D0459969E}"/>
                  </a:ext>
                </a:extLst>
              </p:cNvPr>
              <p:cNvPicPr>
                <a:picLocks noChangeAspect="1"/>
              </p:cNvPicPr>
              <p:nvPr/>
            </p:nvPicPr>
            <p:blipFill>
              <a:blip r:embed="rId2"/>
              <a:stretch>
                <a:fillRect/>
              </a:stretch>
            </p:blipFill>
            <p:spPr>
              <a:xfrm>
                <a:off x="9857532" y="3469146"/>
                <a:ext cx="1709928" cy="2011680"/>
              </a:xfrm>
              <a:prstGeom prst="rect">
                <a:avLst/>
              </a:prstGeom>
            </p:spPr>
          </p:pic>
          <p:pic>
            <p:nvPicPr>
              <p:cNvPr id="45" name="Picture 44" descr="Table&#10;&#10;Description automatically generated">
                <a:extLst>
                  <a:ext uri="{FF2B5EF4-FFF2-40B4-BE49-F238E27FC236}">
                    <a16:creationId xmlns:a16="http://schemas.microsoft.com/office/drawing/2014/main" id="{AC54AAC7-2100-0DFF-6BFB-F72A5DED76F5}"/>
                  </a:ext>
                </a:extLst>
              </p:cNvPr>
              <p:cNvPicPr>
                <a:picLocks noChangeAspect="1"/>
              </p:cNvPicPr>
              <p:nvPr/>
            </p:nvPicPr>
            <p:blipFill>
              <a:blip r:embed="rId3">
                <a:duotone>
                  <a:prstClr val="black"/>
                  <a:schemeClr val="accent6">
                    <a:lumMod val="75000"/>
                    <a:tint val="45000"/>
                    <a:satMod val="400000"/>
                  </a:schemeClr>
                </a:duotone>
                <a:extLst>
                  <a:ext uri="{28A0092B-C50C-407E-A947-70E740481C1C}">
                    <a14:useLocalDpi xmlns:a14="http://schemas.microsoft.com/office/drawing/2010/main" val="0"/>
                  </a:ext>
                </a:extLst>
              </a:blip>
              <a:stretch>
                <a:fillRect/>
              </a:stretch>
            </p:blipFill>
            <p:spPr>
              <a:xfrm>
                <a:off x="9917390" y="3501813"/>
                <a:ext cx="1625137" cy="2021456"/>
              </a:xfrm>
              <a:prstGeom prst="rect">
                <a:avLst/>
              </a:prstGeom>
            </p:spPr>
          </p:pic>
        </p:grpSp>
      </p:grpSp>
      <p:grpSp>
        <p:nvGrpSpPr>
          <p:cNvPr id="75" name="Group 74" descr="Image of sample Iowa test books">
            <a:extLst>
              <a:ext uri="{FF2B5EF4-FFF2-40B4-BE49-F238E27FC236}">
                <a16:creationId xmlns:a16="http://schemas.microsoft.com/office/drawing/2014/main" id="{7CA79ACC-2116-92A6-4D3E-06FEEA36E764}"/>
              </a:ext>
            </a:extLst>
          </p:cNvPr>
          <p:cNvGrpSpPr/>
          <p:nvPr/>
        </p:nvGrpSpPr>
        <p:grpSpPr>
          <a:xfrm>
            <a:off x="6091987" y="3495704"/>
            <a:ext cx="2571921" cy="2630166"/>
            <a:chOff x="6403170" y="3666814"/>
            <a:chExt cx="2571921" cy="2630166"/>
          </a:xfrm>
        </p:grpSpPr>
        <p:grpSp>
          <p:nvGrpSpPr>
            <p:cNvPr id="46" name="Group 45">
              <a:extLst>
                <a:ext uri="{FF2B5EF4-FFF2-40B4-BE49-F238E27FC236}">
                  <a16:creationId xmlns:a16="http://schemas.microsoft.com/office/drawing/2014/main" id="{F7DC3EEA-D38B-0191-69CF-65435930B6FE}"/>
                </a:ext>
              </a:extLst>
            </p:cNvPr>
            <p:cNvGrpSpPr/>
            <p:nvPr/>
          </p:nvGrpSpPr>
          <p:grpSpPr>
            <a:xfrm>
              <a:off x="6403170" y="3666814"/>
              <a:ext cx="2070549" cy="2274750"/>
              <a:chOff x="9496911" y="3248519"/>
              <a:chExt cx="2070549" cy="2274750"/>
            </a:xfrm>
          </p:grpSpPr>
          <p:pic>
            <p:nvPicPr>
              <p:cNvPr id="47" name="Picture 46">
                <a:extLst>
                  <a:ext uri="{FF2B5EF4-FFF2-40B4-BE49-F238E27FC236}">
                    <a16:creationId xmlns:a16="http://schemas.microsoft.com/office/drawing/2014/main" id="{A94FB398-3FBA-D20A-F64E-3C604D5773D3}"/>
                  </a:ext>
                </a:extLst>
              </p:cNvPr>
              <p:cNvPicPr>
                <a:picLocks noChangeAspect="1"/>
              </p:cNvPicPr>
              <p:nvPr/>
            </p:nvPicPr>
            <p:blipFill>
              <a:blip r:embed="rId2"/>
              <a:stretch>
                <a:fillRect/>
              </a:stretch>
            </p:blipFill>
            <p:spPr>
              <a:xfrm>
                <a:off x="9496911" y="3248519"/>
                <a:ext cx="1709928" cy="2011680"/>
              </a:xfrm>
              <a:prstGeom prst="rect">
                <a:avLst/>
              </a:prstGeom>
            </p:spPr>
          </p:pic>
          <p:pic>
            <p:nvPicPr>
              <p:cNvPr id="48" name="Picture 47">
                <a:extLst>
                  <a:ext uri="{FF2B5EF4-FFF2-40B4-BE49-F238E27FC236}">
                    <a16:creationId xmlns:a16="http://schemas.microsoft.com/office/drawing/2014/main" id="{37D361EB-7734-2400-C5F2-022123AB7558}"/>
                  </a:ext>
                </a:extLst>
              </p:cNvPr>
              <p:cNvPicPr>
                <a:picLocks noChangeAspect="1"/>
              </p:cNvPicPr>
              <p:nvPr/>
            </p:nvPicPr>
            <p:blipFill>
              <a:blip r:embed="rId2"/>
              <a:stretch>
                <a:fillRect/>
              </a:stretch>
            </p:blipFill>
            <p:spPr>
              <a:xfrm>
                <a:off x="9569503" y="3300035"/>
                <a:ext cx="1709928" cy="2011680"/>
              </a:xfrm>
              <a:prstGeom prst="rect">
                <a:avLst/>
              </a:prstGeom>
            </p:spPr>
          </p:pic>
          <p:pic>
            <p:nvPicPr>
              <p:cNvPr id="49" name="Picture 48">
                <a:extLst>
                  <a:ext uri="{FF2B5EF4-FFF2-40B4-BE49-F238E27FC236}">
                    <a16:creationId xmlns:a16="http://schemas.microsoft.com/office/drawing/2014/main" id="{D75DD034-1C72-894D-6143-910176431988}"/>
                  </a:ext>
                </a:extLst>
              </p:cNvPr>
              <p:cNvPicPr>
                <a:picLocks noChangeAspect="1"/>
              </p:cNvPicPr>
              <p:nvPr/>
            </p:nvPicPr>
            <p:blipFill>
              <a:blip r:embed="rId2"/>
              <a:stretch>
                <a:fillRect/>
              </a:stretch>
            </p:blipFill>
            <p:spPr>
              <a:xfrm>
                <a:off x="9631071" y="3357113"/>
                <a:ext cx="1709928" cy="2011680"/>
              </a:xfrm>
              <a:prstGeom prst="rect">
                <a:avLst/>
              </a:prstGeom>
            </p:spPr>
          </p:pic>
          <p:pic>
            <p:nvPicPr>
              <p:cNvPr id="50" name="Picture 49">
                <a:extLst>
                  <a:ext uri="{FF2B5EF4-FFF2-40B4-BE49-F238E27FC236}">
                    <a16:creationId xmlns:a16="http://schemas.microsoft.com/office/drawing/2014/main" id="{80CBEE07-3516-08CC-EAAA-F3FDD1ADFA8A}"/>
                  </a:ext>
                </a:extLst>
              </p:cNvPr>
              <p:cNvPicPr>
                <a:picLocks noChangeAspect="1"/>
              </p:cNvPicPr>
              <p:nvPr/>
            </p:nvPicPr>
            <p:blipFill>
              <a:blip r:embed="rId2"/>
              <a:stretch>
                <a:fillRect/>
              </a:stretch>
            </p:blipFill>
            <p:spPr>
              <a:xfrm>
                <a:off x="9687415" y="3400919"/>
                <a:ext cx="1709928" cy="2011680"/>
              </a:xfrm>
              <a:prstGeom prst="rect">
                <a:avLst/>
              </a:prstGeom>
            </p:spPr>
          </p:pic>
          <p:pic>
            <p:nvPicPr>
              <p:cNvPr id="51" name="Picture 50">
                <a:extLst>
                  <a:ext uri="{FF2B5EF4-FFF2-40B4-BE49-F238E27FC236}">
                    <a16:creationId xmlns:a16="http://schemas.microsoft.com/office/drawing/2014/main" id="{2FC43519-D985-5E8C-534A-9C69C5490188}"/>
                  </a:ext>
                </a:extLst>
              </p:cNvPr>
              <p:cNvPicPr>
                <a:picLocks noChangeAspect="1"/>
              </p:cNvPicPr>
              <p:nvPr/>
            </p:nvPicPr>
            <p:blipFill>
              <a:blip r:embed="rId2"/>
              <a:stretch>
                <a:fillRect/>
              </a:stretch>
            </p:blipFill>
            <p:spPr>
              <a:xfrm>
                <a:off x="9760007" y="3426703"/>
                <a:ext cx="1709928" cy="2011680"/>
              </a:xfrm>
              <a:prstGeom prst="rect">
                <a:avLst/>
              </a:prstGeom>
            </p:spPr>
          </p:pic>
          <p:pic>
            <p:nvPicPr>
              <p:cNvPr id="52" name="Picture 51">
                <a:extLst>
                  <a:ext uri="{FF2B5EF4-FFF2-40B4-BE49-F238E27FC236}">
                    <a16:creationId xmlns:a16="http://schemas.microsoft.com/office/drawing/2014/main" id="{B6883B68-15D4-AEE4-CA55-22600FBEBFEA}"/>
                  </a:ext>
                </a:extLst>
              </p:cNvPr>
              <p:cNvPicPr>
                <a:picLocks noChangeAspect="1"/>
              </p:cNvPicPr>
              <p:nvPr/>
            </p:nvPicPr>
            <p:blipFill>
              <a:blip r:embed="rId2"/>
              <a:stretch>
                <a:fillRect/>
              </a:stretch>
            </p:blipFill>
            <p:spPr>
              <a:xfrm>
                <a:off x="9857532" y="3469146"/>
                <a:ext cx="1709928" cy="2011680"/>
              </a:xfrm>
              <a:prstGeom prst="rect">
                <a:avLst/>
              </a:prstGeom>
            </p:spPr>
          </p:pic>
          <p:pic>
            <p:nvPicPr>
              <p:cNvPr id="53" name="Picture 52" descr="Table&#10;&#10;Description automatically generated">
                <a:extLst>
                  <a:ext uri="{FF2B5EF4-FFF2-40B4-BE49-F238E27FC236}">
                    <a16:creationId xmlns:a16="http://schemas.microsoft.com/office/drawing/2014/main" id="{C218DFB6-E072-096E-A74B-79BAA9C52C46}"/>
                  </a:ext>
                </a:extLst>
              </p:cNvPr>
              <p:cNvPicPr>
                <a:picLocks noChangeAspect="1"/>
              </p:cNvPicPr>
              <p:nvPr/>
            </p:nvPicPr>
            <p:blipFill>
              <a:blip r:embed="rId3">
                <a:duotone>
                  <a:prstClr val="black"/>
                  <a:schemeClr val="accent6">
                    <a:lumMod val="75000"/>
                    <a:tint val="45000"/>
                    <a:satMod val="400000"/>
                  </a:schemeClr>
                </a:duotone>
                <a:extLst>
                  <a:ext uri="{28A0092B-C50C-407E-A947-70E740481C1C}">
                    <a14:useLocalDpi xmlns:a14="http://schemas.microsoft.com/office/drawing/2010/main" val="0"/>
                  </a:ext>
                </a:extLst>
              </a:blip>
              <a:stretch>
                <a:fillRect/>
              </a:stretch>
            </p:blipFill>
            <p:spPr>
              <a:xfrm>
                <a:off x="9917390" y="3501813"/>
                <a:ext cx="1625137" cy="2021456"/>
              </a:xfrm>
              <a:prstGeom prst="rect">
                <a:avLst/>
              </a:prstGeom>
            </p:spPr>
          </p:pic>
        </p:grpSp>
        <p:grpSp>
          <p:nvGrpSpPr>
            <p:cNvPr id="54" name="Group 53" descr="Image of Iowa test books">
              <a:extLst>
                <a:ext uri="{FF2B5EF4-FFF2-40B4-BE49-F238E27FC236}">
                  <a16:creationId xmlns:a16="http://schemas.microsoft.com/office/drawing/2014/main" id="{C38E706B-7329-5C16-B7D1-2D01BAB5A701}"/>
                </a:ext>
              </a:extLst>
            </p:cNvPr>
            <p:cNvGrpSpPr/>
            <p:nvPr/>
          </p:nvGrpSpPr>
          <p:grpSpPr>
            <a:xfrm>
              <a:off x="6904542" y="4022230"/>
              <a:ext cx="2070549" cy="2274750"/>
              <a:chOff x="9496911" y="3248519"/>
              <a:chExt cx="2070549" cy="2274750"/>
            </a:xfrm>
          </p:grpSpPr>
          <p:pic>
            <p:nvPicPr>
              <p:cNvPr id="55" name="Picture 54">
                <a:extLst>
                  <a:ext uri="{FF2B5EF4-FFF2-40B4-BE49-F238E27FC236}">
                    <a16:creationId xmlns:a16="http://schemas.microsoft.com/office/drawing/2014/main" id="{4155C69B-90D6-B1CA-9520-13C198DC8C54}"/>
                  </a:ext>
                </a:extLst>
              </p:cNvPr>
              <p:cNvPicPr>
                <a:picLocks noChangeAspect="1"/>
              </p:cNvPicPr>
              <p:nvPr/>
            </p:nvPicPr>
            <p:blipFill>
              <a:blip r:embed="rId2"/>
              <a:stretch>
                <a:fillRect/>
              </a:stretch>
            </p:blipFill>
            <p:spPr>
              <a:xfrm>
                <a:off x="9496911" y="3248519"/>
                <a:ext cx="1709928" cy="2011680"/>
              </a:xfrm>
              <a:prstGeom prst="rect">
                <a:avLst/>
              </a:prstGeom>
            </p:spPr>
          </p:pic>
          <p:pic>
            <p:nvPicPr>
              <p:cNvPr id="56" name="Picture 55">
                <a:extLst>
                  <a:ext uri="{FF2B5EF4-FFF2-40B4-BE49-F238E27FC236}">
                    <a16:creationId xmlns:a16="http://schemas.microsoft.com/office/drawing/2014/main" id="{E82D9276-15AF-A3F4-8954-A8512C7B475E}"/>
                  </a:ext>
                </a:extLst>
              </p:cNvPr>
              <p:cNvPicPr>
                <a:picLocks noChangeAspect="1"/>
              </p:cNvPicPr>
              <p:nvPr/>
            </p:nvPicPr>
            <p:blipFill>
              <a:blip r:embed="rId2"/>
              <a:stretch>
                <a:fillRect/>
              </a:stretch>
            </p:blipFill>
            <p:spPr>
              <a:xfrm>
                <a:off x="9569503" y="3300035"/>
                <a:ext cx="1709928" cy="2011680"/>
              </a:xfrm>
              <a:prstGeom prst="rect">
                <a:avLst/>
              </a:prstGeom>
            </p:spPr>
          </p:pic>
          <p:pic>
            <p:nvPicPr>
              <p:cNvPr id="57" name="Picture 56">
                <a:extLst>
                  <a:ext uri="{FF2B5EF4-FFF2-40B4-BE49-F238E27FC236}">
                    <a16:creationId xmlns:a16="http://schemas.microsoft.com/office/drawing/2014/main" id="{BB71CA72-CDBB-31BB-846D-83F48809792E}"/>
                  </a:ext>
                </a:extLst>
              </p:cNvPr>
              <p:cNvPicPr>
                <a:picLocks noChangeAspect="1"/>
              </p:cNvPicPr>
              <p:nvPr/>
            </p:nvPicPr>
            <p:blipFill>
              <a:blip r:embed="rId2"/>
              <a:stretch>
                <a:fillRect/>
              </a:stretch>
            </p:blipFill>
            <p:spPr>
              <a:xfrm>
                <a:off x="9631071" y="3357113"/>
                <a:ext cx="1709928" cy="2011680"/>
              </a:xfrm>
              <a:prstGeom prst="rect">
                <a:avLst/>
              </a:prstGeom>
            </p:spPr>
          </p:pic>
          <p:pic>
            <p:nvPicPr>
              <p:cNvPr id="58" name="Picture 57">
                <a:extLst>
                  <a:ext uri="{FF2B5EF4-FFF2-40B4-BE49-F238E27FC236}">
                    <a16:creationId xmlns:a16="http://schemas.microsoft.com/office/drawing/2014/main" id="{AEE48D47-3D1A-5E27-A7D1-67B27BAD55B3}"/>
                  </a:ext>
                </a:extLst>
              </p:cNvPr>
              <p:cNvPicPr>
                <a:picLocks noChangeAspect="1"/>
              </p:cNvPicPr>
              <p:nvPr/>
            </p:nvPicPr>
            <p:blipFill>
              <a:blip r:embed="rId2"/>
              <a:stretch>
                <a:fillRect/>
              </a:stretch>
            </p:blipFill>
            <p:spPr>
              <a:xfrm>
                <a:off x="9687415" y="3400919"/>
                <a:ext cx="1709928" cy="2011680"/>
              </a:xfrm>
              <a:prstGeom prst="rect">
                <a:avLst/>
              </a:prstGeom>
            </p:spPr>
          </p:pic>
          <p:pic>
            <p:nvPicPr>
              <p:cNvPr id="59" name="Picture 58">
                <a:extLst>
                  <a:ext uri="{FF2B5EF4-FFF2-40B4-BE49-F238E27FC236}">
                    <a16:creationId xmlns:a16="http://schemas.microsoft.com/office/drawing/2014/main" id="{9B49C97E-F114-5F85-8159-328AE3515FB3}"/>
                  </a:ext>
                </a:extLst>
              </p:cNvPr>
              <p:cNvPicPr>
                <a:picLocks noChangeAspect="1"/>
              </p:cNvPicPr>
              <p:nvPr/>
            </p:nvPicPr>
            <p:blipFill>
              <a:blip r:embed="rId2"/>
              <a:stretch>
                <a:fillRect/>
              </a:stretch>
            </p:blipFill>
            <p:spPr>
              <a:xfrm>
                <a:off x="9760007" y="3426703"/>
                <a:ext cx="1709928" cy="2011680"/>
              </a:xfrm>
              <a:prstGeom prst="rect">
                <a:avLst/>
              </a:prstGeom>
            </p:spPr>
          </p:pic>
          <p:pic>
            <p:nvPicPr>
              <p:cNvPr id="60" name="Picture 59">
                <a:extLst>
                  <a:ext uri="{FF2B5EF4-FFF2-40B4-BE49-F238E27FC236}">
                    <a16:creationId xmlns:a16="http://schemas.microsoft.com/office/drawing/2014/main" id="{797549E2-2614-A171-67DA-CE77F76A5E3F}"/>
                  </a:ext>
                </a:extLst>
              </p:cNvPr>
              <p:cNvPicPr>
                <a:picLocks noChangeAspect="1"/>
              </p:cNvPicPr>
              <p:nvPr/>
            </p:nvPicPr>
            <p:blipFill>
              <a:blip r:embed="rId2"/>
              <a:stretch>
                <a:fillRect/>
              </a:stretch>
            </p:blipFill>
            <p:spPr>
              <a:xfrm>
                <a:off x="9857532" y="3469146"/>
                <a:ext cx="1709928" cy="2011680"/>
              </a:xfrm>
              <a:prstGeom prst="rect">
                <a:avLst/>
              </a:prstGeom>
            </p:spPr>
          </p:pic>
          <p:pic>
            <p:nvPicPr>
              <p:cNvPr id="61" name="Picture 60" descr="Table&#10;&#10;Description automatically generated">
                <a:extLst>
                  <a:ext uri="{FF2B5EF4-FFF2-40B4-BE49-F238E27FC236}">
                    <a16:creationId xmlns:a16="http://schemas.microsoft.com/office/drawing/2014/main" id="{005B8E60-5488-4D0E-E845-8B55463AF3A2}"/>
                  </a:ext>
                </a:extLst>
              </p:cNvPr>
              <p:cNvPicPr>
                <a:picLocks noChangeAspect="1"/>
              </p:cNvPicPr>
              <p:nvPr/>
            </p:nvPicPr>
            <p:blipFill>
              <a:blip r:embed="rId3">
                <a:duotone>
                  <a:prstClr val="black"/>
                  <a:schemeClr val="accent6">
                    <a:lumMod val="75000"/>
                    <a:tint val="45000"/>
                    <a:satMod val="400000"/>
                  </a:schemeClr>
                </a:duotone>
                <a:extLst>
                  <a:ext uri="{28A0092B-C50C-407E-A947-70E740481C1C}">
                    <a14:useLocalDpi xmlns:a14="http://schemas.microsoft.com/office/drawing/2010/main" val="0"/>
                  </a:ext>
                </a:extLst>
              </a:blip>
              <a:stretch>
                <a:fillRect/>
              </a:stretch>
            </p:blipFill>
            <p:spPr>
              <a:xfrm>
                <a:off x="9917390" y="3501813"/>
                <a:ext cx="1625137" cy="2021456"/>
              </a:xfrm>
              <a:prstGeom prst="rect">
                <a:avLst/>
              </a:prstGeom>
            </p:spPr>
          </p:pic>
        </p:grpSp>
      </p:grpSp>
      <p:grpSp>
        <p:nvGrpSpPr>
          <p:cNvPr id="73" name="Group 72" descr="Image of sample Iowa test books">
            <a:extLst>
              <a:ext uri="{FF2B5EF4-FFF2-40B4-BE49-F238E27FC236}">
                <a16:creationId xmlns:a16="http://schemas.microsoft.com/office/drawing/2014/main" id="{1D658A8C-B591-DEA4-610E-30187DB27A75}"/>
              </a:ext>
            </a:extLst>
          </p:cNvPr>
          <p:cNvGrpSpPr/>
          <p:nvPr/>
        </p:nvGrpSpPr>
        <p:grpSpPr>
          <a:xfrm>
            <a:off x="258768" y="3429000"/>
            <a:ext cx="2825512" cy="2827714"/>
            <a:chOff x="548551" y="3657741"/>
            <a:chExt cx="2825512" cy="2827714"/>
          </a:xfrm>
        </p:grpSpPr>
        <p:grpSp>
          <p:nvGrpSpPr>
            <p:cNvPr id="14" name="Group 13" descr="Image of Iowa test books">
              <a:extLst>
                <a:ext uri="{FF2B5EF4-FFF2-40B4-BE49-F238E27FC236}">
                  <a16:creationId xmlns:a16="http://schemas.microsoft.com/office/drawing/2014/main" id="{4600771B-C3B5-50A3-A8DD-BEA64E7E77DB}"/>
                </a:ext>
              </a:extLst>
            </p:cNvPr>
            <p:cNvGrpSpPr/>
            <p:nvPr/>
          </p:nvGrpSpPr>
          <p:grpSpPr>
            <a:xfrm>
              <a:off x="548551" y="3657741"/>
              <a:ext cx="2070549" cy="2274750"/>
              <a:chOff x="9496911" y="3248519"/>
              <a:chExt cx="2070549" cy="2274750"/>
            </a:xfrm>
          </p:grpSpPr>
          <p:pic>
            <p:nvPicPr>
              <p:cNvPr id="15" name="Picture 14">
                <a:extLst>
                  <a:ext uri="{FF2B5EF4-FFF2-40B4-BE49-F238E27FC236}">
                    <a16:creationId xmlns:a16="http://schemas.microsoft.com/office/drawing/2014/main" id="{D9A2895E-DDC7-29EF-CEB7-EB3729167992}"/>
                  </a:ext>
                </a:extLst>
              </p:cNvPr>
              <p:cNvPicPr>
                <a:picLocks noChangeAspect="1"/>
              </p:cNvPicPr>
              <p:nvPr/>
            </p:nvPicPr>
            <p:blipFill>
              <a:blip r:embed="rId2"/>
              <a:stretch>
                <a:fillRect/>
              </a:stretch>
            </p:blipFill>
            <p:spPr>
              <a:xfrm>
                <a:off x="9496911" y="3248519"/>
                <a:ext cx="1709928" cy="2011680"/>
              </a:xfrm>
              <a:prstGeom prst="rect">
                <a:avLst/>
              </a:prstGeom>
            </p:spPr>
          </p:pic>
          <p:pic>
            <p:nvPicPr>
              <p:cNvPr id="16" name="Picture 15">
                <a:extLst>
                  <a:ext uri="{FF2B5EF4-FFF2-40B4-BE49-F238E27FC236}">
                    <a16:creationId xmlns:a16="http://schemas.microsoft.com/office/drawing/2014/main" id="{841A7DCE-A6C0-55ED-46BD-1939C3D1C4CA}"/>
                  </a:ext>
                </a:extLst>
              </p:cNvPr>
              <p:cNvPicPr>
                <a:picLocks noChangeAspect="1"/>
              </p:cNvPicPr>
              <p:nvPr/>
            </p:nvPicPr>
            <p:blipFill>
              <a:blip r:embed="rId2"/>
              <a:stretch>
                <a:fillRect/>
              </a:stretch>
            </p:blipFill>
            <p:spPr>
              <a:xfrm>
                <a:off x="9569503" y="3300035"/>
                <a:ext cx="1709928" cy="2011680"/>
              </a:xfrm>
              <a:prstGeom prst="rect">
                <a:avLst/>
              </a:prstGeom>
            </p:spPr>
          </p:pic>
          <p:pic>
            <p:nvPicPr>
              <p:cNvPr id="17" name="Picture 16">
                <a:extLst>
                  <a:ext uri="{FF2B5EF4-FFF2-40B4-BE49-F238E27FC236}">
                    <a16:creationId xmlns:a16="http://schemas.microsoft.com/office/drawing/2014/main" id="{3F70FA1F-F053-7342-A06A-662C867873F5}"/>
                  </a:ext>
                </a:extLst>
              </p:cNvPr>
              <p:cNvPicPr>
                <a:picLocks noChangeAspect="1"/>
              </p:cNvPicPr>
              <p:nvPr/>
            </p:nvPicPr>
            <p:blipFill>
              <a:blip r:embed="rId2"/>
              <a:stretch>
                <a:fillRect/>
              </a:stretch>
            </p:blipFill>
            <p:spPr>
              <a:xfrm>
                <a:off x="9631071" y="3357113"/>
                <a:ext cx="1709928" cy="2011680"/>
              </a:xfrm>
              <a:prstGeom prst="rect">
                <a:avLst/>
              </a:prstGeom>
            </p:spPr>
          </p:pic>
          <p:pic>
            <p:nvPicPr>
              <p:cNvPr id="18" name="Picture 17">
                <a:extLst>
                  <a:ext uri="{FF2B5EF4-FFF2-40B4-BE49-F238E27FC236}">
                    <a16:creationId xmlns:a16="http://schemas.microsoft.com/office/drawing/2014/main" id="{8118DC1C-445D-82AE-2939-2592D09BD214}"/>
                  </a:ext>
                </a:extLst>
              </p:cNvPr>
              <p:cNvPicPr>
                <a:picLocks noChangeAspect="1"/>
              </p:cNvPicPr>
              <p:nvPr/>
            </p:nvPicPr>
            <p:blipFill>
              <a:blip r:embed="rId2"/>
              <a:stretch>
                <a:fillRect/>
              </a:stretch>
            </p:blipFill>
            <p:spPr>
              <a:xfrm>
                <a:off x="9687415" y="3400919"/>
                <a:ext cx="1709928" cy="2011680"/>
              </a:xfrm>
              <a:prstGeom prst="rect">
                <a:avLst/>
              </a:prstGeom>
            </p:spPr>
          </p:pic>
          <p:pic>
            <p:nvPicPr>
              <p:cNvPr id="19" name="Picture 18">
                <a:extLst>
                  <a:ext uri="{FF2B5EF4-FFF2-40B4-BE49-F238E27FC236}">
                    <a16:creationId xmlns:a16="http://schemas.microsoft.com/office/drawing/2014/main" id="{D9AB501E-016F-0734-B08A-63063D9EF5F0}"/>
                  </a:ext>
                </a:extLst>
              </p:cNvPr>
              <p:cNvPicPr>
                <a:picLocks noChangeAspect="1"/>
              </p:cNvPicPr>
              <p:nvPr/>
            </p:nvPicPr>
            <p:blipFill>
              <a:blip r:embed="rId2"/>
              <a:stretch>
                <a:fillRect/>
              </a:stretch>
            </p:blipFill>
            <p:spPr>
              <a:xfrm>
                <a:off x="9760007" y="3426703"/>
                <a:ext cx="1709928" cy="2011680"/>
              </a:xfrm>
              <a:prstGeom prst="rect">
                <a:avLst/>
              </a:prstGeom>
            </p:spPr>
          </p:pic>
          <p:pic>
            <p:nvPicPr>
              <p:cNvPr id="20" name="Picture 19">
                <a:extLst>
                  <a:ext uri="{FF2B5EF4-FFF2-40B4-BE49-F238E27FC236}">
                    <a16:creationId xmlns:a16="http://schemas.microsoft.com/office/drawing/2014/main" id="{3B0A7472-D962-DBE0-A367-BF53E902D7AF}"/>
                  </a:ext>
                </a:extLst>
              </p:cNvPr>
              <p:cNvPicPr>
                <a:picLocks noChangeAspect="1"/>
              </p:cNvPicPr>
              <p:nvPr/>
            </p:nvPicPr>
            <p:blipFill>
              <a:blip r:embed="rId2"/>
              <a:stretch>
                <a:fillRect/>
              </a:stretch>
            </p:blipFill>
            <p:spPr>
              <a:xfrm>
                <a:off x="9857532" y="3469146"/>
                <a:ext cx="1709928" cy="2011680"/>
              </a:xfrm>
              <a:prstGeom prst="rect">
                <a:avLst/>
              </a:prstGeom>
            </p:spPr>
          </p:pic>
          <p:pic>
            <p:nvPicPr>
              <p:cNvPr id="21" name="Picture 20" descr="Table&#10;&#10;Description automatically generated">
                <a:extLst>
                  <a:ext uri="{FF2B5EF4-FFF2-40B4-BE49-F238E27FC236}">
                    <a16:creationId xmlns:a16="http://schemas.microsoft.com/office/drawing/2014/main" id="{4F2148A7-713C-B9BB-A4FB-A84808F7BD34}"/>
                  </a:ext>
                </a:extLst>
              </p:cNvPr>
              <p:cNvPicPr>
                <a:picLocks noChangeAspect="1"/>
              </p:cNvPicPr>
              <p:nvPr/>
            </p:nvPicPr>
            <p:blipFill>
              <a:blip r:embed="rId3">
                <a:duotone>
                  <a:prstClr val="black"/>
                  <a:schemeClr val="accent6">
                    <a:lumMod val="75000"/>
                    <a:tint val="45000"/>
                    <a:satMod val="400000"/>
                  </a:schemeClr>
                </a:duotone>
                <a:extLst>
                  <a:ext uri="{28A0092B-C50C-407E-A947-70E740481C1C}">
                    <a14:useLocalDpi xmlns:a14="http://schemas.microsoft.com/office/drawing/2010/main" val="0"/>
                  </a:ext>
                </a:extLst>
              </a:blip>
              <a:stretch>
                <a:fillRect/>
              </a:stretch>
            </p:blipFill>
            <p:spPr>
              <a:xfrm>
                <a:off x="9917390" y="3501813"/>
                <a:ext cx="1625137" cy="2021456"/>
              </a:xfrm>
              <a:prstGeom prst="rect">
                <a:avLst/>
              </a:prstGeom>
            </p:spPr>
          </p:pic>
        </p:grpSp>
        <p:grpSp>
          <p:nvGrpSpPr>
            <p:cNvPr id="22" name="Group 21">
              <a:extLst>
                <a:ext uri="{FF2B5EF4-FFF2-40B4-BE49-F238E27FC236}">
                  <a16:creationId xmlns:a16="http://schemas.microsoft.com/office/drawing/2014/main" id="{DEDE00D0-6D8C-A09F-5EB3-9478285D9A89}"/>
                </a:ext>
              </a:extLst>
            </p:cNvPr>
            <p:cNvGrpSpPr/>
            <p:nvPr/>
          </p:nvGrpSpPr>
          <p:grpSpPr>
            <a:xfrm>
              <a:off x="1082471" y="3955615"/>
              <a:ext cx="2070549" cy="2274750"/>
              <a:chOff x="9496911" y="3248519"/>
              <a:chExt cx="2070549" cy="2274750"/>
            </a:xfrm>
          </p:grpSpPr>
          <p:pic>
            <p:nvPicPr>
              <p:cNvPr id="23" name="Picture 22">
                <a:extLst>
                  <a:ext uri="{FF2B5EF4-FFF2-40B4-BE49-F238E27FC236}">
                    <a16:creationId xmlns:a16="http://schemas.microsoft.com/office/drawing/2014/main" id="{40AA0C29-DD94-1668-1D7F-D6091A407D69}"/>
                  </a:ext>
                </a:extLst>
              </p:cNvPr>
              <p:cNvPicPr>
                <a:picLocks noChangeAspect="1"/>
              </p:cNvPicPr>
              <p:nvPr/>
            </p:nvPicPr>
            <p:blipFill>
              <a:blip r:embed="rId2"/>
              <a:stretch>
                <a:fillRect/>
              </a:stretch>
            </p:blipFill>
            <p:spPr>
              <a:xfrm>
                <a:off x="9496911" y="3248519"/>
                <a:ext cx="1709928" cy="2011680"/>
              </a:xfrm>
              <a:prstGeom prst="rect">
                <a:avLst/>
              </a:prstGeom>
            </p:spPr>
          </p:pic>
          <p:pic>
            <p:nvPicPr>
              <p:cNvPr id="24" name="Picture 23">
                <a:extLst>
                  <a:ext uri="{FF2B5EF4-FFF2-40B4-BE49-F238E27FC236}">
                    <a16:creationId xmlns:a16="http://schemas.microsoft.com/office/drawing/2014/main" id="{F899BA30-1A12-8F6F-7BCA-FA50FA63B597}"/>
                  </a:ext>
                </a:extLst>
              </p:cNvPr>
              <p:cNvPicPr>
                <a:picLocks noChangeAspect="1"/>
              </p:cNvPicPr>
              <p:nvPr/>
            </p:nvPicPr>
            <p:blipFill>
              <a:blip r:embed="rId2"/>
              <a:stretch>
                <a:fillRect/>
              </a:stretch>
            </p:blipFill>
            <p:spPr>
              <a:xfrm>
                <a:off x="9569503" y="3300035"/>
                <a:ext cx="1709928" cy="2011680"/>
              </a:xfrm>
              <a:prstGeom prst="rect">
                <a:avLst/>
              </a:prstGeom>
            </p:spPr>
          </p:pic>
          <p:pic>
            <p:nvPicPr>
              <p:cNvPr id="25" name="Picture 24">
                <a:extLst>
                  <a:ext uri="{FF2B5EF4-FFF2-40B4-BE49-F238E27FC236}">
                    <a16:creationId xmlns:a16="http://schemas.microsoft.com/office/drawing/2014/main" id="{6973CE36-A0CF-96C9-BCBC-4BB68F1DD44E}"/>
                  </a:ext>
                </a:extLst>
              </p:cNvPr>
              <p:cNvPicPr>
                <a:picLocks noChangeAspect="1"/>
              </p:cNvPicPr>
              <p:nvPr/>
            </p:nvPicPr>
            <p:blipFill>
              <a:blip r:embed="rId2"/>
              <a:stretch>
                <a:fillRect/>
              </a:stretch>
            </p:blipFill>
            <p:spPr>
              <a:xfrm>
                <a:off x="9631071" y="3357113"/>
                <a:ext cx="1709928" cy="2011680"/>
              </a:xfrm>
              <a:prstGeom prst="rect">
                <a:avLst/>
              </a:prstGeom>
            </p:spPr>
          </p:pic>
          <p:pic>
            <p:nvPicPr>
              <p:cNvPr id="26" name="Picture 25">
                <a:extLst>
                  <a:ext uri="{FF2B5EF4-FFF2-40B4-BE49-F238E27FC236}">
                    <a16:creationId xmlns:a16="http://schemas.microsoft.com/office/drawing/2014/main" id="{FB6E3E6E-EA21-39AA-AC61-AE80AB69018C}"/>
                  </a:ext>
                </a:extLst>
              </p:cNvPr>
              <p:cNvPicPr>
                <a:picLocks noChangeAspect="1"/>
              </p:cNvPicPr>
              <p:nvPr/>
            </p:nvPicPr>
            <p:blipFill>
              <a:blip r:embed="rId2"/>
              <a:stretch>
                <a:fillRect/>
              </a:stretch>
            </p:blipFill>
            <p:spPr>
              <a:xfrm>
                <a:off x="9687415" y="3400919"/>
                <a:ext cx="1709928" cy="2011680"/>
              </a:xfrm>
              <a:prstGeom prst="rect">
                <a:avLst/>
              </a:prstGeom>
            </p:spPr>
          </p:pic>
          <p:pic>
            <p:nvPicPr>
              <p:cNvPr id="27" name="Picture 26">
                <a:extLst>
                  <a:ext uri="{FF2B5EF4-FFF2-40B4-BE49-F238E27FC236}">
                    <a16:creationId xmlns:a16="http://schemas.microsoft.com/office/drawing/2014/main" id="{E9E8C469-167C-BA95-51A0-1BC1AE36424D}"/>
                  </a:ext>
                </a:extLst>
              </p:cNvPr>
              <p:cNvPicPr>
                <a:picLocks noChangeAspect="1"/>
              </p:cNvPicPr>
              <p:nvPr/>
            </p:nvPicPr>
            <p:blipFill>
              <a:blip r:embed="rId2"/>
              <a:stretch>
                <a:fillRect/>
              </a:stretch>
            </p:blipFill>
            <p:spPr>
              <a:xfrm>
                <a:off x="9760007" y="3426703"/>
                <a:ext cx="1709928" cy="2011680"/>
              </a:xfrm>
              <a:prstGeom prst="rect">
                <a:avLst/>
              </a:prstGeom>
            </p:spPr>
          </p:pic>
          <p:pic>
            <p:nvPicPr>
              <p:cNvPr id="28" name="Picture 27">
                <a:extLst>
                  <a:ext uri="{FF2B5EF4-FFF2-40B4-BE49-F238E27FC236}">
                    <a16:creationId xmlns:a16="http://schemas.microsoft.com/office/drawing/2014/main" id="{337F74A9-E446-121B-BAFE-1158A08D69ED}"/>
                  </a:ext>
                </a:extLst>
              </p:cNvPr>
              <p:cNvPicPr>
                <a:picLocks noChangeAspect="1"/>
              </p:cNvPicPr>
              <p:nvPr/>
            </p:nvPicPr>
            <p:blipFill>
              <a:blip r:embed="rId2"/>
              <a:stretch>
                <a:fillRect/>
              </a:stretch>
            </p:blipFill>
            <p:spPr>
              <a:xfrm>
                <a:off x="9857532" y="3469146"/>
                <a:ext cx="1709928" cy="2011680"/>
              </a:xfrm>
              <a:prstGeom prst="rect">
                <a:avLst/>
              </a:prstGeom>
            </p:spPr>
          </p:pic>
          <p:pic>
            <p:nvPicPr>
              <p:cNvPr id="29" name="Picture 28" descr="Table&#10;&#10;Description automatically generated">
                <a:extLst>
                  <a:ext uri="{FF2B5EF4-FFF2-40B4-BE49-F238E27FC236}">
                    <a16:creationId xmlns:a16="http://schemas.microsoft.com/office/drawing/2014/main" id="{C02B7FDE-9D71-CF95-7E16-85FD10D5B52A}"/>
                  </a:ext>
                </a:extLst>
              </p:cNvPr>
              <p:cNvPicPr>
                <a:picLocks noChangeAspect="1"/>
              </p:cNvPicPr>
              <p:nvPr/>
            </p:nvPicPr>
            <p:blipFill>
              <a:blip r:embed="rId3">
                <a:duotone>
                  <a:prstClr val="black"/>
                  <a:schemeClr val="accent6">
                    <a:lumMod val="75000"/>
                    <a:tint val="45000"/>
                    <a:satMod val="400000"/>
                  </a:schemeClr>
                </a:duotone>
                <a:extLst>
                  <a:ext uri="{28A0092B-C50C-407E-A947-70E740481C1C}">
                    <a14:useLocalDpi xmlns:a14="http://schemas.microsoft.com/office/drawing/2010/main" val="0"/>
                  </a:ext>
                </a:extLst>
              </a:blip>
              <a:stretch>
                <a:fillRect/>
              </a:stretch>
            </p:blipFill>
            <p:spPr>
              <a:xfrm>
                <a:off x="9917390" y="3501813"/>
                <a:ext cx="1625137" cy="2021456"/>
              </a:xfrm>
              <a:prstGeom prst="rect">
                <a:avLst/>
              </a:prstGeom>
            </p:spPr>
          </p:pic>
        </p:grpSp>
        <p:pic>
          <p:nvPicPr>
            <p:cNvPr id="62" name="Picture 61">
              <a:extLst>
                <a:ext uri="{FF2B5EF4-FFF2-40B4-BE49-F238E27FC236}">
                  <a16:creationId xmlns:a16="http://schemas.microsoft.com/office/drawing/2014/main" id="{32166464-DDC3-5571-6164-832B5EE69638}"/>
                </a:ext>
              </a:extLst>
            </p:cNvPr>
            <p:cNvPicPr>
              <a:picLocks noChangeAspect="1"/>
            </p:cNvPicPr>
            <p:nvPr/>
          </p:nvPicPr>
          <p:blipFill>
            <a:blip r:embed="rId4"/>
            <a:stretch>
              <a:fillRect/>
            </a:stretch>
          </p:blipFill>
          <p:spPr>
            <a:xfrm>
              <a:off x="1549583" y="4199455"/>
              <a:ext cx="1824480" cy="2286000"/>
            </a:xfrm>
            <a:prstGeom prst="rect">
              <a:avLst/>
            </a:prstGeom>
          </p:spPr>
        </p:pic>
      </p:grpSp>
      <p:grpSp>
        <p:nvGrpSpPr>
          <p:cNvPr id="63" name="Group 62" descr="Brown shipping box">
            <a:extLst>
              <a:ext uri="{FF2B5EF4-FFF2-40B4-BE49-F238E27FC236}">
                <a16:creationId xmlns:a16="http://schemas.microsoft.com/office/drawing/2014/main" id="{9E9A0DCA-1C16-AAF3-74D9-78BEEEB1AEED}"/>
              </a:ext>
            </a:extLst>
          </p:cNvPr>
          <p:cNvGrpSpPr/>
          <p:nvPr/>
        </p:nvGrpSpPr>
        <p:grpSpPr>
          <a:xfrm>
            <a:off x="-35069" y="642945"/>
            <a:ext cx="3092048" cy="2995222"/>
            <a:chOff x="-35069" y="642945"/>
            <a:chExt cx="3092048" cy="2995222"/>
          </a:xfrm>
        </p:grpSpPr>
        <p:grpSp>
          <p:nvGrpSpPr>
            <p:cNvPr id="5" name="Group 4">
              <a:extLst>
                <a:ext uri="{FF2B5EF4-FFF2-40B4-BE49-F238E27FC236}">
                  <a16:creationId xmlns:a16="http://schemas.microsoft.com/office/drawing/2014/main" id="{21515D61-3605-4520-694A-99E6AF00A3D8}"/>
                </a:ext>
              </a:extLst>
            </p:cNvPr>
            <p:cNvGrpSpPr/>
            <p:nvPr/>
          </p:nvGrpSpPr>
          <p:grpSpPr>
            <a:xfrm>
              <a:off x="-35069" y="642945"/>
              <a:ext cx="3092048" cy="2995222"/>
              <a:chOff x="-228600" y="29308"/>
              <a:chExt cx="4085492" cy="4085492"/>
            </a:xfrm>
          </p:grpSpPr>
          <p:pic>
            <p:nvPicPr>
              <p:cNvPr id="6" name="Picture 5">
                <a:extLst>
                  <a:ext uri="{FF2B5EF4-FFF2-40B4-BE49-F238E27FC236}">
                    <a16:creationId xmlns:a16="http://schemas.microsoft.com/office/drawing/2014/main" id="{F3AE15E8-5C7F-366C-9C18-08BB6F61068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600" y="29308"/>
                <a:ext cx="4085492" cy="4085492"/>
              </a:xfrm>
              <a:prstGeom prst="rect">
                <a:avLst/>
              </a:prstGeom>
            </p:spPr>
          </p:pic>
          <p:pic>
            <p:nvPicPr>
              <p:cNvPr id="7" name="Picture 6">
                <a:extLst>
                  <a:ext uri="{FF2B5EF4-FFF2-40B4-BE49-F238E27FC236}">
                    <a16:creationId xmlns:a16="http://schemas.microsoft.com/office/drawing/2014/main" id="{25C9790C-02DD-31EB-E098-2E956F6DDDCC}"/>
                  </a:ext>
                </a:extLst>
              </p:cNvPr>
              <p:cNvPicPr>
                <a:picLocks noChangeAspect="1"/>
              </p:cNvPicPr>
              <p:nvPr/>
            </p:nvPicPr>
            <p:blipFill rotWithShape="1">
              <a:blip r:embed="rId5">
                <a:extLst>
                  <a:ext uri="{28A0092B-C50C-407E-A947-70E740481C1C}">
                    <a14:useLocalDpi xmlns:a14="http://schemas.microsoft.com/office/drawing/2010/main" val="0"/>
                  </a:ext>
                </a:extLst>
              </a:blip>
              <a:srcRect l="8459" t="34779" r="55193" b="17361"/>
              <a:stretch/>
            </p:blipFill>
            <p:spPr>
              <a:xfrm flipH="1">
                <a:off x="2026304" y="1266140"/>
                <a:ext cx="1484992" cy="2142744"/>
              </a:xfrm>
              <a:prstGeom prst="rect">
                <a:avLst/>
              </a:prstGeom>
            </p:spPr>
          </p:pic>
        </p:grpSp>
        <p:pic>
          <p:nvPicPr>
            <p:cNvPr id="72" name="Picture 71">
              <a:extLst>
                <a:ext uri="{FF2B5EF4-FFF2-40B4-BE49-F238E27FC236}">
                  <a16:creationId xmlns:a16="http://schemas.microsoft.com/office/drawing/2014/main" id="{F4791055-3C40-409F-1E2D-7A61176D6E8D}"/>
                </a:ext>
              </a:extLst>
            </p:cNvPr>
            <p:cNvPicPr>
              <a:picLocks noChangeAspect="1"/>
            </p:cNvPicPr>
            <p:nvPr/>
          </p:nvPicPr>
          <p:blipFill>
            <a:blip r:embed="rId6"/>
            <a:stretch>
              <a:fillRect/>
            </a:stretch>
          </p:blipFill>
          <p:spPr>
            <a:xfrm>
              <a:off x="1923875" y="2461480"/>
              <a:ext cx="731520" cy="527804"/>
            </a:xfrm>
            <a:prstGeom prst="rect">
              <a:avLst/>
            </a:prstGeom>
          </p:spPr>
        </p:pic>
        <p:sp>
          <p:nvSpPr>
            <p:cNvPr id="66" name="TextBox 65">
              <a:extLst>
                <a:ext uri="{FF2B5EF4-FFF2-40B4-BE49-F238E27FC236}">
                  <a16:creationId xmlns:a16="http://schemas.microsoft.com/office/drawing/2014/main" id="{483D62B6-FE79-77E7-8075-00D9F2353F2F}"/>
                </a:ext>
              </a:extLst>
            </p:cNvPr>
            <p:cNvSpPr txBox="1"/>
            <p:nvPr/>
          </p:nvSpPr>
          <p:spPr>
            <a:xfrm>
              <a:off x="2289635" y="2686707"/>
              <a:ext cx="75689" cy="184666"/>
            </a:xfrm>
            <a:prstGeom prst="rect">
              <a:avLst/>
            </a:prstGeom>
            <a:noFill/>
          </p:spPr>
          <p:txBody>
            <a:bodyPr wrap="square" rtlCol="0">
              <a:spAutoFit/>
            </a:bodyPr>
            <a:lstStyle/>
            <a:p>
              <a:pPr algn="ctr"/>
              <a:r>
                <a:rPr lang="en-US" sz="600" dirty="0"/>
                <a:t>1</a:t>
              </a:r>
              <a:endParaRPr lang="en-US" sz="1400" dirty="0"/>
            </a:p>
          </p:txBody>
        </p:sp>
        <p:sp>
          <p:nvSpPr>
            <p:cNvPr id="67" name="TextBox 66">
              <a:extLst>
                <a:ext uri="{FF2B5EF4-FFF2-40B4-BE49-F238E27FC236}">
                  <a16:creationId xmlns:a16="http://schemas.microsoft.com/office/drawing/2014/main" id="{2EE77F78-2C2E-29D0-1E0B-911B4C674B91}"/>
                </a:ext>
              </a:extLst>
            </p:cNvPr>
            <p:cNvSpPr txBox="1"/>
            <p:nvPr/>
          </p:nvSpPr>
          <p:spPr>
            <a:xfrm>
              <a:off x="2390858" y="2687581"/>
              <a:ext cx="75689" cy="184666"/>
            </a:xfrm>
            <a:prstGeom prst="rect">
              <a:avLst/>
            </a:prstGeom>
            <a:noFill/>
          </p:spPr>
          <p:txBody>
            <a:bodyPr wrap="square" rtlCol="0">
              <a:spAutoFit/>
            </a:bodyPr>
            <a:lstStyle/>
            <a:p>
              <a:pPr algn="ctr"/>
              <a:r>
                <a:rPr lang="en-US" sz="600" dirty="0"/>
                <a:t>3</a:t>
              </a:r>
              <a:endParaRPr lang="en-US" sz="1400" dirty="0"/>
            </a:p>
          </p:txBody>
        </p:sp>
      </p:grpSp>
      <p:grpSp>
        <p:nvGrpSpPr>
          <p:cNvPr id="64" name="Group 63">
            <a:extLst>
              <a:ext uri="{FF2B5EF4-FFF2-40B4-BE49-F238E27FC236}">
                <a16:creationId xmlns:a16="http://schemas.microsoft.com/office/drawing/2014/main" id="{B7B42CF5-06CA-0424-F338-1496BE668B1D}"/>
              </a:ext>
            </a:extLst>
          </p:cNvPr>
          <p:cNvGrpSpPr/>
          <p:nvPr/>
        </p:nvGrpSpPr>
        <p:grpSpPr>
          <a:xfrm>
            <a:off x="2688137" y="640468"/>
            <a:ext cx="3092048" cy="2995222"/>
            <a:chOff x="2688137" y="640468"/>
            <a:chExt cx="3092048" cy="2995222"/>
          </a:xfrm>
        </p:grpSpPr>
        <p:grpSp>
          <p:nvGrpSpPr>
            <p:cNvPr id="8" name="Group 7">
              <a:extLst>
                <a:ext uri="{FF2B5EF4-FFF2-40B4-BE49-F238E27FC236}">
                  <a16:creationId xmlns:a16="http://schemas.microsoft.com/office/drawing/2014/main" id="{BC6F680B-E49A-1407-D465-DB45F2E0A959}"/>
                </a:ext>
              </a:extLst>
            </p:cNvPr>
            <p:cNvGrpSpPr/>
            <p:nvPr/>
          </p:nvGrpSpPr>
          <p:grpSpPr>
            <a:xfrm>
              <a:off x="2688137" y="640468"/>
              <a:ext cx="3092048" cy="2995222"/>
              <a:chOff x="-228600" y="29308"/>
              <a:chExt cx="4085492" cy="4085492"/>
            </a:xfrm>
          </p:grpSpPr>
          <p:pic>
            <p:nvPicPr>
              <p:cNvPr id="9" name="Picture 8">
                <a:extLst>
                  <a:ext uri="{FF2B5EF4-FFF2-40B4-BE49-F238E27FC236}">
                    <a16:creationId xmlns:a16="http://schemas.microsoft.com/office/drawing/2014/main" id="{F5A536E8-6E24-A61A-7D9A-6A12F979665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600" y="29308"/>
                <a:ext cx="4085492" cy="4085492"/>
              </a:xfrm>
              <a:prstGeom prst="rect">
                <a:avLst/>
              </a:prstGeom>
            </p:spPr>
          </p:pic>
          <p:pic>
            <p:nvPicPr>
              <p:cNvPr id="10" name="Picture 9">
                <a:extLst>
                  <a:ext uri="{FF2B5EF4-FFF2-40B4-BE49-F238E27FC236}">
                    <a16:creationId xmlns:a16="http://schemas.microsoft.com/office/drawing/2014/main" id="{390C9B6D-F9D2-ABEC-CE69-E5839AC1F5DD}"/>
                  </a:ext>
                </a:extLst>
              </p:cNvPr>
              <p:cNvPicPr>
                <a:picLocks noChangeAspect="1"/>
              </p:cNvPicPr>
              <p:nvPr/>
            </p:nvPicPr>
            <p:blipFill rotWithShape="1">
              <a:blip r:embed="rId5">
                <a:extLst>
                  <a:ext uri="{28A0092B-C50C-407E-A947-70E740481C1C}">
                    <a14:useLocalDpi xmlns:a14="http://schemas.microsoft.com/office/drawing/2010/main" val="0"/>
                  </a:ext>
                </a:extLst>
              </a:blip>
              <a:srcRect l="8459" t="34779" r="55193" b="17361"/>
              <a:stretch/>
            </p:blipFill>
            <p:spPr>
              <a:xfrm flipH="1">
                <a:off x="2026304" y="1266140"/>
                <a:ext cx="1484992" cy="2142744"/>
              </a:xfrm>
              <a:prstGeom prst="rect">
                <a:avLst/>
              </a:prstGeom>
            </p:spPr>
          </p:pic>
        </p:grpSp>
        <p:pic>
          <p:nvPicPr>
            <p:cNvPr id="77" name="Picture 76">
              <a:extLst>
                <a:ext uri="{FF2B5EF4-FFF2-40B4-BE49-F238E27FC236}">
                  <a16:creationId xmlns:a16="http://schemas.microsoft.com/office/drawing/2014/main" id="{FA56EA18-F61F-7C1E-D941-E1429CD26D15}"/>
                </a:ext>
              </a:extLst>
            </p:cNvPr>
            <p:cNvPicPr>
              <a:picLocks noChangeAspect="1"/>
            </p:cNvPicPr>
            <p:nvPr/>
          </p:nvPicPr>
          <p:blipFill>
            <a:blip r:embed="rId6"/>
            <a:stretch>
              <a:fillRect/>
            </a:stretch>
          </p:blipFill>
          <p:spPr>
            <a:xfrm>
              <a:off x="4650074" y="2480856"/>
              <a:ext cx="731520" cy="527804"/>
            </a:xfrm>
            <a:prstGeom prst="rect">
              <a:avLst/>
            </a:prstGeom>
          </p:spPr>
        </p:pic>
        <p:sp>
          <p:nvSpPr>
            <p:cNvPr id="68" name="TextBox 67">
              <a:extLst>
                <a:ext uri="{FF2B5EF4-FFF2-40B4-BE49-F238E27FC236}">
                  <a16:creationId xmlns:a16="http://schemas.microsoft.com/office/drawing/2014/main" id="{DCB5CB71-F4E0-4AAB-3F08-CBB88CE12C46}"/>
                </a:ext>
              </a:extLst>
            </p:cNvPr>
            <p:cNvSpPr txBox="1"/>
            <p:nvPr/>
          </p:nvSpPr>
          <p:spPr>
            <a:xfrm>
              <a:off x="5021546" y="2701239"/>
              <a:ext cx="75689" cy="184666"/>
            </a:xfrm>
            <a:prstGeom prst="rect">
              <a:avLst/>
            </a:prstGeom>
            <a:noFill/>
          </p:spPr>
          <p:txBody>
            <a:bodyPr wrap="square" rtlCol="0">
              <a:spAutoFit/>
            </a:bodyPr>
            <a:lstStyle/>
            <a:p>
              <a:pPr algn="ctr"/>
              <a:r>
                <a:rPr lang="en-US" sz="600" dirty="0"/>
                <a:t>2</a:t>
              </a:r>
              <a:endParaRPr lang="en-US" sz="1400" dirty="0"/>
            </a:p>
          </p:txBody>
        </p:sp>
        <p:sp>
          <p:nvSpPr>
            <p:cNvPr id="69" name="TextBox 68">
              <a:extLst>
                <a:ext uri="{FF2B5EF4-FFF2-40B4-BE49-F238E27FC236}">
                  <a16:creationId xmlns:a16="http://schemas.microsoft.com/office/drawing/2014/main" id="{3CD41153-476C-6E0E-E6A0-F02329C4C6C6}"/>
                </a:ext>
              </a:extLst>
            </p:cNvPr>
            <p:cNvSpPr txBox="1"/>
            <p:nvPr/>
          </p:nvSpPr>
          <p:spPr>
            <a:xfrm>
              <a:off x="5122769" y="2702113"/>
              <a:ext cx="75689" cy="184666"/>
            </a:xfrm>
            <a:prstGeom prst="rect">
              <a:avLst/>
            </a:prstGeom>
            <a:noFill/>
          </p:spPr>
          <p:txBody>
            <a:bodyPr wrap="square" rtlCol="0">
              <a:spAutoFit/>
            </a:bodyPr>
            <a:lstStyle/>
            <a:p>
              <a:pPr algn="ctr"/>
              <a:r>
                <a:rPr lang="en-US" sz="600" dirty="0"/>
                <a:t>3</a:t>
              </a:r>
              <a:endParaRPr lang="en-US" sz="1400" dirty="0"/>
            </a:p>
          </p:txBody>
        </p:sp>
      </p:grpSp>
      <p:grpSp>
        <p:nvGrpSpPr>
          <p:cNvPr id="65" name="Group 64">
            <a:extLst>
              <a:ext uri="{FF2B5EF4-FFF2-40B4-BE49-F238E27FC236}">
                <a16:creationId xmlns:a16="http://schemas.microsoft.com/office/drawing/2014/main" id="{9FC70027-DE66-FF5E-3684-67214B1F6FDB}"/>
              </a:ext>
            </a:extLst>
          </p:cNvPr>
          <p:cNvGrpSpPr/>
          <p:nvPr/>
        </p:nvGrpSpPr>
        <p:grpSpPr>
          <a:xfrm>
            <a:off x="5407128" y="600755"/>
            <a:ext cx="3092048" cy="2995222"/>
            <a:chOff x="5407128" y="600755"/>
            <a:chExt cx="3092048" cy="2995222"/>
          </a:xfrm>
        </p:grpSpPr>
        <p:grpSp>
          <p:nvGrpSpPr>
            <p:cNvPr id="11" name="Group 10">
              <a:extLst>
                <a:ext uri="{FF2B5EF4-FFF2-40B4-BE49-F238E27FC236}">
                  <a16:creationId xmlns:a16="http://schemas.microsoft.com/office/drawing/2014/main" id="{CEE2F7AD-2964-E5E8-E0CF-C5B35C9C4BE3}"/>
                </a:ext>
              </a:extLst>
            </p:cNvPr>
            <p:cNvGrpSpPr/>
            <p:nvPr/>
          </p:nvGrpSpPr>
          <p:grpSpPr>
            <a:xfrm>
              <a:off x="5407128" y="600755"/>
              <a:ext cx="3092048" cy="2995222"/>
              <a:chOff x="-228600" y="29308"/>
              <a:chExt cx="4085492" cy="4085492"/>
            </a:xfrm>
          </p:grpSpPr>
          <p:pic>
            <p:nvPicPr>
              <p:cNvPr id="12" name="Picture 11">
                <a:extLst>
                  <a:ext uri="{FF2B5EF4-FFF2-40B4-BE49-F238E27FC236}">
                    <a16:creationId xmlns:a16="http://schemas.microsoft.com/office/drawing/2014/main" id="{62C313DE-997B-59C2-B2EB-560C7764495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600" y="29308"/>
                <a:ext cx="4085492" cy="4085492"/>
              </a:xfrm>
              <a:prstGeom prst="rect">
                <a:avLst/>
              </a:prstGeom>
            </p:spPr>
          </p:pic>
          <p:pic>
            <p:nvPicPr>
              <p:cNvPr id="13" name="Picture 12">
                <a:extLst>
                  <a:ext uri="{FF2B5EF4-FFF2-40B4-BE49-F238E27FC236}">
                    <a16:creationId xmlns:a16="http://schemas.microsoft.com/office/drawing/2014/main" id="{2619516D-0494-556B-AC4E-8C540D2F758A}"/>
                  </a:ext>
                </a:extLst>
              </p:cNvPr>
              <p:cNvPicPr>
                <a:picLocks noChangeAspect="1"/>
              </p:cNvPicPr>
              <p:nvPr/>
            </p:nvPicPr>
            <p:blipFill rotWithShape="1">
              <a:blip r:embed="rId5">
                <a:extLst>
                  <a:ext uri="{28A0092B-C50C-407E-A947-70E740481C1C}">
                    <a14:useLocalDpi xmlns:a14="http://schemas.microsoft.com/office/drawing/2010/main" val="0"/>
                  </a:ext>
                </a:extLst>
              </a:blip>
              <a:srcRect l="8459" t="34779" r="55193" b="17361"/>
              <a:stretch/>
            </p:blipFill>
            <p:spPr>
              <a:xfrm flipH="1">
                <a:off x="2026304" y="1266140"/>
                <a:ext cx="1484992" cy="2142744"/>
              </a:xfrm>
              <a:prstGeom prst="rect">
                <a:avLst/>
              </a:prstGeom>
            </p:spPr>
          </p:pic>
        </p:grpSp>
        <p:pic>
          <p:nvPicPr>
            <p:cNvPr id="79" name="Picture 78">
              <a:extLst>
                <a:ext uri="{FF2B5EF4-FFF2-40B4-BE49-F238E27FC236}">
                  <a16:creationId xmlns:a16="http://schemas.microsoft.com/office/drawing/2014/main" id="{A7E354B2-6E2B-17E6-6C47-F709A743934E}"/>
                </a:ext>
              </a:extLst>
            </p:cNvPr>
            <p:cNvPicPr>
              <a:picLocks noChangeAspect="1"/>
            </p:cNvPicPr>
            <p:nvPr/>
          </p:nvPicPr>
          <p:blipFill>
            <a:blip r:embed="rId6"/>
            <a:stretch>
              <a:fillRect/>
            </a:stretch>
          </p:blipFill>
          <p:spPr>
            <a:xfrm>
              <a:off x="7333183" y="2458960"/>
              <a:ext cx="731520" cy="527804"/>
            </a:xfrm>
            <a:prstGeom prst="rect">
              <a:avLst/>
            </a:prstGeom>
          </p:spPr>
        </p:pic>
        <p:sp>
          <p:nvSpPr>
            <p:cNvPr id="70" name="TextBox 69">
              <a:extLst>
                <a:ext uri="{FF2B5EF4-FFF2-40B4-BE49-F238E27FC236}">
                  <a16:creationId xmlns:a16="http://schemas.microsoft.com/office/drawing/2014/main" id="{912904E4-05A0-A02B-9D59-BAD3C80F11E6}"/>
                </a:ext>
              </a:extLst>
            </p:cNvPr>
            <p:cNvSpPr txBox="1"/>
            <p:nvPr/>
          </p:nvSpPr>
          <p:spPr>
            <a:xfrm>
              <a:off x="7698943" y="2683050"/>
              <a:ext cx="75689" cy="184666"/>
            </a:xfrm>
            <a:prstGeom prst="rect">
              <a:avLst/>
            </a:prstGeom>
            <a:noFill/>
          </p:spPr>
          <p:txBody>
            <a:bodyPr wrap="square" rtlCol="0">
              <a:spAutoFit/>
            </a:bodyPr>
            <a:lstStyle/>
            <a:p>
              <a:pPr algn="ctr"/>
              <a:r>
                <a:rPr lang="en-US" sz="600" dirty="0"/>
                <a:t>3</a:t>
              </a:r>
              <a:endParaRPr lang="en-US" sz="1400" dirty="0"/>
            </a:p>
          </p:txBody>
        </p:sp>
        <p:sp>
          <p:nvSpPr>
            <p:cNvPr id="71" name="TextBox 70">
              <a:extLst>
                <a:ext uri="{FF2B5EF4-FFF2-40B4-BE49-F238E27FC236}">
                  <a16:creationId xmlns:a16="http://schemas.microsoft.com/office/drawing/2014/main" id="{42C2CCAA-F9A9-06DA-7B3B-2FD0A353ED98}"/>
                </a:ext>
              </a:extLst>
            </p:cNvPr>
            <p:cNvSpPr txBox="1"/>
            <p:nvPr/>
          </p:nvSpPr>
          <p:spPr>
            <a:xfrm>
              <a:off x="7809692" y="2678580"/>
              <a:ext cx="75689" cy="203133"/>
            </a:xfrm>
            <a:prstGeom prst="rect">
              <a:avLst/>
            </a:prstGeom>
            <a:noFill/>
          </p:spPr>
          <p:txBody>
            <a:bodyPr wrap="square" rtlCol="0">
              <a:spAutoFit/>
            </a:bodyPr>
            <a:lstStyle/>
            <a:p>
              <a:pPr algn="ctr"/>
              <a:r>
                <a:rPr lang="en-US" sz="600" dirty="0"/>
                <a:t>3</a:t>
              </a:r>
              <a:endParaRPr lang="en-US" sz="1400" dirty="0"/>
            </a:p>
          </p:txBody>
        </p:sp>
      </p:grpSp>
      <p:sp>
        <p:nvSpPr>
          <p:cNvPr id="3" name="TextBox 2">
            <a:extLst>
              <a:ext uri="{FF2B5EF4-FFF2-40B4-BE49-F238E27FC236}">
                <a16:creationId xmlns:a16="http://schemas.microsoft.com/office/drawing/2014/main" id="{5995E5B3-7EA4-7A00-F4C5-DB9B5252B57E}"/>
              </a:ext>
            </a:extLst>
          </p:cNvPr>
          <p:cNvSpPr txBox="1"/>
          <p:nvPr/>
        </p:nvSpPr>
        <p:spPr>
          <a:xfrm>
            <a:off x="8847744" y="5578884"/>
            <a:ext cx="2714480" cy="523220"/>
          </a:xfrm>
          <a:prstGeom prst="rect">
            <a:avLst/>
          </a:prstGeom>
          <a:noFill/>
        </p:spPr>
        <p:txBody>
          <a:bodyPr wrap="square" rtlCol="0">
            <a:spAutoFit/>
          </a:bodyPr>
          <a:lstStyle/>
          <a:p>
            <a:r>
              <a:rPr lang="en-US" sz="1400" i="1" dirty="0">
                <a:latin typeface="Arial" panose="020B0604020202020204" pitchFamily="34" charset="0"/>
                <a:cs typeface="Arial" panose="020B0604020202020204" pitchFamily="34" charset="0"/>
              </a:rPr>
              <a:t>*Copies of Package Summaries will be sent to DTCs</a:t>
            </a:r>
            <a:endParaRPr lang="en-US"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988746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2EB492CD-616E-47F8-933B-5E2D952A05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8" name="Arc 17">
            <a:extLst>
              <a:ext uri="{FF2B5EF4-FFF2-40B4-BE49-F238E27FC236}">
                <a16:creationId xmlns:a16="http://schemas.microsoft.com/office/drawing/2014/main" id="{59383CF9-23B5-4335-9B21-1791C4CF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8631348" y="490493"/>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946C5C2-957E-34D6-2F82-8ED34A96E815}"/>
              </a:ext>
            </a:extLst>
          </p:cNvPr>
          <p:cNvSpPr>
            <a:spLocks noGrp="1"/>
          </p:cNvSpPr>
          <p:nvPr>
            <p:ph type="title"/>
          </p:nvPr>
        </p:nvSpPr>
        <p:spPr>
          <a:xfrm>
            <a:off x="6114037" y="287283"/>
            <a:ext cx="5458838" cy="815907"/>
          </a:xfrm>
        </p:spPr>
        <p:txBody>
          <a:bodyPr>
            <a:normAutofit fontScale="90000"/>
          </a:bodyPr>
          <a:lstStyle/>
          <a:p>
            <a:r>
              <a:rPr lang="en-US" sz="3200" kern="1200" dirty="0">
                <a:solidFill>
                  <a:schemeClr val="tx2"/>
                </a:solidFill>
                <a:latin typeface="Arial Black" panose="020B0A04020102020204" pitchFamily="34" charset="0"/>
                <a:cs typeface="Arial" panose="020B0604020202020204" pitchFamily="34" charset="0"/>
              </a:rPr>
              <a:t>Receipt of Test Materials</a:t>
            </a:r>
            <a:endParaRPr lang="en-US" sz="3200" dirty="0">
              <a:solidFill>
                <a:schemeClr val="tx2"/>
              </a:solidFill>
              <a:latin typeface="Arial Black" panose="020B0A04020102020204" pitchFamily="34" charset="0"/>
            </a:endParaRPr>
          </a:p>
        </p:txBody>
      </p:sp>
      <p:sp>
        <p:nvSpPr>
          <p:cNvPr id="20" name="Freeform: Shape 19">
            <a:extLst>
              <a:ext uri="{FF2B5EF4-FFF2-40B4-BE49-F238E27FC236}">
                <a16:creationId xmlns:a16="http://schemas.microsoft.com/office/drawing/2014/main" id="{0007FE00-9498-4706-B255-6437B0252C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7E66751E-A99C-A2FC-57DD-D7430E7A7D9A}"/>
              </a:ext>
            </a:extLst>
          </p:cNvPr>
          <p:cNvSpPr>
            <a:spLocks noGrp="1"/>
          </p:cNvSpPr>
          <p:nvPr>
            <p:ph idx="1"/>
          </p:nvPr>
        </p:nvSpPr>
        <p:spPr>
          <a:xfrm>
            <a:off x="6114037" y="1098672"/>
            <a:ext cx="5458838" cy="4192520"/>
          </a:xfrm>
        </p:spPr>
        <p:txBody>
          <a:bodyPr>
            <a:noAutofit/>
          </a:bodyPr>
          <a:lstStyle/>
          <a:p>
            <a:pPr marL="342900" indent="-342900">
              <a:buFont typeface="Arial" pitchFamily="34" charset="0"/>
              <a:buChar char="•"/>
            </a:pPr>
            <a:r>
              <a:rPr lang="en-US" altLang="en-US" sz="1800" dirty="0">
                <a:latin typeface="Arial" panose="020B0604020202020204" pitchFamily="34" charset="0"/>
                <a:cs typeface="Arial" panose="020B0604020202020204" pitchFamily="34" charset="0"/>
              </a:rPr>
              <a:t>Schools must inventory all test materials upon arrival and confirm to the DTCs that the shipment is complete.</a:t>
            </a:r>
          </a:p>
          <a:p>
            <a:pPr marL="342900" indent="-342900">
              <a:buFont typeface="Arial" pitchFamily="34" charset="0"/>
              <a:buChar char="•"/>
            </a:pPr>
            <a:r>
              <a:rPr lang="en-US" altLang="en-US" sz="1800" dirty="0">
                <a:latin typeface="Arial" panose="020B0604020202020204" pitchFamily="34" charset="0"/>
                <a:cs typeface="Arial" panose="020B0604020202020204" pitchFamily="34" charset="0"/>
              </a:rPr>
              <a:t>The School Packing List (in box #1 of CogAT DFA shipment) can be used to verify all materials were received.</a:t>
            </a:r>
          </a:p>
          <a:p>
            <a:pPr marL="342900" indent="-342900">
              <a:buFont typeface="Arial" pitchFamily="34" charset="0"/>
              <a:buChar char="•"/>
            </a:pPr>
            <a:r>
              <a:rPr lang="en-US" sz="1800" dirty="0">
                <a:latin typeface="Arial" panose="020B0604020202020204" pitchFamily="34" charset="0"/>
                <a:cs typeface="Arial" panose="020B0604020202020204" pitchFamily="34" charset="0"/>
              </a:rPr>
              <a:t>Once you have received confirmation from your STCs, fill out </a:t>
            </a:r>
            <a:r>
              <a:rPr lang="en-US" sz="1800" b="1" dirty="0">
                <a:latin typeface="Arial" panose="020B0604020202020204" pitchFamily="34" charset="0"/>
                <a:cs typeface="Arial" panose="020B0604020202020204" pitchFamily="34" charset="0"/>
              </a:rPr>
              <a:t>Acknowledgment of Receipt of Test Materials</a:t>
            </a:r>
            <a:r>
              <a:rPr lang="en-US" sz="1800" dirty="0">
                <a:latin typeface="Arial" panose="020B0604020202020204" pitchFamily="34" charset="0"/>
                <a:cs typeface="Arial" panose="020B0604020202020204" pitchFamily="34" charset="0"/>
              </a:rPr>
              <a:t> form. </a:t>
            </a:r>
          </a:p>
          <a:p>
            <a:pPr marL="342900" indent="-342900">
              <a:buFont typeface="Arial" pitchFamily="34" charset="0"/>
              <a:buChar char="•"/>
            </a:pPr>
            <a:r>
              <a:rPr lang="en-US" sz="1800" dirty="0">
                <a:latin typeface="Arial" panose="020B0604020202020204" pitchFamily="34" charset="0"/>
                <a:cs typeface="Arial" panose="020B0604020202020204" pitchFamily="34" charset="0"/>
              </a:rPr>
              <a:t>E-mail a PDF copy of the completed form to Celia Ortiz at </a:t>
            </a:r>
            <a:r>
              <a:rPr lang="en-US" sz="1800" dirty="0">
                <a:latin typeface="Arial" panose="020B0604020202020204" pitchFamily="34" charset="0"/>
                <a:cs typeface="Arial" panose="020B0604020202020204" pitchFamily="34" charset="0"/>
                <a:hlinkClick r:id="rId3"/>
              </a:rPr>
              <a:t>celia.ortiz@riversideinsights.com</a:t>
            </a:r>
            <a:r>
              <a:rPr lang="en-US" sz="1800" dirty="0">
                <a:latin typeface="Arial" panose="020B0604020202020204" pitchFamily="34" charset="0"/>
                <a:cs typeface="Arial" panose="020B0604020202020204" pitchFamily="34" charset="0"/>
              </a:rPr>
              <a:t>.</a:t>
            </a:r>
          </a:p>
        </p:txBody>
      </p:sp>
      <p:pic>
        <p:nvPicPr>
          <p:cNvPr id="5" name="Picture 4">
            <a:extLst>
              <a:ext uri="{FF2B5EF4-FFF2-40B4-BE49-F238E27FC236}">
                <a16:creationId xmlns:a16="http://schemas.microsoft.com/office/drawing/2014/main" id="{AE0DF99B-C185-8D22-44ED-80717E1E8046}"/>
              </a:ext>
            </a:extLst>
          </p:cNvPr>
          <p:cNvPicPr>
            <a:picLocks noChangeAspect="1"/>
          </p:cNvPicPr>
          <p:nvPr/>
        </p:nvPicPr>
        <p:blipFill>
          <a:blip r:embed="rId4"/>
          <a:stretch>
            <a:fillRect/>
          </a:stretch>
        </p:blipFill>
        <p:spPr>
          <a:xfrm>
            <a:off x="377316" y="247650"/>
            <a:ext cx="5013372" cy="6493509"/>
          </a:xfrm>
          <a:prstGeom prst="rect">
            <a:avLst/>
          </a:prstGeom>
        </p:spPr>
      </p:pic>
    </p:spTree>
    <p:extLst>
      <p:ext uri="{BB962C8B-B14F-4D97-AF65-F5344CB8AC3E}">
        <p14:creationId xmlns:p14="http://schemas.microsoft.com/office/powerpoint/2010/main" val="82555313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1BB867FF-FC45-48F7-8104-F89BE5490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Shape 23">
            <a:extLst>
              <a:ext uri="{FF2B5EF4-FFF2-40B4-BE49-F238E27FC236}">
                <a16:creationId xmlns:a16="http://schemas.microsoft.com/office/drawing/2014/main" id="{8BB56887-D0D5-4F0C-9E19-7247EB83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C19D0F9E-B8D1-1ABF-7973-66F68BFFE8EE}"/>
              </a:ext>
            </a:extLst>
          </p:cNvPr>
          <p:cNvSpPr>
            <a:spLocks noGrp="1"/>
          </p:cNvSpPr>
          <p:nvPr>
            <p:ph type="title"/>
          </p:nvPr>
        </p:nvSpPr>
        <p:spPr>
          <a:xfrm>
            <a:off x="638174" y="365125"/>
            <a:ext cx="10925175" cy="704217"/>
          </a:xfrm>
        </p:spPr>
        <p:txBody>
          <a:bodyPr>
            <a:normAutofit/>
          </a:bodyPr>
          <a:lstStyle/>
          <a:p>
            <a:r>
              <a:rPr lang="en-US" sz="4000" b="1" spc="300" dirty="0">
                <a:solidFill>
                  <a:schemeClr val="tx2"/>
                </a:solidFill>
                <a:latin typeface="Arial Black" panose="020B0A04020102020204" pitchFamily="34" charset="0"/>
              </a:rPr>
              <a:t>DTC Checklist- </a:t>
            </a:r>
            <a:r>
              <a:rPr lang="en-US" sz="4000" b="1" i="1" spc="300" dirty="0">
                <a:solidFill>
                  <a:schemeClr val="tx2"/>
                </a:solidFill>
                <a:latin typeface="Arial Black" panose="020B0A04020102020204" pitchFamily="34" charset="0"/>
              </a:rPr>
              <a:t>Before Testing</a:t>
            </a:r>
          </a:p>
        </p:txBody>
      </p:sp>
      <p:sp>
        <p:nvSpPr>
          <p:cNvPr id="26" name="Arc 25">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1A10E046-3D26-E63E-ABC7-EDA967E74F31}"/>
              </a:ext>
            </a:extLst>
          </p:cNvPr>
          <p:cNvSpPr>
            <a:spLocks noGrp="1"/>
          </p:cNvSpPr>
          <p:nvPr>
            <p:ph idx="1"/>
          </p:nvPr>
        </p:nvSpPr>
        <p:spPr>
          <a:xfrm>
            <a:off x="638174" y="1268028"/>
            <a:ext cx="10925174" cy="4585085"/>
          </a:xfrm>
        </p:spPr>
        <p:txBody>
          <a:bodyPr>
            <a:normAutofit lnSpcReduction="10000"/>
          </a:bodyPr>
          <a:lstStyle/>
          <a:p>
            <a:pPr>
              <a:spcAft>
                <a:spcPts val="1200"/>
              </a:spcAft>
              <a:buFont typeface="Wingdings" panose="05000000000000000000" pitchFamily="2" charset="2"/>
              <a:buChar char="q"/>
            </a:pPr>
            <a:r>
              <a:rPr lang="en-US" sz="2400" dirty="0">
                <a:latin typeface="Arial" panose="020B0604020202020204" pitchFamily="34" charset="0"/>
                <a:cs typeface="Arial" panose="020B0604020202020204" pitchFamily="34" charset="0"/>
              </a:rPr>
              <a:t> DTCs are required to attend the pretest workshops.</a:t>
            </a:r>
          </a:p>
          <a:p>
            <a:pPr>
              <a:spcAft>
                <a:spcPts val="1200"/>
              </a:spcAft>
              <a:buFont typeface="Wingdings" panose="05000000000000000000" pitchFamily="2" charset="2"/>
              <a:buChar char="q"/>
            </a:pPr>
            <a:r>
              <a:rPr lang="en-US" sz="2400" dirty="0">
                <a:latin typeface="Arial" panose="020B0604020202020204" pitchFamily="34" charset="0"/>
                <a:cs typeface="Arial" panose="020B0604020202020204" pitchFamily="34" charset="0"/>
              </a:rPr>
              <a:t> DTCs are responsible for ensuring that all personnel involved in administering or monitoring the Gifted and Talented assessments receive proper training.</a:t>
            </a:r>
          </a:p>
          <a:p>
            <a:pPr>
              <a:spcAft>
                <a:spcPts val="1200"/>
              </a:spcAft>
              <a:buFont typeface="Wingdings" panose="05000000000000000000" pitchFamily="2" charset="2"/>
              <a:buChar char="q"/>
            </a:pPr>
            <a:r>
              <a:rPr lang="en-US" sz="2400" dirty="0">
                <a:latin typeface="Arial" panose="020B0604020202020204" pitchFamily="34" charset="0"/>
                <a:cs typeface="Arial" panose="020B0604020202020204" pitchFamily="34" charset="0"/>
              </a:rPr>
              <a:t> DTCs must organize training sessions for all STCs.</a:t>
            </a:r>
          </a:p>
          <a:p>
            <a:pPr>
              <a:spcAft>
                <a:spcPts val="1200"/>
              </a:spcAft>
              <a:buFont typeface="Wingdings" panose="05000000000000000000" pitchFamily="2" charset="2"/>
              <a:buChar char="q"/>
            </a:pPr>
            <a:r>
              <a:rPr lang="en-US" sz="2400" dirty="0">
                <a:latin typeface="Arial" panose="020B0604020202020204" pitchFamily="34" charset="0"/>
                <a:cs typeface="Arial" panose="020B0604020202020204" pitchFamily="34" charset="0"/>
              </a:rPr>
              <a:t> DTCs and/or STCs must provide training for all Test Administrators (TAs) and monitors.</a:t>
            </a:r>
          </a:p>
          <a:p>
            <a:pPr>
              <a:spcAft>
                <a:spcPts val="1200"/>
              </a:spcAft>
              <a:buFont typeface="Wingdings" panose="05000000000000000000" pitchFamily="2" charset="2"/>
              <a:buChar char="q"/>
            </a:pPr>
            <a:r>
              <a:rPr lang="en-US" sz="2400" dirty="0">
                <a:latin typeface="Arial" panose="020B0604020202020204" pitchFamily="34" charset="0"/>
                <a:cs typeface="Arial" panose="020B0604020202020204" pitchFamily="34" charset="0"/>
              </a:rPr>
              <a:t> DTCs, STCs, TAs, and monitors must complete the “Agreement to Maintain Test Security and Confidentiality” forms, located on pages 66-71 of the Paper TAM</a:t>
            </a:r>
            <a:r>
              <a:rPr lang="en-US" altLang="en-US" sz="2400" dirty="0">
                <a:latin typeface="Arial" panose="020B0604020202020204" pitchFamily="34" charset="0"/>
                <a:cs typeface="Arial" panose="020B0604020202020204" pitchFamily="34" charset="0"/>
              </a:rPr>
              <a:t>.</a:t>
            </a:r>
          </a:p>
          <a:p>
            <a:pPr marL="0" indent="0">
              <a:buNone/>
            </a:pPr>
            <a:endParaRPr lang="en-US" sz="2400" dirty="0">
              <a:latin typeface="+mj-lt"/>
            </a:endParaRPr>
          </a:p>
        </p:txBody>
      </p:sp>
    </p:spTree>
    <p:extLst>
      <p:ext uri="{BB962C8B-B14F-4D97-AF65-F5344CB8AC3E}">
        <p14:creationId xmlns:p14="http://schemas.microsoft.com/office/powerpoint/2010/main" val="5699362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6" name="Rectangle 16">
            <a:extLst>
              <a:ext uri="{FF2B5EF4-FFF2-40B4-BE49-F238E27FC236}">
                <a16:creationId xmlns:a16="http://schemas.microsoft.com/office/drawing/2014/main" id="{1BB867FF-FC45-48F7-8104-F89BE5490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Freeform: Shape 18">
            <a:extLst>
              <a:ext uri="{FF2B5EF4-FFF2-40B4-BE49-F238E27FC236}">
                <a16:creationId xmlns:a16="http://schemas.microsoft.com/office/drawing/2014/main" id="{8BB56887-D0D5-4F0C-9E19-7247EB83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3446C8D3-68F9-12BA-79D9-5C788F92CD57}"/>
              </a:ext>
            </a:extLst>
          </p:cNvPr>
          <p:cNvSpPr>
            <a:spLocks noGrp="1"/>
          </p:cNvSpPr>
          <p:nvPr>
            <p:ph type="title"/>
          </p:nvPr>
        </p:nvSpPr>
        <p:spPr>
          <a:xfrm>
            <a:off x="628650" y="365126"/>
            <a:ext cx="10944225" cy="692150"/>
          </a:xfrm>
        </p:spPr>
        <p:txBody>
          <a:bodyPr>
            <a:noAutofit/>
          </a:bodyPr>
          <a:lstStyle/>
          <a:p>
            <a:r>
              <a:rPr lang="en-US" sz="4000" b="1" dirty="0">
                <a:solidFill>
                  <a:schemeClr val="tx2"/>
                </a:solidFill>
                <a:latin typeface="Arial Black" panose="020B0A04020102020204" pitchFamily="34" charset="0"/>
              </a:rPr>
              <a:t>DTC Checklist- Before Testing </a:t>
            </a:r>
            <a:r>
              <a:rPr lang="en-US" sz="4000" b="1" i="1" dirty="0">
                <a:solidFill>
                  <a:schemeClr val="tx2"/>
                </a:solidFill>
                <a:latin typeface="Arial Black" panose="020B0A04020102020204" pitchFamily="34" charset="0"/>
              </a:rPr>
              <a:t>cont’</a:t>
            </a:r>
          </a:p>
        </p:txBody>
      </p:sp>
      <p:sp>
        <p:nvSpPr>
          <p:cNvPr id="38" name="Arc 20">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9" name="Content Placeholder 2">
            <a:extLst>
              <a:ext uri="{FF2B5EF4-FFF2-40B4-BE49-F238E27FC236}">
                <a16:creationId xmlns:a16="http://schemas.microsoft.com/office/drawing/2014/main" id="{F1117D26-B482-D734-CF5A-10526B63C38F}"/>
              </a:ext>
            </a:extLst>
          </p:cNvPr>
          <p:cNvSpPr>
            <a:spLocks noGrp="1"/>
          </p:cNvSpPr>
          <p:nvPr>
            <p:ph idx="1"/>
          </p:nvPr>
        </p:nvSpPr>
        <p:spPr>
          <a:xfrm>
            <a:off x="555709" y="1235075"/>
            <a:ext cx="11017165" cy="4351338"/>
          </a:xfrm>
        </p:spPr>
        <p:txBody>
          <a:bodyPr>
            <a:normAutofit/>
          </a:bodyPr>
          <a:lstStyle/>
          <a:p>
            <a:pPr>
              <a:spcAft>
                <a:spcPts val="1200"/>
              </a:spcAft>
              <a:buFont typeface="Wingdings" panose="05000000000000000000" pitchFamily="2" charset="2"/>
              <a:buChar char="q"/>
            </a:pPr>
            <a:r>
              <a:rPr lang="en-US" altLang="en-US" sz="2400" dirty="0">
                <a:latin typeface="Arial" panose="020B0604020202020204" pitchFamily="34" charset="0"/>
                <a:cs typeface="Arial" panose="020B0604020202020204" pitchFamily="34" charset="0"/>
              </a:rPr>
              <a:t> Develop a test administration schedule for the district- see page 17 of the TAM for a sample testing schedule</a:t>
            </a:r>
          </a:p>
          <a:p>
            <a:pPr>
              <a:spcAft>
                <a:spcPts val="1200"/>
              </a:spcAft>
              <a:buFont typeface="Wingdings" panose="05000000000000000000" pitchFamily="2" charset="2"/>
              <a:buChar char="q"/>
            </a:pPr>
            <a:r>
              <a:rPr lang="en-US" altLang="en-US" sz="2400" dirty="0">
                <a:latin typeface="Arial" panose="020B0604020202020204" pitchFamily="34" charset="0"/>
                <a:cs typeface="Arial" panose="020B0604020202020204" pitchFamily="34" charset="0"/>
              </a:rPr>
              <a:t> Ensure that each school has enough Test Administration Manuals- Paper Administration (TAM)</a:t>
            </a:r>
          </a:p>
          <a:p>
            <a:pPr>
              <a:spcAft>
                <a:spcPts val="1200"/>
              </a:spcAft>
              <a:buFont typeface="Wingdings" panose="05000000000000000000" pitchFamily="2" charset="2"/>
              <a:buChar char="q"/>
            </a:pPr>
            <a:r>
              <a:rPr lang="en-US" altLang="en-US" sz="2400" dirty="0">
                <a:latin typeface="Arial" panose="020B0604020202020204" pitchFamily="34" charset="0"/>
                <a:cs typeface="Arial" panose="020B0604020202020204" pitchFamily="34" charset="0"/>
              </a:rPr>
              <a:t> If additional quantities are needed, use the </a:t>
            </a:r>
            <a:r>
              <a:rPr lang="en-US" altLang="en-US" sz="2400" b="1" dirty="0">
                <a:latin typeface="Arial" panose="020B0604020202020204" pitchFamily="34" charset="0"/>
                <a:cs typeface="Arial" panose="020B0604020202020204" pitchFamily="34" charset="0"/>
              </a:rPr>
              <a:t>Request for Additional Test Materials </a:t>
            </a:r>
            <a:r>
              <a:rPr lang="en-US" altLang="en-US" sz="2400" dirty="0">
                <a:latin typeface="Arial" panose="020B0604020202020204" pitchFamily="34" charset="0"/>
                <a:cs typeface="Arial" panose="020B0604020202020204" pitchFamily="34" charset="0"/>
              </a:rPr>
              <a:t>form included with the test materials. </a:t>
            </a:r>
          </a:p>
        </p:txBody>
      </p:sp>
    </p:spTree>
    <p:extLst>
      <p:ext uri="{BB962C8B-B14F-4D97-AF65-F5344CB8AC3E}">
        <p14:creationId xmlns:p14="http://schemas.microsoft.com/office/powerpoint/2010/main" val="2226197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EA5346-AAB1-EC6C-6B12-68D5E82D1786}"/>
              </a:ext>
            </a:extLst>
          </p:cNvPr>
          <p:cNvSpPr>
            <a:spLocks noGrp="1"/>
          </p:cNvSpPr>
          <p:nvPr>
            <p:ph type="title"/>
          </p:nvPr>
        </p:nvSpPr>
        <p:spPr>
          <a:xfrm>
            <a:off x="636999" y="958167"/>
            <a:ext cx="10921428" cy="668337"/>
          </a:xfrm>
        </p:spPr>
        <p:txBody>
          <a:bodyPr>
            <a:noAutofit/>
          </a:bodyPr>
          <a:lstStyle/>
          <a:p>
            <a:r>
              <a:rPr lang="en-US" b="1" dirty="0">
                <a:solidFill>
                  <a:schemeClr val="tx2"/>
                </a:solidFill>
                <a:latin typeface="Arial Black" panose="020B0A04020102020204" pitchFamily="34" charset="0"/>
              </a:rPr>
              <a:t>Who to Contact</a:t>
            </a:r>
          </a:p>
        </p:txBody>
      </p:sp>
      <p:sp>
        <p:nvSpPr>
          <p:cNvPr id="5" name="Content Placeholder 4">
            <a:extLst>
              <a:ext uri="{FF2B5EF4-FFF2-40B4-BE49-F238E27FC236}">
                <a16:creationId xmlns:a16="http://schemas.microsoft.com/office/drawing/2014/main" id="{74FE4406-BEB3-BFF3-7679-643C11549158}"/>
              </a:ext>
            </a:extLst>
          </p:cNvPr>
          <p:cNvSpPr>
            <a:spLocks noGrp="1"/>
          </p:cNvSpPr>
          <p:nvPr>
            <p:ph type="body" idx="1"/>
          </p:nvPr>
        </p:nvSpPr>
        <p:spPr>
          <a:xfrm>
            <a:off x="778825" y="1619519"/>
            <a:ext cx="5157787" cy="823912"/>
          </a:xfrm>
          <a:solidFill>
            <a:schemeClr val="tx2"/>
          </a:solidFill>
          <a:effectLst>
            <a:outerShdw blurRad="50800" dist="38100" dir="2700000" algn="tl" rotWithShape="0">
              <a:prstClr val="black">
                <a:alpha val="40000"/>
              </a:prstClr>
            </a:outerShdw>
          </a:effectLst>
        </p:spPr>
        <p:style>
          <a:lnRef idx="0">
            <a:schemeClr val="accent1"/>
          </a:lnRef>
          <a:fillRef idx="3">
            <a:schemeClr val="accent1"/>
          </a:fillRef>
          <a:effectRef idx="3">
            <a:schemeClr val="accent1"/>
          </a:effectRef>
          <a:fontRef idx="minor">
            <a:schemeClr val="lt1"/>
          </a:fontRef>
        </p:style>
        <p:txBody>
          <a:bodyPr>
            <a:normAutofit/>
          </a:bodyPr>
          <a:lstStyle/>
          <a:p>
            <a:pPr algn="ctr">
              <a:spcBef>
                <a:spcPts val="0"/>
              </a:spcBef>
            </a:pPr>
            <a:r>
              <a:rPr lang="en-US" dirty="0">
                <a:latin typeface="Arial" panose="020B0604020202020204" pitchFamily="34" charset="0"/>
                <a:cs typeface="Arial" panose="020B0604020202020204" pitchFamily="34" charset="0"/>
              </a:rPr>
              <a:t>Riverside Insights- South </a:t>
            </a:r>
          </a:p>
          <a:p>
            <a:pPr algn="ctr">
              <a:spcBef>
                <a:spcPts val="0"/>
              </a:spcBef>
            </a:pPr>
            <a:r>
              <a:rPr lang="en-US" dirty="0">
                <a:latin typeface="Arial" panose="020B0604020202020204" pitchFamily="34" charset="0"/>
                <a:cs typeface="Arial" panose="020B0604020202020204" pitchFamily="34" charset="0"/>
              </a:rPr>
              <a:t>Carolina Team</a:t>
            </a:r>
          </a:p>
        </p:txBody>
      </p:sp>
      <p:sp>
        <p:nvSpPr>
          <p:cNvPr id="8" name="Content Placeholder 7">
            <a:extLst>
              <a:ext uri="{FF2B5EF4-FFF2-40B4-BE49-F238E27FC236}">
                <a16:creationId xmlns:a16="http://schemas.microsoft.com/office/drawing/2014/main" id="{E74710E3-3A2B-44DC-D213-F626C292D328}"/>
              </a:ext>
            </a:extLst>
          </p:cNvPr>
          <p:cNvSpPr>
            <a:spLocks noGrp="1"/>
          </p:cNvSpPr>
          <p:nvPr>
            <p:ph sz="half" idx="2"/>
          </p:nvPr>
        </p:nvSpPr>
        <p:spPr>
          <a:xfrm>
            <a:off x="778994" y="3435655"/>
            <a:ext cx="5157787" cy="2629542"/>
          </a:xfrm>
        </p:spPr>
        <p:txBody>
          <a:bodyPr>
            <a:normAutofit/>
          </a:bodyPr>
          <a:lstStyle/>
          <a:p>
            <a:pPr>
              <a:spcBef>
                <a:spcPts val="0"/>
              </a:spcBef>
              <a:buFont typeface="Wingdings" panose="05000000000000000000" pitchFamily="2" charset="2"/>
              <a:buChar char="v"/>
            </a:pPr>
            <a:r>
              <a:rPr lang="en-US" sz="2000" dirty="0">
                <a:solidFill>
                  <a:schemeClr val="tx2"/>
                </a:solidFill>
                <a:latin typeface="Arial" panose="020B0604020202020204" pitchFamily="34" charset="0"/>
                <a:cs typeface="Arial" panose="020B0604020202020204" pitchFamily="34" charset="0"/>
              </a:rPr>
              <a:t>Celia Ortiz</a:t>
            </a:r>
          </a:p>
          <a:p>
            <a:pPr marL="457200" lvl="1" indent="0">
              <a:spcBef>
                <a:spcPts val="0"/>
              </a:spcBef>
              <a:buNone/>
            </a:pPr>
            <a:r>
              <a:rPr lang="en-US" altLang="en-US" sz="2000" dirty="0">
                <a:solidFill>
                  <a:schemeClr val="tx2"/>
                </a:solidFill>
                <a:latin typeface="Arial" panose="020B0604020202020204" pitchFamily="34" charset="0"/>
                <a:cs typeface="Arial" panose="020B0604020202020204" pitchFamily="34" charset="0"/>
              </a:rPr>
              <a:t>Sr. Project Manager  </a:t>
            </a:r>
            <a:r>
              <a:rPr lang="en-US" altLang="en-US" sz="2000" dirty="0">
                <a:solidFill>
                  <a:schemeClr val="tx2"/>
                </a:solidFill>
                <a:latin typeface="Arial" panose="020B0604020202020204" pitchFamily="34" charset="0"/>
                <a:cs typeface="Arial" panose="020B0604020202020204" pitchFamily="34" charset="0"/>
                <a:hlinkClick r:id="rId2"/>
              </a:rPr>
              <a:t>celia.ortiz@riversideinsights</a:t>
            </a:r>
            <a:r>
              <a:rPr lang="en-US" altLang="en-US" sz="2000" dirty="0">
                <a:latin typeface="Arial" panose="020B0604020202020204" pitchFamily="34" charset="0"/>
                <a:cs typeface="Arial" panose="020B0604020202020204" pitchFamily="34" charset="0"/>
                <a:hlinkClick r:id="rId2"/>
              </a:rPr>
              <a:t>.com</a:t>
            </a:r>
            <a:endParaRPr lang="en-US" altLang="en-US" sz="2000" dirty="0">
              <a:latin typeface="Arial" panose="020B0604020202020204" pitchFamily="34" charset="0"/>
              <a:cs typeface="Arial" panose="020B0604020202020204" pitchFamily="34" charset="0"/>
            </a:endParaRPr>
          </a:p>
          <a:p>
            <a:pPr marL="457200" lvl="1" indent="0">
              <a:spcBef>
                <a:spcPts val="0"/>
              </a:spcBef>
              <a:buNone/>
            </a:pPr>
            <a:r>
              <a:rPr lang="en-US" altLang="en-US" sz="2000" dirty="0">
                <a:solidFill>
                  <a:schemeClr val="tx2"/>
                </a:solidFill>
                <a:latin typeface="Arial" panose="020B0604020202020204" pitchFamily="34" charset="0"/>
                <a:cs typeface="Arial" panose="020B0604020202020204" pitchFamily="34" charset="0"/>
              </a:rPr>
              <a:t>Phone: 630-760-4419</a:t>
            </a:r>
            <a:endParaRPr lang="en-US" sz="2000" dirty="0">
              <a:solidFill>
                <a:schemeClr val="tx2"/>
              </a:solidFill>
              <a:latin typeface="Arial" panose="020B0604020202020204" pitchFamily="34" charset="0"/>
              <a:cs typeface="Arial" panose="020B0604020202020204" pitchFamily="34" charset="0"/>
            </a:endParaRPr>
          </a:p>
          <a:p>
            <a:pPr>
              <a:spcBef>
                <a:spcPts val="0"/>
              </a:spcBef>
              <a:buFont typeface="Wingdings" panose="05000000000000000000" pitchFamily="2" charset="2"/>
              <a:buChar char="v"/>
            </a:pPr>
            <a:r>
              <a:rPr lang="en-US" sz="2000" dirty="0">
                <a:solidFill>
                  <a:schemeClr val="tx2"/>
                </a:solidFill>
                <a:latin typeface="Arial" panose="020B0604020202020204" pitchFamily="34" charset="0"/>
                <a:cs typeface="Arial" panose="020B0604020202020204" pitchFamily="34" charset="0"/>
              </a:rPr>
              <a:t>Sierra Scott</a:t>
            </a:r>
          </a:p>
          <a:p>
            <a:pPr marL="457200" lvl="1" indent="0">
              <a:spcBef>
                <a:spcPts val="0"/>
              </a:spcBef>
              <a:buNone/>
            </a:pPr>
            <a:r>
              <a:rPr lang="en-US" altLang="en-US" sz="2000" b="0" dirty="0">
                <a:solidFill>
                  <a:schemeClr val="tx2"/>
                </a:solidFill>
                <a:latin typeface="Arial" panose="020B0604020202020204" pitchFamily="34" charset="0"/>
                <a:cs typeface="Arial" panose="020B0604020202020204" pitchFamily="34" charset="0"/>
              </a:rPr>
              <a:t>Assessment Consultant</a:t>
            </a:r>
          </a:p>
          <a:p>
            <a:pPr marL="457200" lvl="1" indent="0">
              <a:spcBef>
                <a:spcPts val="0"/>
              </a:spcBef>
              <a:buNone/>
            </a:pPr>
            <a:r>
              <a:rPr lang="en-US" altLang="en-US" sz="2000" b="0" i="0" dirty="0">
                <a:solidFill>
                  <a:schemeClr val="tx2"/>
                </a:solidFill>
                <a:latin typeface="Arial" panose="020B0604020202020204" pitchFamily="34" charset="0"/>
                <a:cs typeface="Arial" panose="020B0604020202020204" pitchFamily="34" charset="0"/>
                <a:hlinkClick r:id="rId3"/>
              </a:rPr>
              <a:t>sierra.scott@riversideinsights.com</a:t>
            </a:r>
            <a:br>
              <a:rPr lang="en-US" altLang="en-US" sz="2000" b="0" dirty="0">
                <a:solidFill>
                  <a:schemeClr val="tx2"/>
                </a:solidFill>
                <a:latin typeface="Arial" panose="020B0604020202020204" pitchFamily="34" charset="0"/>
                <a:cs typeface="Arial" panose="020B0604020202020204" pitchFamily="34" charset="0"/>
              </a:rPr>
            </a:br>
            <a:r>
              <a:rPr lang="en-US" altLang="en-US" sz="2000" b="0" dirty="0">
                <a:solidFill>
                  <a:schemeClr val="tx2"/>
                </a:solidFill>
                <a:latin typeface="Arial" panose="020B0604020202020204" pitchFamily="34" charset="0"/>
                <a:cs typeface="Arial" panose="020B0604020202020204" pitchFamily="34" charset="0"/>
              </a:rPr>
              <a:t>Phone: 407-362-8204</a:t>
            </a:r>
          </a:p>
          <a:p>
            <a:pPr marL="457200" lvl="1" indent="0">
              <a:spcBef>
                <a:spcPts val="0"/>
              </a:spcBef>
              <a:buNone/>
            </a:pPr>
            <a:endParaRPr lang="en-US" altLang="en-US" sz="2000" b="0" dirty="0">
              <a:solidFill>
                <a:schemeClr val="tx2"/>
              </a:solidFill>
              <a:latin typeface="Arial" panose="020B0604020202020204" pitchFamily="34" charset="0"/>
              <a:cs typeface="Arial" panose="020B0604020202020204" pitchFamily="34" charset="0"/>
            </a:endParaRPr>
          </a:p>
          <a:p>
            <a:pPr>
              <a:spcBef>
                <a:spcPts val="0"/>
              </a:spcBef>
            </a:pPr>
            <a:endParaRPr lang="en-US" sz="2400"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9" name="Text Placeholder 8">
            <a:extLst>
              <a:ext uri="{FF2B5EF4-FFF2-40B4-BE49-F238E27FC236}">
                <a16:creationId xmlns:a16="http://schemas.microsoft.com/office/drawing/2014/main" id="{02A17DF5-CD59-E15D-59F7-B896A97D281A}"/>
              </a:ext>
            </a:extLst>
          </p:cNvPr>
          <p:cNvSpPr>
            <a:spLocks noGrp="1"/>
          </p:cNvSpPr>
          <p:nvPr>
            <p:ph type="body" sz="quarter" idx="3"/>
          </p:nvPr>
        </p:nvSpPr>
        <p:spPr>
          <a:xfrm>
            <a:off x="6250581" y="1619519"/>
            <a:ext cx="5183188" cy="823912"/>
          </a:xfrm>
          <a:solidFill>
            <a:schemeClr val="tx2"/>
          </a:solidFill>
          <a:effectLst>
            <a:outerShdw blurRad="50800" dist="38100" dir="2700000" algn="tl" rotWithShape="0">
              <a:prstClr val="black">
                <a:alpha val="40000"/>
              </a:prstClr>
            </a:outerShdw>
          </a:effectLst>
        </p:spPr>
        <p:style>
          <a:lnRef idx="0">
            <a:schemeClr val="accent1"/>
          </a:lnRef>
          <a:fillRef idx="3">
            <a:schemeClr val="accent1"/>
          </a:fillRef>
          <a:effectRef idx="3">
            <a:schemeClr val="accent1"/>
          </a:effectRef>
          <a:fontRef idx="minor">
            <a:schemeClr val="lt1"/>
          </a:fontRef>
        </p:style>
        <p:txBody>
          <a:bodyPr>
            <a:normAutofit/>
          </a:bodyPr>
          <a:lstStyle/>
          <a:p>
            <a:pPr algn="ctr"/>
            <a:r>
              <a:rPr lang="en-US" dirty="0">
                <a:latin typeface="Arial" panose="020B0604020202020204" pitchFamily="34" charset="0"/>
                <a:cs typeface="Arial" panose="020B0604020202020204" pitchFamily="34" charset="0"/>
              </a:rPr>
              <a:t>South Carolina Department of Education Staff</a:t>
            </a:r>
          </a:p>
        </p:txBody>
      </p:sp>
      <p:sp>
        <p:nvSpPr>
          <p:cNvPr id="10" name="Content Placeholder 9">
            <a:extLst>
              <a:ext uri="{FF2B5EF4-FFF2-40B4-BE49-F238E27FC236}">
                <a16:creationId xmlns:a16="http://schemas.microsoft.com/office/drawing/2014/main" id="{EB8E3C25-D7DA-3CD6-8E4C-E6440D0B911D}"/>
              </a:ext>
            </a:extLst>
          </p:cNvPr>
          <p:cNvSpPr>
            <a:spLocks noGrp="1"/>
          </p:cNvSpPr>
          <p:nvPr>
            <p:ph sz="quarter" idx="4"/>
          </p:nvPr>
        </p:nvSpPr>
        <p:spPr>
          <a:xfrm>
            <a:off x="6255221" y="3439221"/>
            <a:ext cx="5183188" cy="2913896"/>
          </a:xfrm>
        </p:spPr>
        <p:txBody>
          <a:bodyPr>
            <a:normAutofit/>
          </a:bodyPr>
          <a:lstStyle/>
          <a:p>
            <a:pPr marR="0" lvl="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lang="en-US" sz="2000" dirty="0">
                <a:solidFill>
                  <a:schemeClr val="tx2"/>
                </a:solidFill>
                <a:latin typeface="Arial" panose="020B0604020202020204" pitchFamily="34" charset="0"/>
                <a:cs typeface="Arial" panose="020B0604020202020204" pitchFamily="34" charset="0"/>
              </a:rPr>
              <a:t>David Trombly</a:t>
            </a:r>
            <a:endParaRPr lang="en-US" altLang="en-US" sz="2000" strike="sngStrike" dirty="0">
              <a:solidFill>
                <a:schemeClr val="tx2"/>
              </a:solidFill>
              <a:latin typeface="Arial" panose="020B0604020202020204" pitchFamily="34" charset="0"/>
              <a:cs typeface="Arial" panose="020B0604020202020204" pitchFamily="34" charset="0"/>
            </a:endParaRPr>
          </a:p>
          <a:p>
            <a:pPr marL="457200" lvl="1" indent="0">
              <a:lnSpc>
                <a:spcPct val="100000"/>
              </a:lnSpc>
              <a:spcBef>
                <a:spcPts val="0"/>
              </a:spcBef>
              <a:buNone/>
              <a:defRPr/>
            </a:pPr>
            <a:r>
              <a:rPr lang="en-US" altLang="en-US" sz="2000" b="0" strike="noStrike" dirty="0">
                <a:solidFill>
                  <a:schemeClr val="tx2"/>
                </a:solidFill>
                <a:latin typeface="Arial" panose="020B0604020202020204" pitchFamily="34" charset="0"/>
                <a:cs typeface="Arial" panose="020B0604020202020204" pitchFamily="34" charset="0"/>
              </a:rPr>
              <a:t>Office of Assessment and Standards, SCDE</a:t>
            </a:r>
          </a:p>
          <a:p>
            <a:pPr marL="457200" lvl="1" indent="0">
              <a:lnSpc>
                <a:spcPct val="100000"/>
              </a:lnSpc>
              <a:spcBef>
                <a:spcPts val="0"/>
              </a:spcBef>
              <a:buNone/>
              <a:defRPr/>
            </a:pPr>
            <a:r>
              <a:rPr lang="en-US" altLang="en-US" sz="2000" b="0" i="0" strike="noStrike" dirty="0">
                <a:solidFill>
                  <a:schemeClr val="tx2"/>
                </a:solidFill>
                <a:latin typeface="Arial" panose="020B0604020202020204" pitchFamily="34" charset="0"/>
                <a:cs typeface="Arial" panose="020B0604020202020204" pitchFamily="34" charset="0"/>
                <a:hlinkClick r:id="rId4"/>
              </a:rPr>
              <a:t>dctrombly@ed.sc.gov</a:t>
            </a:r>
            <a:endParaRPr lang="en-US" altLang="en-US" sz="2000" b="0" i="0" strike="noStrike" dirty="0">
              <a:solidFill>
                <a:schemeClr val="tx2"/>
              </a:solidFill>
              <a:latin typeface="Arial" panose="020B0604020202020204" pitchFamily="34" charset="0"/>
              <a:cs typeface="Arial" panose="020B0604020202020204" pitchFamily="34" charset="0"/>
            </a:endParaRPr>
          </a:p>
          <a:p>
            <a:pPr marL="457200" lvl="1" indent="0">
              <a:lnSpc>
                <a:spcPct val="100000"/>
              </a:lnSpc>
              <a:spcBef>
                <a:spcPts val="0"/>
              </a:spcBef>
              <a:buNone/>
              <a:defRPr/>
            </a:pPr>
            <a:r>
              <a:rPr lang="en-US" altLang="en-US" sz="2000" b="0" strike="noStrike" dirty="0">
                <a:solidFill>
                  <a:schemeClr val="tx2"/>
                </a:solidFill>
                <a:latin typeface="Arial" panose="020B0604020202020204" pitchFamily="34" charset="0"/>
                <a:cs typeface="Arial" panose="020B0604020202020204" pitchFamily="34" charset="0"/>
              </a:rPr>
              <a:t>Phone:  803-734-8274</a:t>
            </a:r>
          </a:p>
        </p:txBody>
      </p:sp>
      <p:pic>
        <p:nvPicPr>
          <p:cNvPr id="14" name="Picture 13" descr="South Carolina Department of Education logo">
            <a:extLst>
              <a:ext uri="{FF2B5EF4-FFF2-40B4-BE49-F238E27FC236}">
                <a16:creationId xmlns:a16="http://schemas.microsoft.com/office/drawing/2014/main" id="{7289F260-36D6-0CE2-D772-5D261A9BE6D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61574" y="78542"/>
            <a:ext cx="1236881" cy="1213793"/>
          </a:xfrm>
          <a:prstGeom prst="rect">
            <a:avLst/>
          </a:prstGeom>
        </p:spPr>
      </p:pic>
      <p:sp>
        <p:nvSpPr>
          <p:cNvPr id="3" name="Rectangle 2">
            <a:extLst>
              <a:ext uri="{FF2B5EF4-FFF2-40B4-BE49-F238E27FC236}">
                <a16:creationId xmlns:a16="http://schemas.microsoft.com/office/drawing/2014/main" id="{BCCAD4EB-2988-ECC6-C46E-1B1EB7E86FB3}"/>
              </a:ext>
            </a:extLst>
          </p:cNvPr>
          <p:cNvSpPr/>
          <p:nvPr/>
        </p:nvSpPr>
        <p:spPr>
          <a:xfrm>
            <a:off x="-24446" y="6441897"/>
            <a:ext cx="12216446" cy="416103"/>
          </a:xfrm>
          <a:prstGeom prst="rect">
            <a:avLst/>
          </a:prstGeom>
          <a:solidFill>
            <a:schemeClr val="tx2"/>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pic>
        <p:nvPicPr>
          <p:cNvPr id="12" name="Picture 11" descr="Riverside Insights logo">
            <a:extLst>
              <a:ext uri="{FF2B5EF4-FFF2-40B4-BE49-F238E27FC236}">
                <a16:creationId xmlns:a16="http://schemas.microsoft.com/office/drawing/2014/main" id="{95925D51-014F-612E-6024-FC246844961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3545" y="119980"/>
            <a:ext cx="1758545" cy="719793"/>
          </a:xfrm>
          <a:prstGeom prst="rect">
            <a:avLst/>
          </a:prstGeom>
        </p:spPr>
      </p:pic>
      <p:sp>
        <p:nvSpPr>
          <p:cNvPr id="4" name="TextBox 3">
            <a:extLst>
              <a:ext uri="{FF2B5EF4-FFF2-40B4-BE49-F238E27FC236}">
                <a16:creationId xmlns:a16="http://schemas.microsoft.com/office/drawing/2014/main" id="{219ABC95-6127-5066-363E-49CF91B3B450}"/>
              </a:ext>
            </a:extLst>
          </p:cNvPr>
          <p:cNvSpPr txBox="1"/>
          <p:nvPr/>
        </p:nvSpPr>
        <p:spPr>
          <a:xfrm>
            <a:off x="778825" y="2521253"/>
            <a:ext cx="5157787" cy="646331"/>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For information on the administration of the CogAT and Iowa Assessments.</a:t>
            </a:r>
          </a:p>
        </p:txBody>
      </p:sp>
      <p:sp>
        <p:nvSpPr>
          <p:cNvPr id="6" name="TextBox 5">
            <a:extLst>
              <a:ext uri="{FF2B5EF4-FFF2-40B4-BE49-F238E27FC236}">
                <a16:creationId xmlns:a16="http://schemas.microsoft.com/office/drawing/2014/main" id="{B4C3983B-3FCF-8AE0-B508-F775B664A610}"/>
              </a:ext>
            </a:extLst>
          </p:cNvPr>
          <p:cNvSpPr txBox="1"/>
          <p:nvPr/>
        </p:nvSpPr>
        <p:spPr>
          <a:xfrm>
            <a:off x="6266617" y="2522733"/>
            <a:ext cx="5157787" cy="646331"/>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For questions regarding accommodations, testing procedures, or test security.</a:t>
            </a:r>
          </a:p>
        </p:txBody>
      </p:sp>
    </p:spTree>
    <p:extLst>
      <p:ext uri="{BB962C8B-B14F-4D97-AF65-F5344CB8AC3E}">
        <p14:creationId xmlns:p14="http://schemas.microsoft.com/office/powerpoint/2010/main" val="375199270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AA89091-3482-BA76-C90A-985DE04C78BC}"/>
              </a:ext>
            </a:extLst>
          </p:cNvPr>
          <p:cNvSpPr>
            <a:spLocks noGrp="1"/>
          </p:cNvSpPr>
          <p:nvPr>
            <p:ph type="title"/>
          </p:nvPr>
        </p:nvSpPr>
        <p:spPr>
          <a:xfrm>
            <a:off x="838200" y="365125"/>
            <a:ext cx="10515600" cy="1325563"/>
          </a:xfrm>
        </p:spPr>
        <p:txBody>
          <a:bodyPr>
            <a:normAutofit/>
          </a:bodyPr>
          <a:lstStyle/>
          <a:p>
            <a:r>
              <a:rPr lang="en-US" sz="4000" b="1" dirty="0">
                <a:solidFill>
                  <a:schemeClr val="tx2"/>
                </a:solidFill>
                <a:latin typeface="Arial Black" panose="020B0A04020102020204" pitchFamily="34" charset="0"/>
              </a:rPr>
              <a:t>STC Checklist- Before Testing</a:t>
            </a:r>
          </a:p>
        </p:txBody>
      </p:sp>
      <p:sp>
        <p:nvSpPr>
          <p:cNvPr id="6"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E93A2D60-ABEA-C697-110A-FE7A622EC5A7}"/>
              </a:ext>
            </a:extLst>
          </p:cNvPr>
          <p:cNvSpPr>
            <a:spLocks noGrp="1"/>
          </p:cNvSpPr>
          <p:nvPr>
            <p:ph idx="1"/>
          </p:nvPr>
        </p:nvSpPr>
        <p:spPr>
          <a:xfrm>
            <a:off x="590549" y="1929384"/>
            <a:ext cx="11001375" cy="4251960"/>
          </a:xfrm>
        </p:spPr>
        <p:txBody>
          <a:bodyPr>
            <a:normAutofit/>
          </a:bodyPr>
          <a:lstStyle/>
          <a:p>
            <a:pPr>
              <a:buFont typeface="Wingdings" panose="05000000000000000000" pitchFamily="2" charset="2"/>
              <a:buChar char="q"/>
            </a:pPr>
            <a:r>
              <a:rPr lang="en-US" altLang="en-US" sz="2400" dirty="0">
                <a:latin typeface="+mj-lt"/>
              </a:rPr>
              <a:t> </a:t>
            </a:r>
            <a:r>
              <a:rPr lang="en-US" altLang="en-US" sz="2400" dirty="0">
                <a:latin typeface="Arial" panose="020B0604020202020204" pitchFamily="34" charset="0"/>
                <a:cs typeface="Arial" panose="020B0604020202020204" pitchFamily="34" charset="0"/>
              </a:rPr>
              <a:t>Conduct Training at your school for all Test Administrators and monitors.</a:t>
            </a:r>
          </a:p>
          <a:p>
            <a:pPr>
              <a:buFont typeface="Wingdings" panose="05000000000000000000" pitchFamily="2" charset="2"/>
              <a:buChar char="q"/>
            </a:pPr>
            <a:r>
              <a:rPr lang="en-US" altLang="en-US" sz="2400" dirty="0">
                <a:latin typeface="Arial" panose="020B0604020202020204" pitchFamily="34" charset="0"/>
                <a:cs typeface="Arial" panose="020B0604020202020204" pitchFamily="34" charset="0"/>
              </a:rPr>
              <a:t> Inform teachers of the test schedule</a:t>
            </a:r>
          </a:p>
          <a:p>
            <a:pPr>
              <a:buFont typeface="Wingdings" panose="05000000000000000000" pitchFamily="2" charset="2"/>
              <a:buChar char="q"/>
            </a:pPr>
            <a:r>
              <a:rPr lang="en-US" altLang="en-US" sz="2400" dirty="0">
                <a:latin typeface="Arial" panose="020B0604020202020204" pitchFamily="34" charset="0"/>
                <a:cs typeface="Arial" panose="020B0604020202020204" pitchFamily="34" charset="0"/>
              </a:rPr>
              <a:t> Inventory test materials immediately upon receipt at the school site.</a:t>
            </a:r>
          </a:p>
          <a:p>
            <a:pPr>
              <a:buFont typeface="Wingdings" panose="05000000000000000000" pitchFamily="2" charset="2"/>
              <a:buChar char="q"/>
            </a:pPr>
            <a:r>
              <a:rPr lang="en-US" altLang="en-US" sz="2400" dirty="0">
                <a:latin typeface="Arial" panose="020B0604020202020204" pitchFamily="34" charset="0"/>
                <a:cs typeface="Arial" panose="020B0604020202020204" pitchFamily="34" charset="0"/>
              </a:rPr>
              <a:t> Ensure that arrangements have been made for any student who requires accommodations to respond to the test.</a:t>
            </a:r>
          </a:p>
          <a:p>
            <a:pPr>
              <a:buFont typeface="Wingdings" panose="05000000000000000000" pitchFamily="2" charset="2"/>
              <a:buChar char="q"/>
            </a:pPr>
            <a:r>
              <a:rPr lang="en-US" altLang="en-US" sz="2400" dirty="0">
                <a:latin typeface="Arial" panose="020B0604020202020204" pitchFamily="34" charset="0"/>
                <a:cs typeface="Arial" panose="020B0604020202020204" pitchFamily="34" charset="0"/>
              </a:rPr>
              <a:t> Communicate Teacher responsibilities</a:t>
            </a:r>
          </a:p>
        </p:txBody>
      </p:sp>
    </p:spTree>
    <p:extLst>
      <p:ext uri="{BB962C8B-B14F-4D97-AF65-F5344CB8AC3E}">
        <p14:creationId xmlns:p14="http://schemas.microsoft.com/office/powerpoint/2010/main" val="14226512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AA89091-3482-BA76-C90A-985DE04C78BC}"/>
              </a:ext>
            </a:extLst>
          </p:cNvPr>
          <p:cNvSpPr>
            <a:spLocks noGrp="1"/>
          </p:cNvSpPr>
          <p:nvPr>
            <p:ph type="title"/>
          </p:nvPr>
        </p:nvSpPr>
        <p:spPr>
          <a:xfrm>
            <a:off x="838200" y="365125"/>
            <a:ext cx="10515600" cy="1325563"/>
          </a:xfrm>
        </p:spPr>
        <p:txBody>
          <a:bodyPr>
            <a:noAutofit/>
          </a:bodyPr>
          <a:lstStyle/>
          <a:p>
            <a:r>
              <a:rPr lang="en-US" sz="4000" b="1" dirty="0">
                <a:solidFill>
                  <a:schemeClr val="tx2"/>
                </a:solidFill>
                <a:latin typeface="Arial Black" panose="020B0A04020102020204" pitchFamily="34" charset="0"/>
              </a:rPr>
              <a:t>STC Checklist- Before Testing </a:t>
            </a:r>
            <a:r>
              <a:rPr lang="en-US" sz="4000" b="1" i="1" dirty="0">
                <a:solidFill>
                  <a:schemeClr val="tx2"/>
                </a:solidFill>
                <a:latin typeface="Arial Black" panose="020B0A04020102020204" pitchFamily="34" charset="0"/>
              </a:rPr>
              <a:t>cont’</a:t>
            </a:r>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E93A2D60-ABEA-C697-110A-FE7A622EC5A7}"/>
              </a:ext>
            </a:extLst>
          </p:cNvPr>
          <p:cNvSpPr>
            <a:spLocks noGrp="1"/>
          </p:cNvSpPr>
          <p:nvPr>
            <p:ph idx="1"/>
          </p:nvPr>
        </p:nvSpPr>
        <p:spPr>
          <a:xfrm>
            <a:off x="600075" y="1929384"/>
            <a:ext cx="10991850" cy="4251960"/>
          </a:xfrm>
        </p:spPr>
        <p:txBody>
          <a:bodyPr>
            <a:normAutofit/>
          </a:bodyPr>
          <a:lstStyle/>
          <a:p>
            <a:pPr marL="0" indent="0">
              <a:spcAft>
                <a:spcPts val="1200"/>
              </a:spcAft>
              <a:buNone/>
            </a:pPr>
            <a:r>
              <a:rPr lang="en-US" altLang="en-US" dirty="0">
                <a:latin typeface="Arial" panose="020B0604020202020204" pitchFamily="34" charset="0"/>
                <a:cs typeface="Arial" panose="020B0604020202020204" pitchFamily="34" charset="0"/>
              </a:rPr>
              <a:t>Teacher responsibilities: </a:t>
            </a:r>
          </a:p>
          <a:p>
            <a:pPr lvl="1">
              <a:spcAft>
                <a:spcPts val="1200"/>
              </a:spcAft>
            </a:pPr>
            <a:r>
              <a:rPr lang="en-US" altLang="en-US" dirty="0">
                <a:latin typeface="Arial" panose="020B0604020202020204" pitchFamily="34" charset="0"/>
                <a:cs typeface="Arial" panose="020B0604020202020204" pitchFamily="34" charset="0"/>
              </a:rPr>
              <a:t>Make sure they have a test booklet for each student.</a:t>
            </a:r>
          </a:p>
          <a:p>
            <a:pPr lvl="1">
              <a:spcAft>
                <a:spcPts val="1200"/>
              </a:spcAft>
            </a:pPr>
            <a:r>
              <a:rPr lang="en-US" altLang="en-US" dirty="0">
                <a:latin typeface="Arial" panose="020B0604020202020204" pitchFamily="34" charset="0"/>
                <a:cs typeface="Arial" panose="020B0604020202020204" pitchFamily="34" charset="0"/>
              </a:rPr>
              <a:t>New Students- </a:t>
            </a:r>
            <a:r>
              <a:rPr lang="en-US" dirty="0">
                <a:latin typeface="Arial" panose="020B0604020202020204" pitchFamily="34" charset="0"/>
                <a:cs typeface="Arial" panose="020B0604020202020204" pitchFamily="34" charset="0"/>
              </a:rPr>
              <a:t>Complete the information blanks and name grids on the back of each student’s test booklet if the booklet is not pre-printed with the student’s information.</a:t>
            </a:r>
          </a:p>
          <a:p>
            <a:pPr lvl="1">
              <a:spcAft>
                <a:spcPts val="1200"/>
              </a:spcAft>
            </a:pPr>
            <a:r>
              <a:rPr lang="en-US" altLang="en-US" dirty="0">
                <a:latin typeface="Arial" panose="020B0604020202020204" pitchFamily="34" charset="0"/>
                <a:cs typeface="Arial" panose="020B0604020202020204" pitchFamily="34" charset="0"/>
              </a:rPr>
              <a:t>Have a copy of the </a:t>
            </a:r>
            <a:r>
              <a:rPr lang="en-US" altLang="en-US" i="1" dirty="0">
                <a:latin typeface="Arial" panose="020B0604020202020204" pitchFamily="34" charset="0"/>
                <a:cs typeface="Arial" panose="020B0604020202020204" pitchFamily="34" charset="0"/>
              </a:rPr>
              <a:t>DFA </a:t>
            </a:r>
            <a:r>
              <a:rPr lang="en-US" altLang="en-US" dirty="0">
                <a:latin typeface="Arial" panose="020B0604020202020204" pitchFamily="34" charset="0"/>
                <a:cs typeface="Arial" panose="020B0604020202020204" pitchFamily="34" charset="0"/>
              </a:rPr>
              <a:t>for the appropriate test.</a:t>
            </a:r>
          </a:p>
          <a:p>
            <a:pPr lvl="1">
              <a:spcAft>
                <a:spcPts val="1200"/>
              </a:spcAft>
            </a:pPr>
            <a:r>
              <a:rPr lang="en-US" altLang="en-US" dirty="0">
                <a:latin typeface="Arial" panose="020B0604020202020204" pitchFamily="34" charset="0"/>
                <a:cs typeface="Arial" panose="020B0604020202020204" pitchFamily="34" charset="0"/>
              </a:rPr>
              <a:t>Make sure each student has a sharpened pencil with an eraser and scratch paper for the Iowa Math test. </a:t>
            </a:r>
          </a:p>
        </p:txBody>
      </p:sp>
    </p:spTree>
    <p:extLst>
      <p:ext uri="{BB962C8B-B14F-4D97-AF65-F5344CB8AC3E}">
        <p14:creationId xmlns:p14="http://schemas.microsoft.com/office/powerpoint/2010/main" val="62405922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 name="Rectangle 8">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547D71C-D764-BD53-A21A-CEF8BDB2C07A}"/>
              </a:ext>
            </a:extLst>
          </p:cNvPr>
          <p:cNvSpPr>
            <a:spLocks noGrp="1"/>
          </p:cNvSpPr>
          <p:nvPr>
            <p:ph type="title"/>
          </p:nvPr>
        </p:nvSpPr>
        <p:spPr>
          <a:xfrm>
            <a:off x="630936" y="640080"/>
            <a:ext cx="5465064" cy="1481328"/>
          </a:xfrm>
        </p:spPr>
        <p:txBody>
          <a:bodyPr anchor="b">
            <a:noAutofit/>
          </a:bodyPr>
          <a:lstStyle/>
          <a:p>
            <a:r>
              <a:rPr lang="en-US" sz="3600" kern="1200" dirty="0">
                <a:solidFill>
                  <a:schemeClr val="tx2"/>
                </a:solidFill>
                <a:latin typeface="Arial Black" panose="020B0A04020102020204" pitchFamily="34" charset="0"/>
                <a:cs typeface="Arial" panose="020B0604020202020204" pitchFamily="34" charset="0"/>
              </a:rPr>
              <a:t>SUNS and Power School ID Numbers</a:t>
            </a:r>
            <a:endParaRPr lang="en-US" sz="3600" dirty="0">
              <a:solidFill>
                <a:schemeClr val="tx2"/>
              </a:solidFill>
              <a:latin typeface="Arial Black" panose="020B0A04020102020204" pitchFamily="34" charset="0"/>
            </a:endParaRPr>
          </a:p>
        </p:txBody>
      </p:sp>
      <p:sp>
        <p:nvSpPr>
          <p:cNvPr id="11" name="sketch line">
            <a:extLst>
              <a:ext uri="{FF2B5EF4-FFF2-40B4-BE49-F238E27FC236}">
                <a16:creationId xmlns:a16="http://schemas.microsoft.com/office/drawing/2014/main" id="{71877DBC-BB60-40F0-AC93-2ACDBAAE6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D4B09DFD-EA0C-D132-57CB-902D930FC747}"/>
              </a:ext>
            </a:extLst>
          </p:cNvPr>
          <p:cNvSpPr>
            <a:spLocks noGrp="1"/>
          </p:cNvSpPr>
          <p:nvPr>
            <p:ph idx="1"/>
          </p:nvPr>
        </p:nvSpPr>
        <p:spPr>
          <a:xfrm>
            <a:off x="630936" y="2527342"/>
            <a:ext cx="4818888" cy="3547872"/>
          </a:xfrm>
        </p:spPr>
        <p:txBody>
          <a:bodyPr anchor="t">
            <a:normAutofit/>
          </a:bodyPr>
          <a:lstStyle/>
          <a:p>
            <a:pPr marL="0" indent="0">
              <a:buNone/>
              <a:defRPr/>
            </a:pPr>
            <a:r>
              <a:rPr lang="en-US" sz="1700" b="1" kern="1200" dirty="0">
                <a:solidFill>
                  <a:schemeClr val="tx2"/>
                </a:solidFill>
                <a:latin typeface="Arial" panose="020B0604020202020204" pitchFamily="34" charset="0"/>
                <a:cs typeface="Arial" panose="020B0604020202020204" pitchFamily="34" charset="0"/>
              </a:rPr>
              <a:t>Student Identification Number (State ID)</a:t>
            </a:r>
          </a:p>
          <a:p>
            <a:pPr marL="0" indent="0">
              <a:spcBef>
                <a:spcPts val="0"/>
              </a:spcBef>
              <a:buNone/>
              <a:defRPr/>
            </a:pPr>
            <a:r>
              <a:rPr lang="en-US" sz="1700" kern="1200" dirty="0">
                <a:solidFill>
                  <a:schemeClr val="tx2"/>
                </a:solidFill>
                <a:latin typeface="Arial" panose="020B0604020202020204" pitchFamily="34" charset="0"/>
                <a:cs typeface="Arial" panose="020B0604020202020204" pitchFamily="34" charset="0"/>
              </a:rPr>
              <a:t>Enter the 10-digit State ID number assigned to each student in the </a:t>
            </a:r>
            <a:r>
              <a:rPr lang="en-US" sz="1700" b="1" kern="1200" dirty="0">
                <a:solidFill>
                  <a:schemeClr val="tx2"/>
                </a:solidFill>
                <a:latin typeface="Arial" panose="020B0604020202020204" pitchFamily="34" charset="0"/>
                <a:cs typeface="Arial" panose="020B0604020202020204" pitchFamily="34" charset="0"/>
              </a:rPr>
              <a:t>10-digit ID NUMBER </a:t>
            </a:r>
            <a:r>
              <a:rPr lang="en-US" sz="1700" kern="1200" dirty="0">
                <a:solidFill>
                  <a:schemeClr val="tx2"/>
                </a:solidFill>
                <a:latin typeface="Arial" panose="020B0604020202020204" pitchFamily="34" charset="0"/>
                <a:cs typeface="Arial" panose="020B0604020202020204" pitchFamily="34" charset="0"/>
              </a:rPr>
              <a:t>field on the back of the student test booklet.</a:t>
            </a:r>
            <a:endParaRPr lang="en-US" sz="1700" b="1" dirty="0">
              <a:solidFill>
                <a:schemeClr val="tx2"/>
              </a:solidFill>
              <a:latin typeface="Arial" panose="020B0604020202020204" pitchFamily="34" charset="0"/>
              <a:cs typeface="Arial" panose="020B0604020202020204" pitchFamily="34" charset="0"/>
            </a:endParaRPr>
          </a:p>
          <a:p>
            <a:pPr marL="0" indent="0">
              <a:buNone/>
              <a:defRPr/>
            </a:pPr>
            <a:r>
              <a:rPr lang="en-US" sz="1700" b="1" kern="1200" dirty="0">
                <a:solidFill>
                  <a:schemeClr val="tx2"/>
                </a:solidFill>
                <a:latin typeface="Arial" panose="020B0604020202020204" pitchFamily="34" charset="0"/>
                <a:cs typeface="Arial" panose="020B0604020202020204" pitchFamily="34" charset="0"/>
              </a:rPr>
              <a:t>Student Power School Number</a:t>
            </a:r>
          </a:p>
          <a:p>
            <a:pPr marL="0" indent="0">
              <a:spcBef>
                <a:spcPts val="0"/>
              </a:spcBef>
              <a:buNone/>
              <a:defRPr/>
            </a:pPr>
            <a:r>
              <a:rPr lang="en-US" sz="1700" kern="1200" dirty="0">
                <a:solidFill>
                  <a:schemeClr val="tx2"/>
                </a:solidFill>
                <a:latin typeface="Arial" panose="020B0604020202020204" pitchFamily="34" charset="0"/>
                <a:cs typeface="Arial" panose="020B0604020202020204" pitchFamily="34" charset="0"/>
              </a:rPr>
              <a:t>Enter the Power School Number in the </a:t>
            </a:r>
            <a:r>
              <a:rPr lang="en-US" sz="1700" b="1" kern="1200" dirty="0">
                <a:solidFill>
                  <a:schemeClr val="tx2"/>
                </a:solidFill>
                <a:latin typeface="Arial" panose="020B0604020202020204" pitchFamily="34" charset="0"/>
                <a:cs typeface="Arial" panose="020B0604020202020204" pitchFamily="34" charset="0"/>
              </a:rPr>
              <a:t>10-digit ADDITIONAL ID NUMBER</a:t>
            </a:r>
            <a:r>
              <a:rPr lang="en-US" sz="1700" kern="1200" dirty="0">
                <a:solidFill>
                  <a:schemeClr val="tx2"/>
                </a:solidFill>
                <a:latin typeface="Arial" panose="020B0604020202020204" pitchFamily="34" charset="0"/>
                <a:cs typeface="Arial" panose="020B0604020202020204" pitchFamily="34" charset="0"/>
              </a:rPr>
              <a:t> field.</a:t>
            </a:r>
          </a:p>
          <a:p>
            <a:pPr>
              <a:defRPr/>
            </a:pPr>
            <a:r>
              <a:rPr lang="en-US" sz="1700" kern="1200" dirty="0">
                <a:solidFill>
                  <a:schemeClr val="tx2"/>
                </a:solidFill>
                <a:latin typeface="Arial" panose="020B0604020202020204" pitchFamily="34" charset="0"/>
                <a:cs typeface="Arial" panose="020B0604020202020204" pitchFamily="34" charset="0"/>
              </a:rPr>
              <a:t>Left-justify the PS student ID numbers.</a:t>
            </a:r>
          </a:p>
          <a:p>
            <a:pPr>
              <a:defRPr/>
            </a:pPr>
            <a:r>
              <a:rPr lang="en-US" sz="1700" kern="1200" dirty="0">
                <a:solidFill>
                  <a:schemeClr val="tx2"/>
                </a:solidFill>
                <a:latin typeface="Arial" panose="020B0604020202020204" pitchFamily="34" charset="0"/>
                <a:cs typeface="Arial" panose="020B0604020202020204" pitchFamily="34" charset="0"/>
              </a:rPr>
              <a:t>Write and bubble in IDs.  The scanners only pick up the gridded fields.</a:t>
            </a:r>
          </a:p>
        </p:txBody>
      </p:sp>
      <p:pic>
        <p:nvPicPr>
          <p:cNvPr id="4" name="Picture 3" descr="where to grid Student ID and secondary ID.">
            <a:extLst>
              <a:ext uri="{FF2B5EF4-FFF2-40B4-BE49-F238E27FC236}">
                <a16:creationId xmlns:a16="http://schemas.microsoft.com/office/drawing/2014/main" id="{DCB12BBA-2D04-A558-C0A8-AD40A04C938C}"/>
              </a:ext>
            </a:extLst>
          </p:cNvPr>
          <p:cNvPicPr>
            <a:picLocks noChangeAspect="1"/>
          </p:cNvPicPr>
          <p:nvPr/>
        </p:nvPicPr>
        <p:blipFill rotWithShape="1">
          <a:blip r:embed="rId2"/>
          <a:srcRect l="3157" r="12968" b="-2"/>
          <a:stretch/>
        </p:blipFill>
        <p:spPr>
          <a:xfrm>
            <a:off x="6943387" y="640080"/>
            <a:ext cx="3770290" cy="5577840"/>
          </a:xfrm>
          <a:prstGeom prst="rect">
            <a:avLst/>
          </a:prstGeom>
          <a:noFill/>
        </p:spPr>
      </p:pic>
    </p:spTree>
    <p:extLst>
      <p:ext uri="{BB962C8B-B14F-4D97-AF65-F5344CB8AC3E}">
        <p14:creationId xmlns:p14="http://schemas.microsoft.com/office/powerpoint/2010/main" val="280767794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green and blue logo with the text- Pause.">
            <a:extLst>
              <a:ext uri="{FF2B5EF4-FFF2-40B4-BE49-F238E27FC236}">
                <a16:creationId xmlns:a16="http://schemas.microsoft.com/office/drawing/2014/main" id="{EE46A6D0-88AD-F639-2FD2-DF4649842A2B}"/>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6551" t="9020" r="5181" b="16078"/>
          <a:stretch/>
        </p:blipFill>
        <p:spPr>
          <a:xfrm>
            <a:off x="2895600" y="1152366"/>
            <a:ext cx="6400800" cy="4553267"/>
          </a:xfrm>
          <a:prstGeom prst="rect">
            <a:avLst/>
          </a:prstGeom>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153976516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0FC4D9A-1A25-5604-E418-67812DD2CB02}"/>
              </a:ext>
            </a:extLst>
          </p:cNvPr>
          <p:cNvSpPr>
            <a:spLocks noGrp="1"/>
          </p:cNvSpPr>
          <p:nvPr>
            <p:ph type="title"/>
          </p:nvPr>
        </p:nvSpPr>
        <p:spPr>
          <a:xfrm>
            <a:off x="630935" y="639520"/>
            <a:ext cx="3612291" cy="1719072"/>
          </a:xfrm>
        </p:spPr>
        <p:txBody>
          <a:bodyPr vert="horz" lIns="91440" tIns="45720" rIns="91440" bIns="45720" rtlCol="0" anchor="b">
            <a:noAutofit/>
          </a:bodyPr>
          <a:lstStyle/>
          <a:p>
            <a:r>
              <a:rPr lang="en-US" sz="3200" kern="1200" dirty="0">
                <a:solidFill>
                  <a:schemeClr val="tx2"/>
                </a:solidFill>
                <a:latin typeface="Arial Black" panose="020B0A04020102020204" pitchFamily="34" charset="0"/>
              </a:rPr>
              <a:t>After the Test Administration </a:t>
            </a:r>
          </a:p>
        </p:txBody>
      </p:sp>
      <p:sp>
        <p:nvSpPr>
          <p:cNvPr id="21" name="sketch line">
            <a:extLst>
              <a:ext uri="{FF2B5EF4-FFF2-40B4-BE49-F238E27FC236}">
                <a16:creationId xmlns:a16="http://schemas.microsoft.com/office/drawing/2014/main" id="{CD8B4F24-440B-49E9-B85D-733523DC0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F3C48276-B88F-B9ED-9BFF-58CCC147E208}"/>
              </a:ext>
            </a:extLst>
          </p:cNvPr>
          <p:cNvSpPr txBox="1"/>
          <p:nvPr/>
        </p:nvSpPr>
        <p:spPr>
          <a:xfrm>
            <a:off x="630936" y="2807208"/>
            <a:ext cx="3612290" cy="3410712"/>
          </a:xfrm>
          <a:prstGeom prst="rect">
            <a:avLst/>
          </a:prstGeom>
        </p:spPr>
        <p:txBody>
          <a:bodyPr vert="horz" lIns="91440" tIns="45720" rIns="91440" bIns="45720" rtlCol="0" anchor="t">
            <a:normAutofit/>
          </a:bodyPr>
          <a:lstStyle/>
          <a:p>
            <a:pPr marL="285750" indent="-228600">
              <a:lnSpc>
                <a:spcPct val="90000"/>
              </a:lnSpc>
              <a:spcAft>
                <a:spcPts val="600"/>
              </a:spcAft>
              <a:buFont typeface="Arial" panose="020B0604020202020204" pitchFamily="34" charset="0"/>
              <a:buChar char="•"/>
            </a:pPr>
            <a:r>
              <a:rPr lang="en-US" sz="2200" dirty="0">
                <a:latin typeface="Arial" panose="020B0604020202020204" pitchFamily="34" charset="0"/>
                <a:cs typeface="Arial" panose="020B0604020202020204" pitchFamily="34" charset="0"/>
              </a:rPr>
              <a:t>Testing window closes on Tuesday, October 28, 2025.</a:t>
            </a:r>
          </a:p>
          <a:p>
            <a:pPr marL="285750" indent="-228600">
              <a:lnSpc>
                <a:spcPct val="90000"/>
              </a:lnSpc>
              <a:spcAft>
                <a:spcPts val="600"/>
              </a:spcAft>
              <a:buFont typeface="Arial" panose="020B0604020202020204" pitchFamily="34" charset="0"/>
              <a:buChar char="•"/>
            </a:pPr>
            <a:r>
              <a:rPr lang="en-US" sz="2200" dirty="0">
                <a:latin typeface="Arial" panose="020B0604020202020204" pitchFamily="34" charset="0"/>
                <a:cs typeface="Arial" panose="020B0604020202020204" pitchFamily="34" charset="0"/>
              </a:rPr>
              <a:t>Paper test materials should be shipped to the Riverside Scoring Center no later than Friday, October 31, 2025.</a:t>
            </a:r>
          </a:p>
        </p:txBody>
      </p:sp>
      <p:pic>
        <p:nvPicPr>
          <p:cNvPr id="9" name="Picture 8" descr="A calendar with a number of days&#10;&#10;AI-generated content may be incorrect.">
            <a:extLst>
              <a:ext uri="{FF2B5EF4-FFF2-40B4-BE49-F238E27FC236}">
                <a16:creationId xmlns:a16="http://schemas.microsoft.com/office/drawing/2014/main" id="{6EA99C1B-4ED9-47EB-FB72-DAF2DAE0AE23}"/>
              </a:ext>
            </a:extLst>
          </p:cNvPr>
          <p:cNvPicPr>
            <a:picLocks noChangeAspect="1"/>
          </p:cNvPicPr>
          <p:nvPr/>
        </p:nvPicPr>
        <p:blipFill>
          <a:blip r:embed="rId2"/>
          <a:stretch>
            <a:fillRect/>
          </a:stretch>
        </p:blipFill>
        <p:spPr>
          <a:xfrm>
            <a:off x="4654296" y="1651292"/>
            <a:ext cx="6903720" cy="3555415"/>
          </a:xfrm>
          <a:prstGeom prst="rect">
            <a:avLst/>
          </a:prstGeom>
          <a:effectLst>
            <a:outerShdw blurRad="50800" dist="38100" dir="2700000" algn="tl" rotWithShape="0">
              <a:prstClr val="black">
                <a:alpha val="40000"/>
              </a:prstClr>
            </a:outerShdw>
          </a:effectLst>
        </p:spPr>
      </p:pic>
      <p:sp>
        <p:nvSpPr>
          <p:cNvPr id="10" name="Rectangle 9">
            <a:extLst>
              <a:ext uri="{FF2B5EF4-FFF2-40B4-BE49-F238E27FC236}">
                <a16:creationId xmlns:a16="http://schemas.microsoft.com/office/drawing/2014/main" id="{E45790CD-B2AA-F090-C1F3-27D1487AAC77}"/>
              </a:ext>
            </a:extLst>
          </p:cNvPr>
          <p:cNvSpPr/>
          <p:nvPr/>
        </p:nvSpPr>
        <p:spPr>
          <a:xfrm>
            <a:off x="6724650" y="4324350"/>
            <a:ext cx="962026" cy="552450"/>
          </a:xfrm>
          <a:prstGeom prst="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5206797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82CC91-A845-F9C8-DFC3-CDA27BA3776D}"/>
              </a:ext>
            </a:extLst>
          </p:cNvPr>
          <p:cNvSpPr>
            <a:spLocks noGrp="1"/>
          </p:cNvSpPr>
          <p:nvPr>
            <p:ph type="title"/>
          </p:nvPr>
        </p:nvSpPr>
        <p:spPr>
          <a:xfrm>
            <a:off x="838200" y="365126"/>
            <a:ext cx="10515600" cy="773210"/>
          </a:xfrm>
        </p:spPr>
        <p:txBody>
          <a:bodyPr>
            <a:normAutofit fontScale="90000"/>
          </a:bodyPr>
          <a:lstStyle/>
          <a:p>
            <a:r>
              <a:rPr lang="en-US" b="1" spc="600" dirty="0">
                <a:solidFill>
                  <a:schemeClr val="tx2"/>
                </a:solidFill>
                <a:latin typeface="Arial Black" panose="020B0A04020102020204" pitchFamily="34" charset="0"/>
              </a:rPr>
              <a:t>Return Material Procedures</a:t>
            </a:r>
          </a:p>
        </p:txBody>
      </p:sp>
      <p:sp>
        <p:nvSpPr>
          <p:cNvPr id="4" name="TextBox 3">
            <a:extLst>
              <a:ext uri="{FF2B5EF4-FFF2-40B4-BE49-F238E27FC236}">
                <a16:creationId xmlns:a16="http://schemas.microsoft.com/office/drawing/2014/main" id="{17AE6B9C-8FDE-D02A-6F21-1E958348662E}"/>
              </a:ext>
            </a:extLst>
          </p:cNvPr>
          <p:cNvSpPr txBox="1"/>
          <p:nvPr/>
        </p:nvSpPr>
        <p:spPr>
          <a:xfrm>
            <a:off x="615820" y="1194021"/>
            <a:ext cx="10935478" cy="2179764"/>
          </a:xfrm>
          <a:prstGeom prst="rect">
            <a:avLst/>
          </a:prstGeom>
          <a:noFill/>
        </p:spPr>
        <p:txBody>
          <a:bodyPr wrap="square" rtlCol="0">
            <a:spAutoFit/>
          </a:bodyPr>
          <a:lstStyle/>
          <a:p>
            <a:pPr marL="57150" marR="97155">
              <a:lnSpc>
                <a:spcPct val="102000"/>
              </a:lnSpc>
              <a:spcBef>
                <a:spcPts val="0"/>
              </a:spcBef>
              <a:spcAft>
                <a:spcPts val="0"/>
              </a:spcAft>
            </a:pPr>
            <a:r>
              <a:rPr lang="en-US" sz="1800" b="1" kern="100" dirty="0">
                <a:solidFill>
                  <a:srgbClr val="000000"/>
                </a:solidFill>
                <a:effectLst/>
                <a:latin typeface="Arial" panose="020B0604020202020204" pitchFamily="34" charset="0"/>
                <a:ea typeface="Arial" panose="020B0604020202020204" pitchFamily="34" charset="0"/>
                <a:cs typeface="Arial" panose="020B0604020202020204" pitchFamily="34" charset="0"/>
              </a:rPr>
              <a:t>Step 1: Collection of Test Materials</a:t>
            </a:r>
            <a:endParaRPr lang="en-US" sz="1800" kern="1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marL="57150" marR="97155">
              <a:lnSpc>
                <a:spcPct val="102000"/>
              </a:lnSpc>
              <a:spcBef>
                <a:spcPts val="0"/>
              </a:spcBef>
              <a:spcAft>
                <a:spcPts val="725"/>
              </a:spcAft>
            </a:pPr>
            <a:r>
              <a:rPr lang="en-US" sz="1800" kern="100" dirty="0">
                <a:solidFill>
                  <a:srgbClr val="000000"/>
                </a:solidFill>
                <a:effectLst/>
                <a:latin typeface="Arial" panose="020B0604020202020204" pitchFamily="34" charset="0"/>
                <a:ea typeface="Arial" panose="020B0604020202020204" pitchFamily="34" charset="0"/>
                <a:cs typeface="Arial" panose="020B0604020202020204" pitchFamily="34" charset="0"/>
              </a:rPr>
              <a:t>The School Test Coordinator should collect all test materials, including Directions for Administration, from the Test Administrators. Ensure that all materials are accounted for and organized before proceeding to the next steps. </a:t>
            </a:r>
            <a:endParaRPr lang="en-US" sz="1800" kern="1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marL="57150" marR="0">
              <a:lnSpc>
                <a:spcPct val="107000"/>
              </a:lnSpc>
              <a:spcBef>
                <a:spcPts val="0"/>
              </a:spcBef>
              <a:spcAft>
                <a:spcPts val="0"/>
              </a:spcAft>
            </a:pPr>
            <a:r>
              <a:rPr lang="en-US" sz="1800" b="1" kern="100" dirty="0">
                <a:solidFill>
                  <a:srgbClr val="000000"/>
                </a:solidFill>
                <a:effectLst/>
                <a:latin typeface="Arial" panose="020B0604020202020204" pitchFamily="34" charset="0"/>
                <a:ea typeface="Calibri" panose="020F0502020204030204" pitchFamily="34" charset="0"/>
                <a:cs typeface="Arial" panose="020B0604020202020204" pitchFamily="34" charset="0"/>
              </a:rPr>
              <a:t>Step 2: Prepare Scorable and Nonscorable Materials</a:t>
            </a:r>
            <a:endParaRPr lang="en-US" sz="1800" kern="1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marL="57150" marR="0">
              <a:lnSpc>
                <a:spcPct val="107000"/>
              </a:lnSpc>
              <a:spcBef>
                <a:spcPts val="0"/>
              </a:spcBef>
              <a:spcAft>
                <a:spcPts val="800"/>
              </a:spcAft>
            </a:pPr>
            <a:r>
              <a:rPr lang="en-US" sz="1800" kern="100" dirty="0">
                <a:solidFill>
                  <a:srgbClr val="000000"/>
                </a:solidFill>
                <a:effectLst/>
                <a:latin typeface="Arial" panose="020B0604020202020204" pitchFamily="34" charset="0"/>
                <a:ea typeface="Calibri" panose="020F0502020204030204" pitchFamily="34" charset="0"/>
                <a:cs typeface="Arial" panose="020B0604020202020204" pitchFamily="34" charset="0"/>
              </a:rPr>
              <a:t>Separate the test materials into two categories: scorable and nonscorable. Scorable materials are those that require scoring by Riverside Scoring Service, while nonscorable materials do not need scoring.</a:t>
            </a:r>
          </a:p>
        </p:txBody>
      </p:sp>
      <p:graphicFrame>
        <p:nvGraphicFramePr>
          <p:cNvPr id="6" name="Table 5" descr="Table has two columns- Stack A (Scorable Materials) and Stack B (Nonscorable Materials)">
            <a:extLst>
              <a:ext uri="{FF2B5EF4-FFF2-40B4-BE49-F238E27FC236}">
                <a16:creationId xmlns:a16="http://schemas.microsoft.com/office/drawing/2014/main" id="{BB197137-50F0-85B2-31D2-1CEE79FA4AFB}"/>
              </a:ext>
            </a:extLst>
          </p:cNvPr>
          <p:cNvGraphicFramePr>
            <a:graphicFrameLocks noGrp="1"/>
          </p:cNvGraphicFramePr>
          <p:nvPr>
            <p:extLst>
              <p:ext uri="{D42A27DB-BD31-4B8C-83A1-F6EECF244321}">
                <p14:modId xmlns:p14="http://schemas.microsoft.com/office/powerpoint/2010/main" val="1339441469"/>
              </p:ext>
            </p:extLst>
          </p:nvPr>
        </p:nvGraphicFramePr>
        <p:xfrm>
          <a:off x="641947" y="3429000"/>
          <a:ext cx="10910596" cy="3063875"/>
        </p:xfrm>
        <a:graphic>
          <a:graphicData uri="http://schemas.openxmlformats.org/drawingml/2006/table">
            <a:tbl>
              <a:tblPr firstRow="1" firstCol="1" bandRow="1"/>
              <a:tblGrid>
                <a:gridCol w="5455298">
                  <a:extLst>
                    <a:ext uri="{9D8B030D-6E8A-4147-A177-3AD203B41FA5}">
                      <a16:colId xmlns:a16="http://schemas.microsoft.com/office/drawing/2014/main" val="2015644419"/>
                    </a:ext>
                  </a:extLst>
                </a:gridCol>
                <a:gridCol w="5455298">
                  <a:extLst>
                    <a:ext uri="{9D8B030D-6E8A-4147-A177-3AD203B41FA5}">
                      <a16:colId xmlns:a16="http://schemas.microsoft.com/office/drawing/2014/main" val="3277628162"/>
                    </a:ext>
                  </a:extLst>
                </a:gridCol>
              </a:tblGrid>
              <a:tr h="380735">
                <a:tc>
                  <a:txBody>
                    <a:bodyPr/>
                    <a:lstStyle/>
                    <a:p>
                      <a:pPr marL="0" marR="0" algn="ctr">
                        <a:lnSpc>
                          <a:spcPct val="107000"/>
                        </a:lnSpc>
                        <a:spcBef>
                          <a:spcPts val="0"/>
                        </a:spcBef>
                        <a:spcAft>
                          <a:spcPts val="0"/>
                        </a:spcAft>
                      </a:pPr>
                      <a:r>
                        <a:rPr lang="en-US" sz="1800" b="1" kern="100" dirty="0">
                          <a:solidFill>
                            <a:schemeClr val="bg1"/>
                          </a:solidFill>
                          <a:effectLst/>
                          <a:latin typeface="Arial" panose="020B0604020202020204" pitchFamily="34" charset="0"/>
                          <a:ea typeface="Calibri" panose="020F0502020204030204" pitchFamily="34" charset="0"/>
                          <a:cs typeface="Arial" panose="020B0604020202020204" pitchFamily="34" charset="0"/>
                        </a:rPr>
                        <a:t>Stack A (Scorable Materials)</a:t>
                      </a:r>
                      <a:endParaRPr lang="en-US" sz="1800" kern="1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25000"/>
                      </a:schemeClr>
                    </a:solidFill>
                  </a:tcPr>
                </a:tc>
                <a:tc>
                  <a:txBody>
                    <a:bodyPr/>
                    <a:lstStyle/>
                    <a:p>
                      <a:pPr marL="0" marR="0" algn="ctr">
                        <a:lnSpc>
                          <a:spcPct val="107000"/>
                        </a:lnSpc>
                        <a:spcBef>
                          <a:spcPts val="0"/>
                        </a:spcBef>
                        <a:spcAft>
                          <a:spcPts val="0"/>
                        </a:spcAft>
                      </a:pPr>
                      <a:r>
                        <a:rPr lang="en-US" sz="1800" b="1" kern="100" dirty="0">
                          <a:solidFill>
                            <a:schemeClr val="bg1"/>
                          </a:solidFill>
                          <a:effectLst/>
                          <a:latin typeface="Arial" panose="020B0604020202020204" pitchFamily="34" charset="0"/>
                          <a:ea typeface="Calibri" panose="020F0502020204030204" pitchFamily="34" charset="0"/>
                          <a:cs typeface="Arial" panose="020B0604020202020204" pitchFamily="34" charset="0"/>
                        </a:rPr>
                        <a:t>Stack B (Nonscorable Materials)</a:t>
                      </a:r>
                      <a:endParaRPr lang="en-US" sz="1800" kern="1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25000"/>
                      </a:schemeClr>
                    </a:solidFill>
                  </a:tcPr>
                </a:tc>
                <a:extLst>
                  <a:ext uri="{0D108BD9-81ED-4DB2-BD59-A6C34878D82A}">
                    <a16:rowId xmlns:a16="http://schemas.microsoft.com/office/drawing/2014/main" val="2326586577"/>
                  </a:ext>
                </a:extLst>
              </a:tr>
              <a:tr h="2683140">
                <a:tc>
                  <a:txBody>
                    <a:bodyPr/>
                    <a:lstStyle/>
                    <a:p>
                      <a:pPr marL="342900" marR="0" lvl="0" indent="-342900">
                        <a:lnSpc>
                          <a:spcPct val="107000"/>
                        </a:lnSpc>
                        <a:spcBef>
                          <a:spcPts val="0"/>
                        </a:spcBef>
                        <a:spcAft>
                          <a:spcPts val="0"/>
                        </a:spcAft>
                        <a:buFont typeface="Wingdings" panose="05000000000000000000" pitchFamily="2" charset="2"/>
                        <a:buChar char=""/>
                      </a:pPr>
                      <a:r>
                        <a:rPr lang="en-US" sz="1600" kern="100" dirty="0">
                          <a:effectLst/>
                          <a:latin typeface="Arial" panose="020B0604020202020204" pitchFamily="34" charset="0"/>
                          <a:ea typeface="Calibri" panose="020F0502020204030204" pitchFamily="34" charset="0"/>
                          <a:cs typeface="Arial" panose="020B0604020202020204" pitchFamily="34" charset="0"/>
                        </a:rPr>
                        <a:t>Building Identification Sheet</a:t>
                      </a:r>
                      <a:endParaRPr lang="en-US" sz="2400" kern="100" dirty="0">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0"/>
                        </a:spcAft>
                        <a:buFont typeface="Wingdings" panose="05000000000000000000" pitchFamily="2" charset="2"/>
                        <a:buChar char=""/>
                      </a:pPr>
                      <a:r>
                        <a:rPr lang="en-US" sz="1600" kern="100" dirty="0">
                          <a:effectLst/>
                          <a:latin typeface="Arial" panose="020B0604020202020204" pitchFamily="34" charset="0"/>
                          <a:ea typeface="Calibri" panose="020F0502020204030204" pitchFamily="34" charset="0"/>
                          <a:cs typeface="Arial" panose="020B0604020202020204" pitchFamily="34" charset="0"/>
                        </a:rPr>
                        <a:t>Grade/Class Identification Sheets</a:t>
                      </a:r>
                      <a:endParaRPr lang="en-US" sz="2400" kern="100" dirty="0">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0"/>
                        </a:spcAft>
                        <a:buFont typeface="Wingdings" panose="05000000000000000000" pitchFamily="2" charset="2"/>
                        <a:buChar char=""/>
                      </a:pPr>
                      <a:r>
                        <a:rPr lang="en-US" sz="1600" kern="100" dirty="0">
                          <a:effectLst/>
                          <a:latin typeface="Arial" panose="020B0604020202020204" pitchFamily="34" charset="0"/>
                          <a:ea typeface="Calibri" panose="020F0502020204030204" pitchFamily="34" charset="0"/>
                          <a:cs typeface="Arial" panose="020B0604020202020204" pitchFamily="34" charset="0"/>
                        </a:rPr>
                        <a:t>ALL Pre-ID barcoded CogAT and Iowa Assessments test booklets (except for z coded damaged test booklets). </a:t>
                      </a:r>
                      <a:endParaRPr lang="en-US" sz="2400" kern="100" dirty="0">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0"/>
                        </a:spcAft>
                        <a:buFont typeface="Wingdings" panose="05000000000000000000" pitchFamily="2" charset="2"/>
                        <a:buChar char=""/>
                      </a:pPr>
                      <a:r>
                        <a:rPr lang="en-US" sz="1600" kern="100" dirty="0">
                          <a:effectLst/>
                          <a:latin typeface="Arial" panose="020B0604020202020204" pitchFamily="34" charset="0"/>
                          <a:ea typeface="Calibri" panose="020F0502020204030204" pitchFamily="34" charset="0"/>
                          <a:cs typeface="Arial" panose="020B0604020202020204" pitchFamily="34" charset="0"/>
                        </a:rPr>
                        <a:t>Overage CogAT and Iowa Assessments test booklets used by students for testing.</a:t>
                      </a:r>
                      <a:endParaRPr lang="en-US" sz="2400" kern="1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rtl="0">
                        <a:lnSpc>
                          <a:spcPct val="107000"/>
                        </a:lnSpc>
                        <a:spcBef>
                          <a:spcPts val="0"/>
                        </a:spcBef>
                        <a:spcAft>
                          <a:spcPts val="0"/>
                        </a:spcAft>
                        <a:buFont typeface="Wingdings" panose="05000000000000000000" pitchFamily="2" charset="2"/>
                        <a:buChar char=""/>
                      </a:pPr>
                      <a:r>
                        <a:rPr lang="en-US" sz="1600" kern="100" dirty="0">
                          <a:effectLst/>
                          <a:latin typeface="Arial" panose="020B0604020202020204" pitchFamily="34" charset="0"/>
                          <a:ea typeface="Calibri" panose="020F0502020204030204" pitchFamily="34" charset="0"/>
                          <a:cs typeface="Arial" panose="020B0604020202020204" pitchFamily="34" charset="0"/>
                        </a:rPr>
                        <a:t>All unused Overage Test Booklets</a:t>
                      </a:r>
                      <a:endParaRPr lang="en-US" sz="2400" kern="100" dirty="0">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0"/>
                        </a:spcAft>
                        <a:buFont typeface="Wingdings" panose="05000000000000000000" pitchFamily="2" charset="2"/>
                        <a:buChar char=""/>
                      </a:pPr>
                      <a:r>
                        <a:rPr lang="en-US" sz="1600" kern="100" dirty="0">
                          <a:effectLst/>
                          <a:latin typeface="Arial" panose="020B0604020202020204" pitchFamily="34" charset="0"/>
                          <a:ea typeface="Calibri" panose="020F0502020204030204" pitchFamily="34" charset="0"/>
                          <a:cs typeface="Arial" panose="020B0604020202020204" pitchFamily="34" charset="0"/>
                        </a:rPr>
                        <a:t>All Directions for Administration manuals (CogAT and Iowa Assessments)</a:t>
                      </a:r>
                      <a:endParaRPr lang="en-US" sz="2400" kern="100" dirty="0">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0"/>
                        </a:spcAft>
                        <a:buFont typeface="Wingdings" panose="05000000000000000000" pitchFamily="2" charset="2"/>
                        <a:buChar char=""/>
                      </a:pPr>
                      <a:r>
                        <a:rPr lang="en-US" sz="1600" kern="100" dirty="0">
                          <a:effectLst/>
                          <a:latin typeface="Arial" panose="020B0604020202020204" pitchFamily="34" charset="0"/>
                          <a:ea typeface="Calibri" panose="020F0502020204030204" pitchFamily="34" charset="0"/>
                          <a:cs typeface="Arial" panose="020B0604020202020204" pitchFamily="34" charset="0"/>
                        </a:rPr>
                        <a:t>All Large Print Test Booklets- Prior to packaging for return, student responses must be transferred to the student’s precoded test booklet in a secure setting.  If an overage book is used, ensure that the student’s demographic information has been completed.  </a:t>
                      </a:r>
                      <a:endParaRPr lang="en-US" sz="2400" kern="100" dirty="0">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800"/>
                        </a:spcAft>
                        <a:buFont typeface="Wingdings" panose="05000000000000000000" pitchFamily="2" charset="2"/>
                        <a:buChar char=""/>
                      </a:pPr>
                      <a:r>
                        <a:rPr lang="en-US" sz="1600" kern="100" dirty="0">
                          <a:effectLst/>
                          <a:latin typeface="Arial" panose="020B0604020202020204" pitchFamily="34" charset="0"/>
                          <a:ea typeface="Calibri" panose="020F0502020204030204" pitchFamily="34" charset="0"/>
                          <a:cs typeface="Arial" panose="020B0604020202020204" pitchFamily="34" charset="0"/>
                        </a:rPr>
                        <a:t>Security Checklists/Return Envelope</a:t>
                      </a:r>
                      <a:endParaRPr lang="en-US" sz="2400" kern="1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35961794"/>
                  </a:ext>
                </a:extLst>
              </a:tr>
            </a:tbl>
          </a:graphicData>
        </a:graphic>
      </p:graphicFrame>
    </p:spTree>
    <p:extLst>
      <p:ext uri="{BB962C8B-B14F-4D97-AF65-F5344CB8AC3E}">
        <p14:creationId xmlns:p14="http://schemas.microsoft.com/office/powerpoint/2010/main" val="253471077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82CC91-A845-F9C8-DFC3-CDA27BA3776D}"/>
              </a:ext>
            </a:extLst>
          </p:cNvPr>
          <p:cNvSpPr>
            <a:spLocks noGrp="1"/>
          </p:cNvSpPr>
          <p:nvPr>
            <p:ph type="title"/>
          </p:nvPr>
        </p:nvSpPr>
        <p:spPr>
          <a:xfrm>
            <a:off x="628261" y="365126"/>
            <a:ext cx="10910595" cy="773210"/>
          </a:xfrm>
        </p:spPr>
        <p:txBody>
          <a:bodyPr>
            <a:normAutofit fontScale="90000"/>
          </a:bodyPr>
          <a:lstStyle/>
          <a:p>
            <a:r>
              <a:rPr lang="en-US" sz="3600" b="1" spc="600" dirty="0">
                <a:solidFill>
                  <a:schemeClr val="tx2"/>
                </a:solidFill>
                <a:latin typeface="Arial Black" panose="020B0A04020102020204" pitchFamily="34" charset="0"/>
              </a:rPr>
              <a:t>Return Material Procedures cont’</a:t>
            </a:r>
          </a:p>
        </p:txBody>
      </p:sp>
      <p:sp>
        <p:nvSpPr>
          <p:cNvPr id="4" name="TextBox 3">
            <a:extLst>
              <a:ext uri="{FF2B5EF4-FFF2-40B4-BE49-F238E27FC236}">
                <a16:creationId xmlns:a16="http://schemas.microsoft.com/office/drawing/2014/main" id="{17AE6B9C-8FDE-D02A-6F21-1E958348662E}"/>
              </a:ext>
            </a:extLst>
          </p:cNvPr>
          <p:cNvSpPr txBox="1"/>
          <p:nvPr/>
        </p:nvSpPr>
        <p:spPr>
          <a:xfrm>
            <a:off x="615820" y="1296761"/>
            <a:ext cx="10935478" cy="365165"/>
          </a:xfrm>
          <a:prstGeom prst="rect">
            <a:avLst/>
          </a:prstGeom>
          <a:noFill/>
        </p:spPr>
        <p:txBody>
          <a:bodyPr wrap="square" rtlCol="0">
            <a:spAutoFit/>
          </a:bodyPr>
          <a:lstStyle/>
          <a:p>
            <a:pPr marL="57150" marR="97155">
              <a:lnSpc>
                <a:spcPct val="102000"/>
              </a:lnSpc>
              <a:spcBef>
                <a:spcPts val="0"/>
              </a:spcBef>
              <a:spcAft>
                <a:spcPts val="0"/>
              </a:spcAft>
            </a:pPr>
            <a:r>
              <a:rPr lang="en-US" b="1" kern="100" dirty="0">
                <a:solidFill>
                  <a:srgbClr val="000000"/>
                </a:solidFill>
                <a:effectLst/>
                <a:latin typeface="Arial" panose="020B0604020202020204" pitchFamily="34" charset="0"/>
                <a:ea typeface="Arial" panose="020B0604020202020204" pitchFamily="34" charset="0"/>
                <a:cs typeface="Arial" panose="020B0604020202020204" pitchFamily="34" charset="0"/>
              </a:rPr>
              <a:t>Step 3: </a:t>
            </a:r>
            <a:r>
              <a:rPr lang="en-US" kern="100" dirty="0">
                <a:solidFill>
                  <a:srgbClr val="000000"/>
                </a:solidFill>
                <a:effectLst/>
                <a:latin typeface="Arial" panose="020B0604020202020204" pitchFamily="34" charset="0"/>
                <a:ea typeface="Arial" panose="020B0604020202020204" pitchFamily="34" charset="0"/>
                <a:cs typeface="Arial" panose="020B0604020202020204" pitchFamily="34" charset="0"/>
              </a:rPr>
              <a:t>Check the Scorable materials before packaging</a:t>
            </a:r>
            <a:endParaRPr lang="en-US" kern="1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p:txBody>
      </p:sp>
      <p:graphicFrame>
        <p:nvGraphicFramePr>
          <p:cNvPr id="6" name="Table 5" descr="Table includes two columns- Student Test Books and Class/Grade ID Sheets">
            <a:extLst>
              <a:ext uri="{FF2B5EF4-FFF2-40B4-BE49-F238E27FC236}">
                <a16:creationId xmlns:a16="http://schemas.microsoft.com/office/drawing/2014/main" id="{BB197137-50F0-85B2-31D2-1CEE79FA4AFB}"/>
              </a:ext>
            </a:extLst>
          </p:cNvPr>
          <p:cNvGraphicFramePr>
            <a:graphicFrameLocks noGrp="1"/>
          </p:cNvGraphicFramePr>
          <p:nvPr>
            <p:extLst>
              <p:ext uri="{D42A27DB-BD31-4B8C-83A1-F6EECF244321}">
                <p14:modId xmlns:p14="http://schemas.microsoft.com/office/powerpoint/2010/main" val="939612067"/>
              </p:ext>
            </p:extLst>
          </p:nvPr>
        </p:nvGraphicFramePr>
        <p:xfrm>
          <a:off x="628261" y="1739538"/>
          <a:ext cx="10910596" cy="3067667"/>
        </p:xfrm>
        <a:graphic>
          <a:graphicData uri="http://schemas.openxmlformats.org/drawingml/2006/table">
            <a:tbl>
              <a:tblPr firstRow="1" firstCol="1" bandRow="1"/>
              <a:tblGrid>
                <a:gridCol w="5455298">
                  <a:extLst>
                    <a:ext uri="{9D8B030D-6E8A-4147-A177-3AD203B41FA5}">
                      <a16:colId xmlns:a16="http://schemas.microsoft.com/office/drawing/2014/main" val="2015644419"/>
                    </a:ext>
                  </a:extLst>
                </a:gridCol>
                <a:gridCol w="5455298">
                  <a:extLst>
                    <a:ext uri="{9D8B030D-6E8A-4147-A177-3AD203B41FA5}">
                      <a16:colId xmlns:a16="http://schemas.microsoft.com/office/drawing/2014/main" val="3277628162"/>
                    </a:ext>
                  </a:extLst>
                </a:gridCol>
              </a:tblGrid>
              <a:tr h="343901">
                <a:tc>
                  <a:txBody>
                    <a:bodyPr/>
                    <a:lstStyle/>
                    <a:p>
                      <a:pPr marL="0" marR="0" algn="ctr">
                        <a:lnSpc>
                          <a:spcPct val="107000"/>
                        </a:lnSpc>
                        <a:spcBef>
                          <a:spcPts val="0"/>
                        </a:spcBef>
                        <a:spcAft>
                          <a:spcPts val="0"/>
                        </a:spcAft>
                      </a:pPr>
                      <a:r>
                        <a:rPr lang="en-US" sz="1800" b="1" kern="100" dirty="0">
                          <a:solidFill>
                            <a:schemeClr val="bg1"/>
                          </a:solidFill>
                          <a:effectLst/>
                          <a:latin typeface="Arial" panose="020B0604020202020204" pitchFamily="34" charset="0"/>
                          <a:ea typeface="Calibri" panose="020F0502020204030204" pitchFamily="34" charset="0"/>
                          <a:cs typeface="Arial" panose="020B0604020202020204" pitchFamily="34" charset="0"/>
                        </a:rPr>
                        <a:t>Student Test Books</a:t>
                      </a:r>
                      <a:endParaRPr lang="en-US" sz="1800" kern="1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25000"/>
                      </a:schemeClr>
                    </a:solidFill>
                  </a:tcPr>
                </a:tc>
                <a:tc>
                  <a:txBody>
                    <a:bodyPr/>
                    <a:lstStyle/>
                    <a:p>
                      <a:pPr marL="0" marR="0" algn="ctr">
                        <a:lnSpc>
                          <a:spcPct val="107000"/>
                        </a:lnSpc>
                        <a:spcBef>
                          <a:spcPts val="0"/>
                        </a:spcBef>
                        <a:spcAft>
                          <a:spcPts val="0"/>
                        </a:spcAft>
                      </a:pPr>
                      <a:r>
                        <a:rPr lang="en-US" sz="1800" b="1" kern="100" dirty="0">
                          <a:solidFill>
                            <a:schemeClr val="bg1"/>
                          </a:solidFill>
                          <a:effectLst/>
                          <a:latin typeface="Arial" panose="020B0604020202020204" pitchFamily="34" charset="0"/>
                          <a:ea typeface="Calibri" panose="020F0502020204030204" pitchFamily="34" charset="0"/>
                          <a:cs typeface="Arial" panose="020B0604020202020204" pitchFamily="34" charset="0"/>
                        </a:rPr>
                        <a:t>Class/Grade Identification Sheets</a:t>
                      </a:r>
                      <a:endParaRPr lang="en-US" sz="1800" kern="1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25000"/>
                      </a:schemeClr>
                    </a:solidFill>
                  </a:tcPr>
                </a:tc>
                <a:extLst>
                  <a:ext uri="{0D108BD9-81ED-4DB2-BD59-A6C34878D82A}">
                    <a16:rowId xmlns:a16="http://schemas.microsoft.com/office/drawing/2014/main" val="2326586577"/>
                  </a:ext>
                </a:extLst>
              </a:tr>
              <a:tr h="2723766">
                <a:tc>
                  <a:txBody>
                    <a:bodyPr/>
                    <a:lstStyle/>
                    <a:p>
                      <a:pPr marL="342900" marR="0" lvl="0" indent="-342900" rtl="0">
                        <a:lnSpc>
                          <a:spcPct val="107000"/>
                        </a:lnSpc>
                        <a:spcBef>
                          <a:spcPts val="0"/>
                        </a:spcBef>
                        <a:spcAft>
                          <a:spcPts val="0"/>
                        </a:spcAft>
                        <a:buFont typeface="Wingdings" panose="05000000000000000000" pitchFamily="2" charset="2"/>
                        <a:buChar char=""/>
                      </a:pPr>
                      <a:r>
                        <a:rPr lang="en-US" sz="1600" kern="100" dirty="0">
                          <a:effectLst/>
                          <a:latin typeface="Arial" panose="020B0604020202020204" pitchFamily="34" charset="0"/>
                          <a:ea typeface="Calibri" panose="020F0502020204030204" pitchFamily="34" charset="0"/>
                          <a:cs typeface="Arial" panose="020B0604020202020204" pitchFamily="34" charset="0"/>
                        </a:rPr>
                        <a:t>Ensure that a no. 2 pencil was used</a:t>
                      </a:r>
                    </a:p>
                    <a:p>
                      <a:pPr marL="342900" marR="0" lvl="0" indent="-342900" rtl="0">
                        <a:lnSpc>
                          <a:spcPct val="107000"/>
                        </a:lnSpc>
                        <a:spcBef>
                          <a:spcPts val="0"/>
                        </a:spcBef>
                        <a:spcAft>
                          <a:spcPts val="0"/>
                        </a:spcAft>
                        <a:buFont typeface="Wingdings" panose="05000000000000000000" pitchFamily="2" charset="2"/>
                        <a:buChar char=""/>
                      </a:pPr>
                      <a:r>
                        <a:rPr lang="en-US" sz="1600" kern="100" dirty="0">
                          <a:effectLst/>
                          <a:latin typeface="Arial" panose="020B0604020202020204" pitchFamily="34" charset="0"/>
                          <a:ea typeface="Calibri" panose="020F0502020204030204" pitchFamily="34" charset="0"/>
                          <a:cs typeface="Arial" panose="020B0604020202020204" pitchFamily="34" charset="0"/>
                        </a:rPr>
                        <a:t>Gridding of all student information is complete and correct</a:t>
                      </a:r>
                    </a:p>
                    <a:p>
                      <a:pPr marL="342900" marR="0" lvl="0" indent="-342900" rtl="0">
                        <a:lnSpc>
                          <a:spcPct val="107000"/>
                        </a:lnSpc>
                        <a:spcBef>
                          <a:spcPts val="0"/>
                        </a:spcBef>
                        <a:spcAft>
                          <a:spcPts val="0"/>
                        </a:spcAft>
                        <a:buFont typeface="Wingdings" panose="05000000000000000000" pitchFamily="2" charset="2"/>
                        <a:buChar char=""/>
                      </a:pPr>
                      <a:r>
                        <a:rPr lang="en-US" sz="1600" kern="100" dirty="0">
                          <a:effectLst/>
                          <a:latin typeface="Arial" panose="020B0604020202020204" pitchFamily="34" charset="0"/>
                          <a:ea typeface="Calibri" panose="020F0502020204030204" pitchFamily="34" charset="0"/>
                          <a:cs typeface="Arial" panose="020B0604020202020204" pitchFamily="34" charset="0"/>
                        </a:rPr>
                        <a:t>Miscellaneous materials are removed</a:t>
                      </a:r>
                    </a:p>
                    <a:p>
                      <a:pPr marL="342900" marR="0" lvl="0" indent="-342900" rtl="0">
                        <a:lnSpc>
                          <a:spcPct val="107000"/>
                        </a:lnSpc>
                        <a:spcBef>
                          <a:spcPts val="0"/>
                        </a:spcBef>
                        <a:spcAft>
                          <a:spcPts val="0"/>
                        </a:spcAft>
                        <a:buFont typeface="Wingdings" panose="05000000000000000000" pitchFamily="2" charset="2"/>
                        <a:buChar char=""/>
                      </a:pPr>
                      <a:r>
                        <a:rPr lang="en-US" sz="1600" kern="100" dirty="0">
                          <a:effectLst/>
                          <a:latin typeface="Arial" panose="020B0604020202020204" pitchFamily="34" charset="0"/>
                          <a:ea typeface="Calibri" panose="020F0502020204030204" pitchFamily="34" charset="0"/>
                          <a:cs typeface="Arial" panose="020B0604020202020204" pitchFamily="34" charset="0"/>
                        </a:rPr>
                        <a:t>Stray marks have been erased</a:t>
                      </a:r>
                    </a:p>
                    <a:p>
                      <a:pPr marL="342900" marR="0" lvl="0" indent="-342900" rtl="0">
                        <a:lnSpc>
                          <a:spcPct val="107000"/>
                        </a:lnSpc>
                        <a:spcBef>
                          <a:spcPts val="0"/>
                        </a:spcBef>
                        <a:spcAft>
                          <a:spcPts val="0"/>
                        </a:spcAft>
                        <a:buFont typeface="Wingdings" panose="05000000000000000000" pitchFamily="2" charset="2"/>
                        <a:buChar char=""/>
                      </a:pPr>
                      <a:r>
                        <a:rPr lang="en-US" sz="1600" kern="100" dirty="0">
                          <a:effectLst/>
                          <a:latin typeface="Arial" panose="020B0604020202020204" pitchFamily="34" charset="0"/>
                          <a:ea typeface="Calibri" panose="020F0502020204030204" pitchFamily="34" charset="0"/>
                          <a:cs typeface="Arial" panose="020B0604020202020204" pitchFamily="34" charset="0"/>
                        </a:rPr>
                        <a:t>All test booklets are assembled with the demographic page facing up</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rtl="0">
                        <a:lnSpc>
                          <a:spcPct val="107000"/>
                        </a:lnSpc>
                        <a:spcBef>
                          <a:spcPts val="0"/>
                        </a:spcBef>
                        <a:spcAft>
                          <a:spcPts val="0"/>
                        </a:spcAft>
                        <a:buFont typeface="Wingdings" panose="05000000000000000000" pitchFamily="2" charset="2"/>
                        <a:buChar char=""/>
                      </a:pPr>
                      <a:r>
                        <a:rPr lang="en-US" sz="1600" kern="100" dirty="0">
                          <a:effectLst/>
                          <a:latin typeface="Arial" panose="020B0604020202020204" pitchFamily="34" charset="0"/>
                          <a:ea typeface="Calibri" panose="020F0502020204030204" pitchFamily="34" charset="0"/>
                          <a:cs typeface="Arial" panose="020B0604020202020204" pitchFamily="34" charset="0"/>
                        </a:rPr>
                        <a:t>Use one Grade/Class Identification sheet per TA.  </a:t>
                      </a:r>
                    </a:p>
                    <a:p>
                      <a:pPr marL="342900" marR="0" lvl="0" indent="-342900" rtl="0">
                        <a:lnSpc>
                          <a:spcPct val="107000"/>
                        </a:lnSpc>
                        <a:spcBef>
                          <a:spcPts val="0"/>
                        </a:spcBef>
                        <a:spcAft>
                          <a:spcPts val="0"/>
                        </a:spcAft>
                        <a:buFont typeface="Wingdings" panose="05000000000000000000" pitchFamily="2" charset="2"/>
                        <a:buChar char=""/>
                      </a:pPr>
                      <a:r>
                        <a:rPr lang="en-US" sz="1600" kern="100" dirty="0">
                          <a:effectLst/>
                          <a:latin typeface="Arial" panose="020B0604020202020204" pitchFamily="34" charset="0"/>
                          <a:ea typeface="Calibri" panose="020F0502020204030204" pitchFamily="34" charset="0"/>
                          <a:cs typeface="Arial" panose="020B0604020202020204" pitchFamily="34" charset="0"/>
                        </a:rPr>
                        <a:t>Complete the indicated sections</a:t>
                      </a:r>
                    </a:p>
                    <a:p>
                      <a:pPr marL="457200" marR="0" lvl="1" indent="0" rtl="0">
                        <a:lnSpc>
                          <a:spcPct val="107000"/>
                        </a:lnSpc>
                        <a:spcBef>
                          <a:spcPts val="0"/>
                        </a:spcBef>
                        <a:spcAft>
                          <a:spcPts val="0"/>
                        </a:spcAft>
                        <a:buFont typeface="Wingdings" panose="05000000000000000000" pitchFamily="2" charset="2"/>
                        <a:buNone/>
                      </a:pPr>
                      <a:r>
                        <a:rPr lang="en-US" sz="1600" kern="100" dirty="0">
                          <a:effectLst/>
                          <a:latin typeface="Arial" panose="020B0604020202020204" pitchFamily="34" charset="0"/>
                          <a:ea typeface="Calibri" panose="020F0502020204030204" pitchFamily="34" charset="0"/>
                          <a:cs typeface="Arial" panose="020B0604020202020204" pitchFamily="34" charset="0"/>
                        </a:rPr>
                        <a:t>1.	INFORMATION BOX</a:t>
                      </a:r>
                    </a:p>
                    <a:p>
                      <a:pPr marL="457200" marR="0" lvl="1" indent="0" rtl="0">
                        <a:lnSpc>
                          <a:spcPct val="107000"/>
                        </a:lnSpc>
                        <a:spcBef>
                          <a:spcPts val="0"/>
                        </a:spcBef>
                        <a:spcAft>
                          <a:spcPts val="0"/>
                        </a:spcAft>
                        <a:buFont typeface="Wingdings" panose="05000000000000000000" pitchFamily="2" charset="2"/>
                        <a:buNone/>
                      </a:pPr>
                      <a:r>
                        <a:rPr lang="en-US" sz="1600" kern="100" dirty="0">
                          <a:effectLst/>
                          <a:latin typeface="Arial" panose="020B0604020202020204" pitchFamily="34" charset="0"/>
                          <a:ea typeface="Calibri" panose="020F0502020204030204" pitchFamily="34" charset="0"/>
                          <a:cs typeface="Arial" panose="020B0604020202020204" pitchFamily="34" charset="0"/>
                        </a:rPr>
                        <a:t>2.	CLASS NAME</a:t>
                      </a:r>
                    </a:p>
                    <a:p>
                      <a:pPr marL="457200" marR="0" lvl="1" indent="0" rtl="0">
                        <a:lnSpc>
                          <a:spcPct val="107000"/>
                        </a:lnSpc>
                        <a:spcBef>
                          <a:spcPts val="0"/>
                        </a:spcBef>
                        <a:spcAft>
                          <a:spcPts val="0"/>
                        </a:spcAft>
                        <a:buFont typeface="Wingdings" panose="05000000000000000000" pitchFamily="2" charset="2"/>
                        <a:buNone/>
                      </a:pPr>
                      <a:r>
                        <a:rPr lang="en-US" sz="1600" kern="100" dirty="0">
                          <a:effectLst/>
                          <a:latin typeface="Arial" panose="020B0604020202020204" pitchFamily="34" charset="0"/>
                          <a:ea typeface="Calibri" panose="020F0502020204030204" pitchFamily="34" charset="0"/>
                          <a:cs typeface="Arial" panose="020B0604020202020204" pitchFamily="34" charset="0"/>
                        </a:rPr>
                        <a:t>3.	CLASS CODE- Do not complete </a:t>
                      </a:r>
                    </a:p>
                    <a:p>
                      <a:pPr marL="457200" marR="0" lvl="1" indent="0" rtl="0">
                        <a:lnSpc>
                          <a:spcPct val="107000"/>
                        </a:lnSpc>
                        <a:spcBef>
                          <a:spcPts val="0"/>
                        </a:spcBef>
                        <a:spcAft>
                          <a:spcPts val="0"/>
                        </a:spcAft>
                        <a:buFont typeface="Wingdings" panose="05000000000000000000" pitchFamily="2" charset="2"/>
                        <a:buNone/>
                      </a:pPr>
                      <a:r>
                        <a:rPr lang="en-US" sz="1600" kern="100" dirty="0">
                          <a:effectLst/>
                          <a:latin typeface="Arial" panose="020B0604020202020204" pitchFamily="34" charset="0"/>
                          <a:ea typeface="Calibri" panose="020F0502020204030204" pitchFamily="34" charset="0"/>
                          <a:cs typeface="Arial" panose="020B0604020202020204" pitchFamily="34" charset="0"/>
                        </a:rPr>
                        <a:t>4.	GRADE</a:t>
                      </a:r>
                    </a:p>
                    <a:p>
                      <a:pPr marL="457200" marR="0" lvl="1" indent="0" rtl="0">
                        <a:lnSpc>
                          <a:spcPct val="107000"/>
                        </a:lnSpc>
                        <a:spcBef>
                          <a:spcPts val="0"/>
                        </a:spcBef>
                        <a:spcAft>
                          <a:spcPts val="0"/>
                        </a:spcAft>
                        <a:buFont typeface="Wingdings" panose="05000000000000000000" pitchFamily="2" charset="2"/>
                        <a:buNone/>
                      </a:pPr>
                      <a:r>
                        <a:rPr lang="en-US" sz="1600" kern="100" dirty="0">
                          <a:effectLst/>
                          <a:latin typeface="Arial" panose="020B0604020202020204" pitchFamily="34" charset="0"/>
                          <a:ea typeface="Calibri" panose="020F0502020204030204" pitchFamily="34" charset="0"/>
                          <a:cs typeface="Arial" panose="020B0604020202020204" pitchFamily="34" charset="0"/>
                        </a:rPr>
                        <a:t>5.	FORM</a:t>
                      </a:r>
                    </a:p>
                    <a:p>
                      <a:pPr marL="457200" marR="0" lvl="1" indent="0" rtl="0">
                        <a:lnSpc>
                          <a:spcPct val="107000"/>
                        </a:lnSpc>
                        <a:spcBef>
                          <a:spcPts val="0"/>
                        </a:spcBef>
                        <a:spcAft>
                          <a:spcPts val="0"/>
                        </a:spcAft>
                        <a:buFont typeface="Wingdings" panose="05000000000000000000" pitchFamily="2" charset="2"/>
                        <a:buNone/>
                      </a:pPr>
                      <a:r>
                        <a:rPr lang="en-US" sz="1600" kern="100" dirty="0">
                          <a:effectLst/>
                          <a:latin typeface="Arial" panose="020B0604020202020204" pitchFamily="34" charset="0"/>
                          <a:ea typeface="Calibri" panose="020F0502020204030204" pitchFamily="34" charset="0"/>
                          <a:cs typeface="Arial" panose="020B0604020202020204" pitchFamily="34" charset="0"/>
                        </a:rPr>
                        <a:t>6.	ANSWER DOCUMENT COUNT- Use leading zeros (i.e., for forty-four books grid and write 0044).</a:t>
                      </a:r>
                    </a:p>
                    <a:p>
                      <a:pPr marL="457200" marR="0" lvl="1" indent="0" rtl="0">
                        <a:lnSpc>
                          <a:spcPct val="107000"/>
                        </a:lnSpc>
                        <a:spcBef>
                          <a:spcPts val="0"/>
                        </a:spcBef>
                        <a:spcAft>
                          <a:spcPts val="0"/>
                        </a:spcAft>
                        <a:buFont typeface="Wingdings" panose="05000000000000000000" pitchFamily="2" charset="2"/>
                        <a:buNone/>
                      </a:pPr>
                      <a:r>
                        <a:rPr lang="en-US" sz="1600" kern="100" dirty="0">
                          <a:effectLst/>
                          <a:latin typeface="Arial" panose="020B0604020202020204" pitchFamily="34" charset="0"/>
                          <a:ea typeface="Calibri" panose="020F0502020204030204" pitchFamily="34" charset="0"/>
                          <a:cs typeface="Arial" panose="020B0604020202020204" pitchFamily="34" charset="0"/>
                        </a:rPr>
                        <a:t>7.	Scoring Service Only- Do not complete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35961794"/>
                  </a:ext>
                </a:extLst>
              </a:tr>
            </a:tbl>
          </a:graphicData>
        </a:graphic>
      </p:graphicFrame>
    </p:spTree>
    <p:extLst>
      <p:ext uri="{BB962C8B-B14F-4D97-AF65-F5344CB8AC3E}">
        <p14:creationId xmlns:p14="http://schemas.microsoft.com/office/powerpoint/2010/main" val="6754684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id="{2D83283F-0A05-D631-B612-22D8A129E877}"/>
              </a:ext>
            </a:extLst>
          </p:cNvPr>
          <p:cNvSpPr txBox="1">
            <a:spLocks/>
          </p:cNvSpPr>
          <p:nvPr/>
        </p:nvSpPr>
        <p:spPr>
          <a:xfrm>
            <a:off x="628649" y="1078172"/>
            <a:ext cx="10944651" cy="76763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000" kern="1200">
                <a:solidFill>
                  <a:schemeClr val="accent2"/>
                </a:solidFill>
                <a:latin typeface="Arial" panose="020B0604020202020204" pitchFamily="34" charset="0"/>
                <a:ea typeface="+mj-ea"/>
                <a:cs typeface="Arial" panose="020B0604020202020204" pitchFamily="34" charset="0"/>
              </a:defRPr>
            </a:lvl1pPr>
          </a:lstStyle>
          <a:p>
            <a:r>
              <a:rPr lang="en-US" sz="2800" dirty="0">
                <a:solidFill>
                  <a:schemeClr val="tx1"/>
                </a:solidFill>
              </a:rPr>
              <a:t>Things to look for when packing your test materials</a:t>
            </a:r>
          </a:p>
        </p:txBody>
      </p:sp>
      <p:graphicFrame>
        <p:nvGraphicFramePr>
          <p:cNvPr id="7" name="Table 6" descr="Table has two columns- Please remove and Other checks">
            <a:extLst>
              <a:ext uri="{FF2B5EF4-FFF2-40B4-BE49-F238E27FC236}">
                <a16:creationId xmlns:a16="http://schemas.microsoft.com/office/drawing/2014/main" id="{C6A8F095-DC72-8B6E-7B65-BDC1F4C21F59}"/>
              </a:ext>
            </a:extLst>
          </p:cNvPr>
          <p:cNvGraphicFramePr>
            <a:graphicFrameLocks noGrp="1"/>
          </p:cNvGraphicFramePr>
          <p:nvPr>
            <p:extLst>
              <p:ext uri="{D42A27DB-BD31-4B8C-83A1-F6EECF244321}">
                <p14:modId xmlns:p14="http://schemas.microsoft.com/office/powerpoint/2010/main" val="3918790097"/>
              </p:ext>
            </p:extLst>
          </p:nvPr>
        </p:nvGraphicFramePr>
        <p:xfrm>
          <a:off x="1279090" y="1798199"/>
          <a:ext cx="9633820" cy="4450084"/>
        </p:xfrm>
        <a:graphic>
          <a:graphicData uri="http://schemas.openxmlformats.org/drawingml/2006/table">
            <a:tbl>
              <a:tblPr bandRow="1">
                <a:effectLst>
                  <a:outerShdw blurRad="50800" dist="38100" dir="2700000" algn="tl" rotWithShape="0">
                    <a:prstClr val="black">
                      <a:alpha val="40000"/>
                    </a:prstClr>
                  </a:outerShdw>
                </a:effectLst>
                <a:tableStyleId>{21E4AEA4-8DFA-4A89-87EB-49C32662AFE0}</a:tableStyleId>
              </a:tblPr>
              <a:tblGrid>
                <a:gridCol w="4793025">
                  <a:extLst>
                    <a:ext uri="{9D8B030D-6E8A-4147-A177-3AD203B41FA5}">
                      <a16:colId xmlns:a16="http://schemas.microsoft.com/office/drawing/2014/main" val="20000"/>
                    </a:ext>
                  </a:extLst>
                </a:gridCol>
                <a:gridCol w="4840795">
                  <a:extLst>
                    <a:ext uri="{9D8B030D-6E8A-4147-A177-3AD203B41FA5}">
                      <a16:colId xmlns:a16="http://schemas.microsoft.com/office/drawing/2014/main" val="20001"/>
                    </a:ext>
                  </a:extLst>
                </a:gridCol>
              </a:tblGrid>
              <a:tr h="455741">
                <a:tc>
                  <a:txBody>
                    <a:bodyPr/>
                    <a:lstStyle/>
                    <a:p>
                      <a:r>
                        <a:rPr lang="en-US" sz="2800" b="1" dirty="0">
                          <a:solidFill>
                            <a:schemeClr val="bg1"/>
                          </a:solidFill>
                          <a:latin typeface="Arial" panose="020B0604020202020204" pitchFamily="34" charset="0"/>
                          <a:cs typeface="Arial" panose="020B0604020202020204" pitchFamily="34" charset="0"/>
                        </a:rPr>
                        <a:t>Please Remove:</a:t>
                      </a:r>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5000"/>
                      </a:schemeClr>
                    </a:solidFill>
                  </a:tcPr>
                </a:tc>
                <a:tc>
                  <a:txBody>
                    <a:bodyPr/>
                    <a:lstStyle/>
                    <a:p>
                      <a:r>
                        <a:rPr lang="en-US" sz="2800" b="1" dirty="0">
                          <a:solidFill>
                            <a:schemeClr val="bg1"/>
                          </a:solidFill>
                          <a:latin typeface="Arial" panose="020B0604020202020204" pitchFamily="34" charset="0"/>
                          <a:cs typeface="Arial" panose="020B0604020202020204" pitchFamily="34" charset="0"/>
                        </a:rPr>
                        <a:t>Other checks:</a:t>
                      </a:r>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5000"/>
                      </a:schemeClr>
                    </a:solidFill>
                  </a:tcPr>
                </a:tc>
                <a:extLst>
                  <a:ext uri="{0D108BD9-81ED-4DB2-BD59-A6C34878D82A}">
                    <a16:rowId xmlns:a16="http://schemas.microsoft.com/office/drawing/2014/main" val="10000"/>
                  </a:ext>
                </a:extLst>
              </a:tr>
              <a:tr h="2835751">
                <a:tc>
                  <a:txBody>
                    <a:bodyPr/>
                    <a:lstStyle/>
                    <a:p>
                      <a:pPr marL="285750" indent="-285750">
                        <a:buFont typeface="Wingdings" panose="05000000000000000000" pitchFamily="2" charset="2"/>
                        <a:buChar char="§"/>
                      </a:pPr>
                      <a:r>
                        <a:rPr lang="en-US" sz="2800" dirty="0">
                          <a:solidFill>
                            <a:schemeClr val="tx1"/>
                          </a:solidFill>
                          <a:latin typeface="Arial" panose="020B0604020202020204" pitchFamily="34" charset="0"/>
                          <a:cs typeface="Arial" panose="020B0604020202020204" pitchFamily="34" charset="0"/>
                        </a:rPr>
                        <a:t>scratch paper</a:t>
                      </a:r>
                    </a:p>
                    <a:p>
                      <a:pPr marL="285750" indent="-285750">
                        <a:buFont typeface="Wingdings" panose="05000000000000000000" pitchFamily="2" charset="2"/>
                        <a:buChar char="§"/>
                      </a:pPr>
                      <a:r>
                        <a:rPr lang="en-US" sz="2800" dirty="0">
                          <a:solidFill>
                            <a:schemeClr val="tx1"/>
                          </a:solidFill>
                          <a:latin typeface="Arial" panose="020B0604020202020204" pitchFamily="34" charset="0"/>
                          <a:cs typeface="Arial" panose="020B0604020202020204" pitchFamily="34" charset="0"/>
                        </a:rPr>
                        <a:t>tape of any kind</a:t>
                      </a:r>
                    </a:p>
                    <a:p>
                      <a:pPr marL="285750" indent="-285750">
                        <a:buFont typeface="Wingdings" panose="05000000000000000000" pitchFamily="2" charset="2"/>
                        <a:buChar char="§"/>
                      </a:pPr>
                      <a:r>
                        <a:rPr lang="en-US" sz="2800" dirty="0">
                          <a:solidFill>
                            <a:schemeClr val="tx1"/>
                          </a:solidFill>
                          <a:latin typeface="Arial" panose="020B0604020202020204" pitchFamily="34" charset="0"/>
                          <a:cs typeface="Arial" panose="020B0604020202020204" pitchFamily="34" charset="0"/>
                        </a:rPr>
                        <a:t>Post-</a:t>
                      </a:r>
                      <a:r>
                        <a:rPr lang="en-US" sz="2800" dirty="0" err="1">
                          <a:solidFill>
                            <a:schemeClr val="tx1"/>
                          </a:solidFill>
                          <a:latin typeface="Arial" panose="020B0604020202020204" pitchFamily="34" charset="0"/>
                          <a:cs typeface="Arial" panose="020B0604020202020204" pitchFamily="34" charset="0"/>
                        </a:rPr>
                        <a:t>it</a:t>
                      </a:r>
                      <a:r>
                        <a:rPr lang="en-US" sz="2800" i="1" baseline="30000" dirty="0" err="1">
                          <a:solidFill>
                            <a:schemeClr val="tx1"/>
                          </a:solidFill>
                          <a:latin typeface="Arial" panose="020B0604020202020204" pitchFamily="34" charset="0"/>
                          <a:cs typeface="Arial" panose="020B0604020202020204" pitchFamily="34" charset="0"/>
                        </a:rPr>
                        <a:t>TM</a:t>
                      </a:r>
                      <a:r>
                        <a:rPr lang="en-US" sz="2800" baseline="0" dirty="0">
                          <a:solidFill>
                            <a:schemeClr val="tx1"/>
                          </a:solidFill>
                          <a:latin typeface="Arial" panose="020B0604020202020204" pitchFamily="34" charset="0"/>
                          <a:cs typeface="Arial" panose="020B0604020202020204" pitchFamily="34" charset="0"/>
                        </a:rPr>
                        <a:t> Sticky Notes</a:t>
                      </a:r>
                    </a:p>
                    <a:p>
                      <a:pPr marL="285750" indent="-285750">
                        <a:buFont typeface="Wingdings" panose="05000000000000000000" pitchFamily="2" charset="2"/>
                        <a:buChar char="§"/>
                      </a:pPr>
                      <a:r>
                        <a:rPr lang="en-US" sz="2800" baseline="0" dirty="0">
                          <a:solidFill>
                            <a:schemeClr val="tx1"/>
                          </a:solidFill>
                          <a:latin typeface="Arial" panose="020B0604020202020204" pitchFamily="34" charset="0"/>
                          <a:cs typeface="Arial" panose="020B0604020202020204" pitchFamily="34" charset="0"/>
                        </a:rPr>
                        <a:t>staples</a:t>
                      </a:r>
                    </a:p>
                    <a:p>
                      <a:pPr marL="285750" indent="-285750">
                        <a:buFont typeface="Wingdings" panose="05000000000000000000" pitchFamily="2" charset="2"/>
                        <a:buChar char="§"/>
                      </a:pPr>
                      <a:r>
                        <a:rPr lang="en-US" sz="2800" baseline="0" dirty="0">
                          <a:solidFill>
                            <a:schemeClr val="tx1"/>
                          </a:solidFill>
                          <a:latin typeface="Arial" panose="020B0604020202020204" pitchFamily="34" charset="0"/>
                          <a:cs typeface="Arial" panose="020B0604020202020204" pitchFamily="34" charset="0"/>
                        </a:rPr>
                        <a:t>pins</a:t>
                      </a:r>
                    </a:p>
                    <a:p>
                      <a:pPr marL="285750" indent="-285750">
                        <a:buFont typeface="Wingdings" panose="05000000000000000000" pitchFamily="2" charset="2"/>
                        <a:buChar char="§"/>
                      </a:pPr>
                      <a:r>
                        <a:rPr lang="en-US" sz="2800" baseline="0" dirty="0">
                          <a:solidFill>
                            <a:schemeClr val="tx1"/>
                          </a:solidFill>
                          <a:latin typeface="Arial" panose="020B0604020202020204" pitchFamily="34" charset="0"/>
                          <a:cs typeface="Arial" panose="020B0604020202020204" pitchFamily="34" charset="0"/>
                        </a:rPr>
                        <a:t>paper clips</a:t>
                      </a:r>
                      <a:endParaRPr lang="en-US" sz="2800" dirty="0">
                        <a:solidFill>
                          <a:schemeClr val="tx1"/>
                        </a:solidFill>
                        <a:latin typeface="Arial" panose="020B0604020202020204" pitchFamily="34" charset="0"/>
                        <a:cs typeface="Arial" panose="020B0604020202020204" pitchFamily="34" charset="0"/>
                      </a:endParaRPr>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85750" indent="-285750">
                        <a:buFont typeface="Wingdings" panose="05000000000000000000" pitchFamily="2" charset="2"/>
                        <a:buChar char="§"/>
                      </a:pPr>
                      <a:r>
                        <a:rPr lang="en-US" sz="2800" dirty="0">
                          <a:solidFill>
                            <a:schemeClr val="tx1"/>
                          </a:solidFill>
                          <a:latin typeface="Arial" panose="020B0604020202020204" pitchFamily="34" charset="0"/>
                          <a:cs typeface="Arial" panose="020B0604020202020204" pitchFamily="34" charset="0"/>
                        </a:rPr>
                        <a:t>stray marks</a:t>
                      </a:r>
                    </a:p>
                    <a:p>
                      <a:pPr marL="285750" indent="-285750">
                        <a:buFont typeface="Wingdings" panose="05000000000000000000" pitchFamily="2" charset="2"/>
                        <a:buChar char="§"/>
                      </a:pPr>
                      <a:r>
                        <a:rPr lang="en-US" sz="2800" dirty="0">
                          <a:solidFill>
                            <a:schemeClr val="tx1"/>
                          </a:solidFill>
                          <a:latin typeface="Arial" panose="020B0604020202020204" pitchFamily="34" charset="0"/>
                          <a:cs typeface="Arial" panose="020B0604020202020204" pitchFamily="34" charset="0"/>
                        </a:rPr>
                        <a:t>light marks for answers</a:t>
                      </a:r>
                    </a:p>
                    <a:p>
                      <a:pPr marL="285750" indent="-285750">
                        <a:buFont typeface="Wingdings" panose="05000000000000000000" pitchFamily="2" charset="2"/>
                        <a:buChar char="§"/>
                      </a:pPr>
                      <a:r>
                        <a:rPr lang="en-US" sz="2800" dirty="0">
                          <a:solidFill>
                            <a:schemeClr val="tx1"/>
                          </a:solidFill>
                          <a:latin typeface="Arial" panose="020B0604020202020204" pitchFamily="34" charset="0"/>
                          <a:cs typeface="Arial" panose="020B0604020202020204" pitchFamily="34" charset="0"/>
                        </a:rPr>
                        <a:t>darken response marks so that they fill the circles.</a:t>
                      </a:r>
                    </a:p>
                    <a:p>
                      <a:pPr marL="285750" indent="-285750">
                        <a:buFont typeface="Wingdings" panose="05000000000000000000" pitchFamily="2" charset="2"/>
                        <a:buChar char="§"/>
                      </a:pPr>
                      <a:r>
                        <a:rPr lang="en-US" sz="2800" dirty="0">
                          <a:solidFill>
                            <a:schemeClr val="tx1"/>
                          </a:solidFill>
                          <a:latin typeface="Arial" panose="020B0604020202020204" pitchFamily="34" charset="0"/>
                          <a:cs typeface="Arial" panose="020B0604020202020204" pitchFamily="34" charset="0"/>
                        </a:rPr>
                        <a:t>complete erasures where the</a:t>
                      </a:r>
                      <a:r>
                        <a:rPr lang="en-US" sz="2800" baseline="0" dirty="0">
                          <a:solidFill>
                            <a:schemeClr val="tx1"/>
                          </a:solidFill>
                          <a:latin typeface="Arial" panose="020B0604020202020204" pitchFamily="34" charset="0"/>
                          <a:cs typeface="Arial" panose="020B0604020202020204" pitchFamily="34" charset="0"/>
                        </a:rPr>
                        <a:t> </a:t>
                      </a:r>
                      <a:r>
                        <a:rPr lang="en-US" sz="2800" dirty="0">
                          <a:solidFill>
                            <a:schemeClr val="tx1"/>
                          </a:solidFill>
                          <a:latin typeface="Arial" panose="020B0604020202020204" pitchFamily="34" charset="0"/>
                          <a:cs typeface="Arial" panose="020B0604020202020204" pitchFamily="34" charset="0"/>
                        </a:rPr>
                        <a:t>student</a:t>
                      </a:r>
                      <a:r>
                        <a:rPr lang="en-US" sz="2800" baseline="0" dirty="0">
                          <a:solidFill>
                            <a:schemeClr val="tx1"/>
                          </a:solidFill>
                          <a:latin typeface="Arial" panose="020B0604020202020204" pitchFamily="34" charset="0"/>
                          <a:cs typeface="Arial" panose="020B0604020202020204" pitchFamily="34" charset="0"/>
                        </a:rPr>
                        <a:t> changed answers.</a:t>
                      </a:r>
                      <a:endParaRPr lang="en-US" sz="2800" dirty="0">
                        <a:solidFill>
                          <a:schemeClr val="tx1"/>
                        </a:solidFill>
                        <a:latin typeface="Arial" panose="020B0604020202020204" pitchFamily="34" charset="0"/>
                        <a:cs typeface="Arial" panose="020B0604020202020204" pitchFamily="34" charset="0"/>
                      </a:endParaRPr>
                    </a:p>
                    <a:p>
                      <a:pPr>
                        <a:buFont typeface="Arial" pitchFamily="34" charset="0"/>
                        <a:buNone/>
                      </a:pPr>
                      <a:endParaRPr lang="en-US" sz="2800" dirty="0">
                        <a:solidFill>
                          <a:schemeClr val="tx1"/>
                        </a:solidFill>
                        <a:latin typeface="Arial" panose="020B0604020202020204" pitchFamily="34" charset="0"/>
                        <a:cs typeface="Arial" panose="020B0604020202020204" pitchFamily="34" charset="0"/>
                      </a:endParaRPr>
                    </a:p>
                    <a:p>
                      <a:pPr>
                        <a:buFont typeface="Arial" pitchFamily="34" charset="0"/>
                        <a:buNone/>
                      </a:pPr>
                      <a:endParaRPr lang="en-US" sz="2800" dirty="0">
                        <a:solidFill>
                          <a:schemeClr val="tx1"/>
                        </a:solidFill>
                        <a:latin typeface="Arial" panose="020B0604020202020204" pitchFamily="34" charset="0"/>
                        <a:cs typeface="Arial" panose="020B0604020202020204" pitchFamily="34" charset="0"/>
                      </a:endParaRPr>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bl>
          </a:graphicData>
        </a:graphic>
      </p:graphicFrame>
      <p:sp>
        <p:nvSpPr>
          <p:cNvPr id="5" name="Title 1">
            <a:extLst>
              <a:ext uri="{FF2B5EF4-FFF2-40B4-BE49-F238E27FC236}">
                <a16:creationId xmlns:a16="http://schemas.microsoft.com/office/drawing/2014/main" id="{9D262D87-5576-786F-A5EB-098ED880C876}"/>
              </a:ext>
            </a:extLst>
          </p:cNvPr>
          <p:cNvSpPr>
            <a:spLocks noGrp="1"/>
          </p:cNvSpPr>
          <p:nvPr>
            <p:ph type="title"/>
          </p:nvPr>
        </p:nvSpPr>
        <p:spPr>
          <a:xfrm>
            <a:off x="628649" y="365126"/>
            <a:ext cx="10944651" cy="773210"/>
          </a:xfrm>
        </p:spPr>
        <p:txBody>
          <a:bodyPr>
            <a:noAutofit/>
          </a:bodyPr>
          <a:lstStyle/>
          <a:p>
            <a:r>
              <a:rPr lang="en-US" sz="3200" b="1" spc="600" dirty="0">
                <a:solidFill>
                  <a:schemeClr val="tx2"/>
                </a:solidFill>
                <a:latin typeface="Arial Black" panose="020B0A04020102020204" pitchFamily="34" charset="0"/>
              </a:rPr>
              <a:t>Return Material Procedures cont’</a:t>
            </a:r>
          </a:p>
        </p:txBody>
      </p:sp>
    </p:spTree>
    <p:extLst>
      <p:ext uri="{BB962C8B-B14F-4D97-AF65-F5344CB8AC3E}">
        <p14:creationId xmlns:p14="http://schemas.microsoft.com/office/powerpoint/2010/main" val="124006544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83EC1F4-2D60-5078-A6E1-707701F6D44C}"/>
              </a:ext>
            </a:extLst>
          </p:cNvPr>
          <p:cNvSpPr>
            <a:spLocks noGrp="1"/>
          </p:cNvSpPr>
          <p:nvPr>
            <p:ph type="title"/>
          </p:nvPr>
        </p:nvSpPr>
        <p:spPr>
          <a:xfrm>
            <a:off x="630936" y="640080"/>
            <a:ext cx="4818888" cy="1481328"/>
          </a:xfrm>
        </p:spPr>
        <p:txBody>
          <a:bodyPr vert="horz" lIns="91440" tIns="45720" rIns="91440" bIns="45720" rtlCol="0" anchor="b">
            <a:normAutofit fontScale="90000"/>
          </a:bodyPr>
          <a:lstStyle/>
          <a:p>
            <a:r>
              <a:rPr lang="en-US" sz="4200" b="1" kern="1200" dirty="0">
                <a:latin typeface="Arial Black" panose="020B0A04020102020204" pitchFamily="34" charset="0"/>
              </a:rPr>
              <a:t>Building Identification Sheets</a:t>
            </a:r>
          </a:p>
        </p:txBody>
      </p:sp>
      <p:sp>
        <p:nvSpPr>
          <p:cNvPr id="13" name="sketch line">
            <a:extLst>
              <a:ext uri="{FF2B5EF4-FFF2-40B4-BE49-F238E27FC236}">
                <a16:creationId xmlns:a16="http://schemas.microsoft.com/office/drawing/2014/main" id="{71877DBC-BB60-40F0-AC93-2ACDBAAE6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1">
            <a:extLst>
              <a:ext uri="{FF2B5EF4-FFF2-40B4-BE49-F238E27FC236}">
                <a16:creationId xmlns:a16="http://schemas.microsoft.com/office/drawing/2014/main" id="{8D9E848B-20CD-649F-8D46-8F02BC2C1369}"/>
              </a:ext>
            </a:extLst>
          </p:cNvPr>
          <p:cNvSpPr txBox="1">
            <a:spLocks/>
          </p:cNvSpPr>
          <p:nvPr/>
        </p:nvSpPr>
        <p:spPr>
          <a:xfrm>
            <a:off x="630936" y="2586827"/>
            <a:ext cx="5333136" cy="3621949"/>
          </a:xfrm>
          <a:prstGeom prst="rect">
            <a:avLst/>
          </a:prstGeom>
        </p:spPr>
        <p:txBody>
          <a:bodyPr vert="horz" lIns="91440" tIns="45720" rIns="91440" bIns="45720" rtlCol="0" anchor="t">
            <a:noAutofit/>
          </a:bodyPr>
          <a:lstStyle>
            <a:lvl1pPr marL="174625" indent="-174625" algn="l" defTabSz="914400" rtl="0" eaLnBrk="1" latinLnBrk="0" hangingPunct="1">
              <a:lnSpc>
                <a:spcPct val="90000"/>
              </a:lnSpc>
              <a:spcBef>
                <a:spcPts val="1000"/>
              </a:spcBef>
              <a:buClr>
                <a:schemeClr val="accent2"/>
              </a:buClr>
              <a:buSzPct val="100000"/>
              <a:buFont typeface="System Font Regular"/>
              <a:buChar char="•"/>
              <a:tabLst/>
              <a:defRPr sz="2000" kern="1200">
                <a:solidFill>
                  <a:schemeClr val="tx1"/>
                </a:solidFill>
                <a:latin typeface="Arial" panose="020B0604020202020204" pitchFamily="34" charset="0"/>
                <a:ea typeface="+mn-ea"/>
                <a:cs typeface="Arial" panose="020B0604020202020204" pitchFamily="34" charset="0"/>
              </a:defRPr>
            </a:lvl1pPr>
            <a:lvl2pPr marL="458788" indent="-168275" algn="l" defTabSz="914400" rtl="0" eaLnBrk="1" latinLnBrk="0" hangingPunct="1">
              <a:lnSpc>
                <a:spcPct val="90000"/>
              </a:lnSpc>
              <a:spcBef>
                <a:spcPts val="500"/>
              </a:spcBef>
              <a:buClr>
                <a:schemeClr val="accent3"/>
              </a:buClr>
              <a:buFont typeface="Arial" panose="020B0604020202020204" pitchFamily="34" charset="0"/>
              <a:buChar char="•"/>
              <a:tabLst/>
              <a:defRPr sz="1800" kern="1200">
                <a:solidFill>
                  <a:schemeClr val="tx1"/>
                </a:solidFill>
                <a:latin typeface="Arial" panose="020B0604020202020204" pitchFamily="34" charset="0"/>
                <a:ea typeface="+mn-ea"/>
                <a:cs typeface="Arial" panose="020B0604020202020204" pitchFamily="34" charset="0"/>
              </a:defRPr>
            </a:lvl2pPr>
            <a:lvl3pPr marL="635000" indent="-176213" algn="l" defTabSz="914400" rtl="0" eaLnBrk="1" latinLnBrk="0" hangingPunct="1">
              <a:lnSpc>
                <a:spcPct val="90000"/>
              </a:lnSpc>
              <a:spcBef>
                <a:spcPts val="500"/>
              </a:spcBef>
              <a:buSzPct val="110000"/>
              <a:buFont typeface="System Font Regular"/>
              <a:buChar char="-"/>
              <a:tabLst/>
              <a:defRPr sz="1600" kern="1200">
                <a:solidFill>
                  <a:schemeClr val="tx1"/>
                </a:solidFill>
                <a:latin typeface="Arial" panose="020B0604020202020204" pitchFamily="34" charset="0"/>
                <a:ea typeface="+mn-ea"/>
                <a:cs typeface="Arial" panose="020B0604020202020204" pitchFamily="34" charset="0"/>
              </a:defRPr>
            </a:lvl3pPr>
            <a:lvl4pPr marL="863600" indent="-176213" algn="l" defTabSz="914400" rtl="0" eaLnBrk="1" latinLnBrk="0" hangingPunct="1">
              <a:lnSpc>
                <a:spcPct val="90000"/>
              </a:lnSpc>
              <a:spcBef>
                <a:spcPts val="500"/>
              </a:spcBef>
              <a:buFont typeface="Arial" panose="020B0604020202020204" pitchFamily="34" charset="0"/>
              <a:buChar char="•"/>
              <a:tabLst/>
              <a:defRPr sz="1400" kern="1200">
                <a:solidFill>
                  <a:schemeClr val="tx1"/>
                </a:solidFill>
                <a:latin typeface="Arial" panose="020B0604020202020204" pitchFamily="34" charset="0"/>
                <a:ea typeface="+mn-ea"/>
                <a:cs typeface="Arial" panose="020B0604020202020204" pitchFamily="34" charset="0"/>
              </a:defRPr>
            </a:lvl4pPr>
            <a:lvl5pPr marL="1085850" indent="-168275" algn="l" defTabSz="914400" rtl="0" eaLnBrk="1" latinLnBrk="0" hangingPunct="1">
              <a:lnSpc>
                <a:spcPct val="90000"/>
              </a:lnSpc>
              <a:spcBef>
                <a:spcPts val="500"/>
              </a:spcBef>
              <a:buFont typeface="Arial" panose="020B0604020202020204" pitchFamily="34" charset="0"/>
              <a:buChar char="•"/>
              <a:tabLst/>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28600">
              <a:spcBef>
                <a:spcPts val="0"/>
              </a:spcBef>
              <a:spcAft>
                <a:spcPts val="600"/>
              </a:spcAft>
              <a:buFont typeface="Arial" panose="020B0604020202020204" pitchFamily="34" charset="0"/>
              <a:buChar char="•"/>
              <a:defRPr/>
            </a:pPr>
            <a:r>
              <a:rPr lang="en-US" dirty="0"/>
              <a:t>Districts received extra Building (School) Identification Sheets that are blank.</a:t>
            </a:r>
          </a:p>
          <a:p>
            <a:pPr marL="285750" indent="-228600">
              <a:spcBef>
                <a:spcPts val="0"/>
              </a:spcBef>
              <a:spcAft>
                <a:spcPts val="600"/>
              </a:spcAft>
              <a:buFont typeface="Arial" panose="020B0604020202020204" pitchFamily="34" charset="0"/>
              <a:buChar char="•"/>
              <a:defRPr/>
            </a:pPr>
            <a:r>
              <a:rPr lang="en-US" dirty="0"/>
              <a:t>Schools receive two Building Identification Sheets - one that is pre-slugged and one that is blank. </a:t>
            </a:r>
          </a:p>
          <a:p>
            <a:pPr marL="285750" indent="-228600">
              <a:spcBef>
                <a:spcPts val="0"/>
              </a:spcBef>
              <a:spcAft>
                <a:spcPts val="600"/>
              </a:spcAft>
              <a:buFont typeface="Arial" panose="020B0604020202020204" pitchFamily="34" charset="0"/>
              <a:buChar char="•"/>
              <a:defRPr/>
            </a:pPr>
            <a:r>
              <a:rPr lang="en-US" dirty="0"/>
              <a:t>Please do </a:t>
            </a:r>
            <a:r>
              <a:rPr lang="en-US" b="1" dirty="0"/>
              <a:t>NOT PHOTOCOPY </a:t>
            </a:r>
            <a:r>
              <a:rPr lang="en-US" dirty="0"/>
              <a:t>the School/Building Identification Sheet.</a:t>
            </a:r>
          </a:p>
          <a:p>
            <a:pPr marL="285750" indent="-228600">
              <a:spcBef>
                <a:spcPts val="0"/>
              </a:spcBef>
              <a:spcAft>
                <a:spcPts val="600"/>
              </a:spcAft>
              <a:buFont typeface="Arial" panose="020B0604020202020204" pitchFamily="34" charset="0"/>
              <a:buChar char="•"/>
              <a:defRPr/>
            </a:pPr>
            <a:r>
              <a:rPr lang="en-US" dirty="0"/>
              <a:t>Do </a:t>
            </a:r>
            <a:r>
              <a:rPr lang="en-US" b="1" dirty="0"/>
              <a:t>NOT</a:t>
            </a:r>
            <a:r>
              <a:rPr lang="en-US" dirty="0"/>
              <a:t> complete Box #4 SCORING SERVICE ONLY section as this is done by Riverside Scoring Center.</a:t>
            </a:r>
          </a:p>
        </p:txBody>
      </p:sp>
      <p:grpSp>
        <p:nvGrpSpPr>
          <p:cNvPr id="8" name="Group 7">
            <a:extLst>
              <a:ext uri="{FF2B5EF4-FFF2-40B4-BE49-F238E27FC236}">
                <a16:creationId xmlns:a16="http://schemas.microsoft.com/office/drawing/2014/main" id="{83917EDE-B075-012B-10DF-A3BC40F9B57B}"/>
              </a:ext>
            </a:extLst>
          </p:cNvPr>
          <p:cNvGrpSpPr/>
          <p:nvPr/>
        </p:nvGrpSpPr>
        <p:grpSpPr>
          <a:xfrm>
            <a:off x="6726938" y="464270"/>
            <a:ext cx="4521747" cy="5744506"/>
            <a:chOff x="6726938" y="464270"/>
            <a:chExt cx="4521747" cy="5744506"/>
          </a:xfrm>
        </p:grpSpPr>
        <p:pic>
          <p:nvPicPr>
            <p:cNvPr id="6" name="Picture 5" descr="Building ID Sheet">
              <a:extLst>
                <a:ext uri="{FF2B5EF4-FFF2-40B4-BE49-F238E27FC236}">
                  <a16:creationId xmlns:a16="http://schemas.microsoft.com/office/drawing/2014/main" id="{75E8FDA9-5E64-8A9A-AF5A-DBAF9072D805}"/>
                </a:ext>
              </a:extLst>
            </p:cNvPr>
            <p:cNvPicPr>
              <a:picLocks noChangeAspect="1"/>
            </p:cNvPicPr>
            <p:nvPr/>
          </p:nvPicPr>
          <p:blipFill>
            <a:blip r:embed="rId2"/>
            <a:stretch>
              <a:fillRect/>
            </a:stretch>
          </p:blipFill>
          <p:spPr>
            <a:xfrm>
              <a:off x="6726938" y="464270"/>
              <a:ext cx="4521747" cy="5744506"/>
            </a:xfrm>
            <a:prstGeom prst="rect">
              <a:avLst/>
            </a:prstGeom>
          </p:spPr>
        </p:pic>
        <p:sp>
          <p:nvSpPr>
            <p:cNvPr id="3" name="Rectangle 2">
              <a:extLst>
                <a:ext uri="{FF2B5EF4-FFF2-40B4-BE49-F238E27FC236}">
                  <a16:creationId xmlns:a16="http://schemas.microsoft.com/office/drawing/2014/main" id="{80497B6F-82C5-2C64-DFE2-8936DFAA6593}"/>
                </a:ext>
              </a:extLst>
            </p:cNvPr>
            <p:cNvSpPr/>
            <p:nvPr/>
          </p:nvSpPr>
          <p:spPr>
            <a:xfrm>
              <a:off x="10439400" y="809626"/>
              <a:ext cx="123825" cy="66198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87041621-603A-50BE-A317-F561F1A059A2}"/>
                </a:ext>
              </a:extLst>
            </p:cNvPr>
            <p:cNvSpPr txBox="1"/>
            <p:nvPr/>
          </p:nvSpPr>
          <p:spPr>
            <a:xfrm rot="16200000">
              <a:off x="10321526" y="1294924"/>
              <a:ext cx="359571" cy="246221"/>
            </a:xfrm>
            <a:prstGeom prst="rect">
              <a:avLst/>
            </a:prstGeom>
            <a:noFill/>
          </p:spPr>
          <p:txBody>
            <a:bodyPr wrap="square" rtlCol="0">
              <a:spAutoFit/>
            </a:bodyPr>
            <a:lstStyle/>
            <a:p>
              <a:r>
                <a:rPr lang="en-US" sz="1000" dirty="0"/>
                <a:t>17</a:t>
              </a:r>
            </a:p>
          </p:txBody>
        </p:sp>
        <p:sp>
          <p:nvSpPr>
            <p:cNvPr id="7" name="TextBox 6">
              <a:extLst>
                <a:ext uri="{FF2B5EF4-FFF2-40B4-BE49-F238E27FC236}">
                  <a16:creationId xmlns:a16="http://schemas.microsoft.com/office/drawing/2014/main" id="{CE019028-3446-4552-55DC-CC4329204F17}"/>
                </a:ext>
              </a:extLst>
            </p:cNvPr>
            <p:cNvSpPr txBox="1"/>
            <p:nvPr/>
          </p:nvSpPr>
          <p:spPr>
            <a:xfrm rot="16200000">
              <a:off x="10232972" y="825790"/>
              <a:ext cx="536677" cy="246221"/>
            </a:xfrm>
            <a:prstGeom prst="rect">
              <a:avLst/>
            </a:prstGeom>
            <a:noFill/>
          </p:spPr>
          <p:txBody>
            <a:bodyPr wrap="square" rtlCol="0">
              <a:spAutoFit/>
            </a:bodyPr>
            <a:lstStyle/>
            <a:p>
              <a:r>
                <a:rPr lang="en-US" sz="1000" dirty="0"/>
                <a:t>2025</a:t>
              </a:r>
            </a:p>
          </p:txBody>
        </p:sp>
      </p:grpSp>
    </p:spTree>
    <p:extLst>
      <p:ext uri="{BB962C8B-B14F-4D97-AF65-F5344CB8AC3E}">
        <p14:creationId xmlns:p14="http://schemas.microsoft.com/office/powerpoint/2010/main" val="308495786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0">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3B04854-6FA5-A137-26F6-5FA706753895}"/>
              </a:ext>
            </a:extLst>
          </p:cNvPr>
          <p:cNvSpPr>
            <a:spLocks noGrp="1"/>
          </p:cNvSpPr>
          <p:nvPr>
            <p:ph type="title"/>
          </p:nvPr>
        </p:nvSpPr>
        <p:spPr>
          <a:xfrm>
            <a:off x="630936" y="640080"/>
            <a:ext cx="5116722" cy="1481328"/>
          </a:xfrm>
        </p:spPr>
        <p:txBody>
          <a:bodyPr vert="horz" lIns="91440" tIns="45720" rIns="91440" bIns="45720" rtlCol="0" anchor="b">
            <a:noAutofit/>
          </a:bodyPr>
          <a:lstStyle/>
          <a:p>
            <a:r>
              <a:rPr lang="en-US" sz="3600" b="1" kern="1200" dirty="0">
                <a:solidFill>
                  <a:schemeClr val="tx2"/>
                </a:solidFill>
                <a:latin typeface="Arial Black" panose="020B0A04020102020204" pitchFamily="34" charset="0"/>
              </a:rPr>
              <a:t>Grade Class Identification Sheets</a:t>
            </a:r>
          </a:p>
        </p:txBody>
      </p:sp>
      <p:sp>
        <p:nvSpPr>
          <p:cNvPr id="16" name="sketch line">
            <a:extLst>
              <a:ext uri="{FF2B5EF4-FFF2-40B4-BE49-F238E27FC236}">
                <a16:creationId xmlns:a16="http://schemas.microsoft.com/office/drawing/2014/main" id="{71877DBC-BB60-40F0-AC93-2ACDBAAE6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1">
            <a:extLst>
              <a:ext uri="{FF2B5EF4-FFF2-40B4-BE49-F238E27FC236}">
                <a16:creationId xmlns:a16="http://schemas.microsoft.com/office/drawing/2014/main" id="{49D5DF3A-23BF-7DDB-73F2-69118D62B4F7}"/>
              </a:ext>
            </a:extLst>
          </p:cNvPr>
          <p:cNvSpPr txBox="1">
            <a:spLocks/>
          </p:cNvSpPr>
          <p:nvPr/>
        </p:nvSpPr>
        <p:spPr>
          <a:xfrm>
            <a:off x="630936" y="2497540"/>
            <a:ext cx="5319488" cy="3711236"/>
          </a:xfrm>
          <a:prstGeom prst="rect">
            <a:avLst/>
          </a:prstGeom>
        </p:spPr>
        <p:txBody>
          <a:bodyPr vert="horz" lIns="91440" tIns="45720" rIns="91440" bIns="45720" rtlCol="0" anchor="t">
            <a:noAutofit/>
          </a:bodyPr>
          <a:lstStyle>
            <a:lvl1pPr marL="174625" indent="-174625" algn="l" defTabSz="914400" rtl="0" eaLnBrk="1" latinLnBrk="0" hangingPunct="1">
              <a:lnSpc>
                <a:spcPct val="90000"/>
              </a:lnSpc>
              <a:spcBef>
                <a:spcPts val="1000"/>
              </a:spcBef>
              <a:buClr>
                <a:schemeClr val="accent2"/>
              </a:buClr>
              <a:buSzPct val="100000"/>
              <a:buFont typeface="System Font Regular"/>
              <a:buChar char="•"/>
              <a:tabLst/>
              <a:defRPr sz="2000" kern="1200">
                <a:solidFill>
                  <a:schemeClr val="tx1"/>
                </a:solidFill>
                <a:latin typeface="Arial" panose="020B0604020202020204" pitchFamily="34" charset="0"/>
                <a:ea typeface="+mn-ea"/>
                <a:cs typeface="Arial" panose="020B0604020202020204" pitchFamily="34" charset="0"/>
              </a:defRPr>
            </a:lvl1pPr>
            <a:lvl2pPr marL="458788" indent="-168275" algn="l" defTabSz="914400" rtl="0" eaLnBrk="1" latinLnBrk="0" hangingPunct="1">
              <a:lnSpc>
                <a:spcPct val="90000"/>
              </a:lnSpc>
              <a:spcBef>
                <a:spcPts val="500"/>
              </a:spcBef>
              <a:buClr>
                <a:schemeClr val="accent3"/>
              </a:buClr>
              <a:buFont typeface="Arial" panose="020B0604020202020204" pitchFamily="34" charset="0"/>
              <a:buChar char="•"/>
              <a:tabLst/>
              <a:defRPr sz="1800" kern="1200">
                <a:solidFill>
                  <a:schemeClr val="tx1"/>
                </a:solidFill>
                <a:latin typeface="Arial" panose="020B0604020202020204" pitchFamily="34" charset="0"/>
                <a:ea typeface="+mn-ea"/>
                <a:cs typeface="Arial" panose="020B0604020202020204" pitchFamily="34" charset="0"/>
              </a:defRPr>
            </a:lvl2pPr>
            <a:lvl3pPr marL="635000" indent="-176213" algn="l" defTabSz="914400" rtl="0" eaLnBrk="1" latinLnBrk="0" hangingPunct="1">
              <a:lnSpc>
                <a:spcPct val="90000"/>
              </a:lnSpc>
              <a:spcBef>
                <a:spcPts val="500"/>
              </a:spcBef>
              <a:buSzPct val="110000"/>
              <a:buFont typeface="System Font Regular"/>
              <a:buChar char="-"/>
              <a:tabLst/>
              <a:defRPr sz="1600" kern="1200">
                <a:solidFill>
                  <a:schemeClr val="tx1"/>
                </a:solidFill>
                <a:latin typeface="Arial" panose="020B0604020202020204" pitchFamily="34" charset="0"/>
                <a:ea typeface="+mn-ea"/>
                <a:cs typeface="Arial" panose="020B0604020202020204" pitchFamily="34" charset="0"/>
              </a:defRPr>
            </a:lvl3pPr>
            <a:lvl4pPr marL="863600" indent="-176213" algn="l" defTabSz="914400" rtl="0" eaLnBrk="1" latinLnBrk="0" hangingPunct="1">
              <a:lnSpc>
                <a:spcPct val="90000"/>
              </a:lnSpc>
              <a:spcBef>
                <a:spcPts val="500"/>
              </a:spcBef>
              <a:buFont typeface="Arial" panose="020B0604020202020204" pitchFamily="34" charset="0"/>
              <a:buChar char="•"/>
              <a:tabLst/>
              <a:defRPr sz="1400" kern="1200">
                <a:solidFill>
                  <a:schemeClr val="tx1"/>
                </a:solidFill>
                <a:latin typeface="Arial" panose="020B0604020202020204" pitchFamily="34" charset="0"/>
                <a:ea typeface="+mn-ea"/>
                <a:cs typeface="Arial" panose="020B0604020202020204" pitchFamily="34" charset="0"/>
              </a:defRPr>
            </a:lvl4pPr>
            <a:lvl5pPr marL="1085850" indent="-168275" algn="l" defTabSz="914400" rtl="0" eaLnBrk="1" latinLnBrk="0" hangingPunct="1">
              <a:lnSpc>
                <a:spcPct val="90000"/>
              </a:lnSpc>
              <a:spcBef>
                <a:spcPts val="500"/>
              </a:spcBef>
              <a:buFont typeface="Arial" panose="020B0604020202020204" pitchFamily="34" charset="0"/>
              <a:buChar char="•"/>
              <a:tabLst/>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28600">
              <a:spcBef>
                <a:spcPts val="0"/>
              </a:spcBef>
              <a:spcAft>
                <a:spcPts val="600"/>
              </a:spcAft>
              <a:buFont typeface="Arial" panose="020B0604020202020204" pitchFamily="34" charset="0"/>
              <a:buChar char="•"/>
              <a:defRPr/>
            </a:pPr>
            <a:r>
              <a:rPr lang="en-US" dirty="0"/>
              <a:t>Included in each Building Package are plenty of blank Grade/Class Identification Sheets.</a:t>
            </a:r>
          </a:p>
          <a:p>
            <a:pPr marL="285750" indent="-228600">
              <a:spcBef>
                <a:spcPts val="0"/>
              </a:spcBef>
              <a:spcAft>
                <a:spcPts val="600"/>
              </a:spcAft>
              <a:buFont typeface="Arial" panose="020B0604020202020204" pitchFamily="34" charset="0"/>
              <a:buChar char="•"/>
              <a:defRPr/>
            </a:pPr>
            <a:r>
              <a:rPr lang="en-US" dirty="0"/>
              <a:t>Please do </a:t>
            </a:r>
            <a:r>
              <a:rPr lang="en-US" b="1" dirty="0"/>
              <a:t>NOT PHOTOCOPY </a:t>
            </a:r>
            <a:r>
              <a:rPr lang="en-US" dirty="0"/>
              <a:t>the GIS document. School Test Coordinators will have to contact the District Test Coordinators if more GIS documents are needed.</a:t>
            </a:r>
          </a:p>
          <a:p>
            <a:pPr marL="285750" indent="-228600">
              <a:spcBef>
                <a:spcPts val="0"/>
              </a:spcBef>
              <a:spcAft>
                <a:spcPts val="600"/>
              </a:spcAft>
              <a:buFont typeface="Arial" panose="020B0604020202020204" pitchFamily="34" charset="0"/>
              <a:buChar char="•"/>
              <a:defRPr/>
            </a:pPr>
            <a:r>
              <a:rPr lang="en-US" dirty="0"/>
              <a:t>It’s important to </a:t>
            </a:r>
            <a:r>
              <a:rPr lang="en-US" b="1" dirty="0"/>
              <a:t>include</a:t>
            </a:r>
            <a:r>
              <a:rPr lang="en-US" dirty="0"/>
              <a:t> your document count.</a:t>
            </a:r>
          </a:p>
          <a:p>
            <a:pPr marL="285750" indent="-228600">
              <a:spcBef>
                <a:spcPts val="0"/>
              </a:spcBef>
              <a:spcAft>
                <a:spcPts val="600"/>
              </a:spcAft>
              <a:buFont typeface="Arial" panose="020B0604020202020204" pitchFamily="34" charset="0"/>
              <a:buChar char="•"/>
              <a:defRPr/>
            </a:pPr>
            <a:r>
              <a:rPr lang="en-US" dirty="0"/>
              <a:t>Do </a:t>
            </a:r>
            <a:r>
              <a:rPr lang="en-US" b="1" dirty="0"/>
              <a:t>NOT</a:t>
            </a:r>
            <a:r>
              <a:rPr lang="en-US" dirty="0"/>
              <a:t> complete Box #4 SCORING SERVICE ONLY section as that is done by Riverside Scoring Center.</a:t>
            </a:r>
          </a:p>
        </p:txBody>
      </p:sp>
      <p:grpSp>
        <p:nvGrpSpPr>
          <p:cNvPr id="8" name="Group 7">
            <a:extLst>
              <a:ext uri="{FF2B5EF4-FFF2-40B4-BE49-F238E27FC236}">
                <a16:creationId xmlns:a16="http://schemas.microsoft.com/office/drawing/2014/main" id="{BF595295-7D43-2D56-EA03-78F9218D3953}"/>
              </a:ext>
            </a:extLst>
          </p:cNvPr>
          <p:cNvGrpSpPr/>
          <p:nvPr/>
        </p:nvGrpSpPr>
        <p:grpSpPr>
          <a:xfrm>
            <a:off x="6905019" y="428713"/>
            <a:ext cx="4643703" cy="6000574"/>
            <a:chOff x="6905019" y="428713"/>
            <a:chExt cx="4643703" cy="6000574"/>
          </a:xfrm>
        </p:grpSpPr>
        <p:pic>
          <p:nvPicPr>
            <p:cNvPr id="5" name="Picture 4" descr="Grade/Class ID Sheet">
              <a:extLst>
                <a:ext uri="{FF2B5EF4-FFF2-40B4-BE49-F238E27FC236}">
                  <a16:creationId xmlns:a16="http://schemas.microsoft.com/office/drawing/2014/main" id="{74E033A5-88C2-D3D5-9897-D21A7934F637}"/>
                </a:ext>
              </a:extLst>
            </p:cNvPr>
            <p:cNvPicPr>
              <a:picLocks noChangeAspect="1"/>
            </p:cNvPicPr>
            <p:nvPr/>
          </p:nvPicPr>
          <p:blipFill>
            <a:blip r:embed="rId2"/>
            <a:stretch>
              <a:fillRect/>
            </a:stretch>
          </p:blipFill>
          <p:spPr>
            <a:xfrm>
              <a:off x="6905019" y="428713"/>
              <a:ext cx="4643703" cy="6000574"/>
            </a:xfrm>
            <a:prstGeom prst="rect">
              <a:avLst/>
            </a:prstGeom>
          </p:spPr>
        </p:pic>
        <p:sp>
          <p:nvSpPr>
            <p:cNvPr id="7" name="Rectangle 6">
              <a:extLst>
                <a:ext uri="{FF2B5EF4-FFF2-40B4-BE49-F238E27FC236}">
                  <a16:creationId xmlns:a16="http://schemas.microsoft.com/office/drawing/2014/main" id="{77EBE665-7F22-B3F5-6737-14E80B148A98}"/>
                </a:ext>
              </a:extLst>
            </p:cNvPr>
            <p:cNvSpPr/>
            <p:nvPr/>
          </p:nvSpPr>
          <p:spPr>
            <a:xfrm>
              <a:off x="10576560" y="876300"/>
              <a:ext cx="152400" cy="67056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4619569A-77FE-1D95-37B0-558805480DA6}"/>
                </a:ext>
              </a:extLst>
            </p:cNvPr>
            <p:cNvSpPr txBox="1"/>
            <p:nvPr/>
          </p:nvSpPr>
          <p:spPr>
            <a:xfrm rot="16200000">
              <a:off x="10494610" y="1345882"/>
              <a:ext cx="359571" cy="246221"/>
            </a:xfrm>
            <a:prstGeom prst="rect">
              <a:avLst/>
            </a:prstGeom>
            <a:noFill/>
          </p:spPr>
          <p:txBody>
            <a:bodyPr wrap="square" rtlCol="0">
              <a:spAutoFit/>
            </a:bodyPr>
            <a:lstStyle/>
            <a:p>
              <a:r>
                <a:rPr lang="en-US" sz="1000" dirty="0"/>
                <a:t>17</a:t>
              </a:r>
            </a:p>
          </p:txBody>
        </p:sp>
        <p:sp>
          <p:nvSpPr>
            <p:cNvPr id="6" name="TextBox 5">
              <a:extLst>
                <a:ext uri="{FF2B5EF4-FFF2-40B4-BE49-F238E27FC236}">
                  <a16:creationId xmlns:a16="http://schemas.microsoft.com/office/drawing/2014/main" id="{D0DED672-82C5-EB8E-3756-B268DE989622}"/>
                </a:ext>
              </a:extLst>
            </p:cNvPr>
            <p:cNvSpPr txBox="1"/>
            <p:nvPr/>
          </p:nvSpPr>
          <p:spPr>
            <a:xfrm rot="16200000">
              <a:off x="10406056" y="876748"/>
              <a:ext cx="536677" cy="246221"/>
            </a:xfrm>
            <a:prstGeom prst="rect">
              <a:avLst/>
            </a:prstGeom>
            <a:noFill/>
          </p:spPr>
          <p:txBody>
            <a:bodyPr wrap="square" rtlCol="0">
              <a:spAutoFit/>
            </a:bodyPr>
            <a:lstStyle/>
            <a:p>
              <a:r>
                <a:rPr lang="en-US" sz="1000" dirty="0"/>
                <a:t>2025</a:t>
              </a:r>
            </a:p>
          </p:txBody>
        </p:sp>
      </p:grpSp>
    </p:spTree>
    <p:extLst>
      <p:ext uri="{BB962C8B-B14F-4D97-AF65-F5344CB8AC3E}">
        <p14:creationId xmlns:p14="http://schemas.microsoft.com/office/powerpoint/2010/main" val="21538443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Side view of a white calendar">
            <a:extLst>
              <a:ext uri="{FF2B5EF4-FFF2-40B4-BE49-F238E27FC236}">
                <a16:creationId xmlns:a16="http://schemas.microsoft.com/office/drawing/2014/main" id="{84C25107-6DA2-E607-45B6-2B1FC68059CC}"/>
              </a:ext>
            </a:extLst>
          </p:cNvPr>
          <p:cNvPicPr>
            <a:picLocks noChangeAspect="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rcRect b="17180"/>
          <a:stretch>
            <a:fillRect/>
          </a:stretch>
        </p:blipFill>
        <p:spPr>
          <a:xfrm>
            <a:off x="-216195" y="1"/>
            <a:ext cx="12408195" cy="6858000"/>
          </a:xfrm>
          <a:prstGeom prst="rect">
            <a:avLst/>
          </a:prstGeom>
        </p:spPr>
      </p:pic>
      <p:sp>
        <p:nvSpPr>
          <p:cNvPr id="2" name="Title 1">
            <a:extLst>
              <a:ext uri="{FF2B5EF4-FFF2-40B4-BE49-F238E27FC236}">
                <a16:creationId xmlns:a16="http://schemas.microsoft.com/office/drawing/2014/main" id="{3AC8B0D3-A03A-C720-B0DA-4371F2394AC4}"/>
              </a:ext>
            </a:extLst>
          </p:cNvPr>
          <p:cNvSpPr>
            <a:spLocks noGrp="1"/>
          </p:cNvSpPr>
          <p:nvPr>
            <p:ph type="title"/>
          </p:nvPr>
        </p:nvSpPr>
        <p:spPr>
          <a:xfrm>
            <a:off x="595558" y="273946"/>
            <a:ext cx="10977606" cy="808602"/>
          </a:xfrm>
        </p:spPr>
        <p:txBody>
          <a:bodyPr>
            <a:noAutofit/>
          </a:bodyPr>
          <a:lstStyle/>
          <a:p>
            <a:r>
              <a:rPr lang="en-US" sz="3600" b="1" dirty="0">
                <a:solidFill>
                  <a:schemeClr val="tx2"/>
                </a:solidFill>
                <a:latin typeface="Arial Black" panose="020B0A04020102020204" pitchFamily="34" charset="0"/>
              </a:rPr>
              <a:t>Schedule of Important Dates- Fall 2025</a:t>
            </a:r>
            <a:endParaRPr lang="en-US" sz="3600" dirty="0">
              <a:solidFill>
                <a:schemeClr val="tx2"/>
              </a:solidFill>
              <a:latin typeface="Arial Black" panose="020B0A04020102020204" pitchFamily="34" charset="0"/>
            </a:endParaRPr>
          </a:p>
        </p:txBody>
      </p:sp>
      <p:graphicFrame>
        <p:nvGraphicFramePr>
          <p:cNvPr id="25" name="Content Placeholder 7" descr="Milestone dates and Tasks">
            <a:extLst>
              <a:ext uri="{FF2B5EF4-FFF2-40B4-BE49-F238E27FC236}">
                <a16:creationId xmlns:a16="http://schemas.microsoft.com/office/drawing/2014/main" id="{EDA53B75-FAD7-8B2F-4060-C7553B11D3F0}"/>
              </a:ext>
            </a:extLst>
          </p:cNvPr>
          <p:cNvGraphicFramePr>
            <a:graphicFrameLocks noGrp="1"/>
          </p:cNvGraphicFramePr>
          <p:nvPr>
            <p:ph idx="1"/>
            <p:extLst>
              <p:ext uri="{D42A27DB-BD31-4B8C-83A1-F6EECF244321}">
                <p14:modId xmlns:p14="http://schemas.microsoft.com/office/powerpoint/2010/main" val="270533184"/>
              </p:ext>
            </p:extLst>
          </p:nvPr>
        </p:nvGraphicFramePr>
        <p:xfrm>
          <a:off x="595558" y="1242058"/>
          <a:ext cx="10977606" cy="4196216"/>
        </p:xfrm>
        <a:graphic>
          <a:graphicData uri="http://schemas.openxmlformats.org/drawingml/2006/table">
            <a:tbl>
              <a:tblPr firstRow="1" bandRow="1">
                <a:tableStyleId>{7E9639D4-E3E2-4D34-9284-5A2195B3D0D7}</a:tableStyleId>
              </a:tblPr>
              <a:tblGrid>
                <a:gridCol w="6710330">
                  <a:extLst>
                    <a:ext uri="{9D8B030D-6E8A-4147-A177-3AD203B41FA5}">
                      <a16:colId xmlns:a16="http://schemas.microsoft.com/office/drawing/2014/main" val="2879785699"/>
                    </a:ext>
                  </a:extLst>
                </a:gridCol>
                <a:gridCol w="4267276">
                  <a:extLst>
                    <a:ext uri="{9D8B030D-6E8A-4147-A177-3AD203B41FA5}">
                      <a16:colId xmlns:a16="http://schemas.microsoft.com/office/drawing/2014/main" val="2570918189"/>
                    </a:ext>
                  </a:extLst>
                </a:gridCol>
              </a:tblGrid>
              <a:tr h="460938">
                <a:tc>
                  <a:txBody>
                    <a:bodyPr/>
                    <a:lstStyle/>
                    <a:p>
                      <a:r>
                        <a:rPr lang="en-US" sz="2100" dirty="0"/>
                        <a:t>Milestone, Task, or Deliverable</a:t>
                      </a:r>
                    </a:p>
                  </a:txBody>
                  <a:tcPr marL="106136" marR="106136" marT="53067" marB="53067"/>
                </a:tc>
                <a:tc>
                  <a:txBody>
                    <a:bodyPr/>
                    <a:lstStyle/>
                    <a:p>
                      <a:pPr algn="ctr"/>
                      <a:r>
                        <a:rPr lang="en-US" sz="2100" dirty="0"/>
                        <a:t>Date</a:t>
                      </a:r>
                    </a:p>
                  </a:txBody>
                  <a:tcPr marL="106136" marR="106136" marT="53067" marB="53067"/>
                </a:tc>
                <a:extLst>
                  <a:ext uri="{0D108BD9-81ED-4DB2-BD59-A6C34878D82A}">
                    <a16:rowId xmlns:a16="http://schemas.microsoft.com/office/drawing/2014/main" val="422731863"/>
                  </a:ext>
                </a:extLst>
              </a:tr>
              <a:tr h="476786">
                <a:tc>
                  <a:txBody>
                    <a:bodyPr/>
                    <a:lstStyle/>
                    <a:p>
                      <a:r>
                        <a:rPr lang="en-US" sz="1800" dirty="0"/>
                        <a:t>Test Administration Manuals arrive at the schools and districts</a:t>
                      </a:r>
                      <a:endParaRPr lang="en-US" sz="1800" dirty="0">
                        <a:latin typeface="+mj-lt"/>
                      </a:endParaRPr>
                    </a:p>
                  </a:txBody>
                  <a:tcPr marL="106136" marR="106136" marT="53067" marB="53067"/>
                </a:tc>
                <a:tc>
                  <a:txBody>
                    <a:bodyPr/>
                    <a:lstStyle/>
                    <a:p>
                      <a:pPr algn="ctr"/>
                      <a:r>
                        <a:rPr lang="en-US" sz="1800" dirty="0"/>
                        <a:t>Monday, September 8</a:t>
                      </a:r>
                      <a:endParaRPr lang="en-US" sz="1800" dirty="0">
                        <a:latin typeface="+mj-lt"/>
                      </a:endParaRPr>
                    </a:p>
                  </a:txBody>
                  <a:tcPr marL="106136" marR="106136" marT="53067" marB="53067"/>
                </a:tc>
                <a:extLst>
                  <a:ext uri="{0D108BD9-81ED-4DB2-BD59-A6C34878D82A}">
                    <a16:rowId xmlns:a16="http://schemas.microsoft.com/office/drawing/2014/main" val="3666378485"/>
                  </a:ext>
                </a:extLst>
              </a:tr>
              <a:tr h="842751">
                <a:tc>
                  <a:txBody>
                    <a:bodyPr/>
                    <a:lstStyle/>
                    <a:p>
                      <a:r>
                        <a:rPr lang="en-US" sz="1800" dirty="0"/>
                        <a:t>Pretest Workshops via Webinar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0" kern="1200" dirty="0">
                          <a:solidFill>
                            <a:schemeClr val="dk1"/>
                          </a:solidFill>
                        </a:rPr>
                        <a:t>Paper Administration</a:t>
                      </a:r>
                    </a:p>
                    <a:p>
                      <a:pPr marL="285750" indent="-285750">
                        <a:buFont typeface="Arial" panose="020B0604020202020204" pitchFamily="34" charset="0"/>
                        <a:buChar char="•"/>
                      </a:pPr>
                      <a:r>
                        <a:rPr lang="en-US" sz="1800" b="0" dirty="0"/>
                        <a:t>Online Administration</a:t>
                      </a:r>
                      <a:endParaRPr lang="en-US" sz="1800" b="0" dirty="0">
                        <a:latin typeface="+mj-lt"/>
                      </a:endParaRPr>
                    </a:p>
                  </a:txBody>
                  <a:tcPr marL="106136" marR="106136" marT="53067" marB="53067"/>
                </a:tc>
                <a:tc>
                  <a:txBody>
                    <a:bodyPr/>
                    <a:lstStyle/>
                    <a:p>
                      <a:pPr algn="ctr"/>
                      <a:endParaRPr lang="en-US" sz="1800" dirty="0"/>
                    </a:p>
                    <a:p>
                      <a:pPr algn="ctr"/>
                      <a:r>
                        <a:rPr lang="en-US" sz="1800" dirty="0"/>
                        <a:t>Tuesday, September 9</a:t>
                      </a:r>
                    </a:p>
                    <a:p>
                      <a:pPr algn="ctr"/>
                      <a:r>
                        <a:rPr lang="en-US" sz="1800" dirty="0"/>
                        <a:t>Thursday, September 11</a:t>
                      </a:r>
                      <a:endParaRPr lang="en-US" sz="1800" dirty="0">
                        <a:latin typeface="+mj-lt"/>
                      </a:endParaRPr>
                    </a:p>
                  </a:txBody>
                  <a:tcPr marL="106136" marR="106136" marT="53067" marB="53067"/>
                </a:tc>
                <a:extLst>
                  <a:ext uri="{0D108BD9-81ED-4DB2-BD59-A6C34878D82A}">
                    <a16:rowId xmlns:a16="http://schemas.microsoft.com/office/drawing/2014/main" val="13142492"/>
                  </a:ext>
                </a:extLst>
              </a:tr>
              <a:tr h="388233">
                <a:tc>
                  <a:txBody>
                    <a:bodyPr/>
                    <a:lstStyle/>
                    <a:p>
                      <a:r>
                        <a:rPr lang="en-US" sz="1800" dirty="0"/>
                        <a:t>Schools and districts receive precoded test materials</a:t>
                      </a:r>
                      <a:endParaRPr lang="en-US" sz="1800" dirty="0">
                        <a:latin typeface="+mj-lt"/>
                      </a:endParaRPr>
                    </a:p>
                  </a:txBody>
                  <a:tcPr marL="106136" marR="106136" marT="53067" marB="53067"/>
                </a:tc>
                <a:tc>
                  <a:txBody>
                    <a:bodyPr/>
                    <a:lstStyle/>
                    <a:p>
                      <a:pPr algn="ctr"/>
                      <a:r>
                        <a:rPr lang="en-US" sz="1800" dirty="0"/>
                        <a:t>Monday, September 22</a:t>
                      </a:r>
                      <a:endParaRPr lang="en-US" sz="1800" dirty="0">
                        <a:latin typeface="+mj-lt"/>
                      </a:endParaRPr>
                    </a:p>
                  </a:txBody>
                  <a:tcPr marL="106136" marR="106136" marT="53067" marB="53067"/>
                </a:tc>
                <a:extLst>
                  <a:ext uri="{0D108BD9-81ED-4DB2-BD59-A6C34878D82A}">
                    <a16:rowId xmlns:a16="http://schemas.microsoft.com/office/drawing/2014/main" val="3531953772"/>
                  </a:ext>
                </a:extLst>
              </a:tr>
              <a:tr h="388233">
                <a:tc>
                  <a:txBody>
                    <a:bodyPr/>
                    <a:lstStyle/>
                    <a:p>
                      <a:r>
                        <a:rPr lang="en-US" sz="1800" dirty="0"/>
                        <a:t>Last day to order additional test materials or large print test booklets</a:t>
                      </a:r>
                      <a:endParaRPr lang="en-US" sz="1800" dirty="0">
                        <a:latin typeface="+mj-lt"/>
                      </a:endParaRPr>
                    </a:p>
                  </a:txBody>
                  <a:tcPr marL="106136" marR="106136" marT="53067" marB="53067"/>
                </a:tc>
                <a:tc>
                  <a:txBody>
                    <a:bodyPr/>
                    <a:lstStyle/>
                    <a:p>
                      <a:pPr algn="ctr"/>
                      <a:r>
                        <a:rPr lang="en-US" sz="1800" dirty="0"/>
                        <a:t>October 21</a:t>
                      </a:r>
                      <a:endParaRPr lang="en-US" sz="1800" dirty="0">
                        <a:latin typeface="+mj-lt"/>
                      </a:endParaRPr>
                    </a:p>
                  </a:txBody>
                  <a:tcPr marL="106136" marR="106136" marT="53067" marB="53067"/>
                </a:tc>
                <a:extLst>
                  <a:ext uri="{0D108BD9-81ED-4DB2-BD59-A6C34878D82A}">
                    <a16:rowId xmlns:a16="http://schemas.microsoft.com/office/drawing/2014/main" val="1709202815"/>
                  </a:ext>
                </a:extLst>
              </a:tr>
              <a:tr h="388233">
                <a:tc>
                  <a:txBody>
                    <a:bodyPr/>
                    <a:lstStyle/>
                    <a:p>
                      <a:r>
                        <a:rPr lang="en-US" sz="1800" dirty="0"/>
                        <a:t>Test administration window</a:t>
                      </a:r>
                      <a:endParaRPr lang="en-US" sz="1800" dirty="0">
                        <a:latin typeface="+mj-lt"/>
                      </a:endParaRPr>
                    </a:p>
                  </a:txBody>
                  <a:tcPr marL="106136" marR="106136" marT="53067" marB="53067"/>
                </a:tc>
                <a:tc>
                  <a:txBody>
                    <a:bodyPr/>
                    <a:lstStyle/>
                    <a:p>
                      <a:pPr algn="ctr"/>
                      <a:r>
                        <a:rPr lang="en-US" sz="1800" dirty="0"/>
                        <a:t>October 6 – 28</a:t>
                      </a:r>
                      <a:endParaRPr lang="en-US" sz="1800" dirty="0">
                        <a:latin typeface="+mj-lt"/>
                      </a:endParaRPr>
                    </a:p>
                  </a:txBody>
                  <a:tcPr marL="106136" marR="106136" marT="53067" marB="53067"/>
                </a:tc>
                <a:extLst>
                  <a:ext uri="{0D108BD9-81ED-4DB2-BD59-A6C34878D82A}">
                    <a16:rowId xmlns:a16="http://schemas.microsoft.com/office/drawing/2014/main" val="2038724607"/>
                  </a:ext>
                </a:extLst>
              </a:tr>
              <a:tr h="388233">
                <a:tc>
                  <a:txBody>
                    <a:bodyPr/>
                    <a:lstStyle/>
                    <a:p>
                      <a:r>
                        <a:rPr lang="en-US" sz="1800" dirty="0"/>
                        <a:t>Last day to ship back to Riverside for scoring</a:t>
                      </a:r>
                      <a:endParaRPr lang="en-US" sz="1800" dirty="0">
                        <a:latin typeface="+mj-lt"/>
                      </a:endParaRPr>
                    </a:p>
                  </a:txBody>
                  <a:tcPr marL="106136" marR="106136" marT="53067" marB="53067"/>
                </a:tc>
                <a:tc>
                  <a:txBody>
                    <a:bodyPr/>
                    <a:lstStyle/>
                    <a:p>
                      <a:pPr algn="ctr"/>
                      <a:r>
                        <a:rPr lang="en-US" sz="1800" dirty="0"/>
                        <a:t>October 31</a:t>
                      </a:r>
                      <a:endParaRPr lang="en-US" sz="1800" dirty="0">
                        <a:latin typeface="+mj-lt"/>
                      </a:endParaRPr>
                    </a:p>
                  </a:txBody>
                  <a:tcPr marL="106136" marR="106136" marT="53067" marB="53067"/>
                </a:tc>
                <a:extLst>
                  <a:ext uri="{0D108BD9-81ED-4DB2-BD59-A6C34878D82A}">
                    <a16:rowId xmlns:a16="http://schemas.microsoft.com/office/drawing/2014/main" val="24884464"/>
                  </a:ext>
                </a:extLst>
              </a:tr>
              <a:tr h="388233">
                <a:tc>
                  <a:txBody>
                    <a:bodyPr/>
                    <a:lstStyle/>
                    <a:p>
                      <a:r>
                        <a:rPr lang="en-US" dirty="0"/>
                        <a:t>Post test Webinar for District Test Coordinators</a:t>
                      </a:r>
                      <a:endParaRPr lang="en-US" dirty="0">
                        <a:latin typeface="+mj-lt"/>
                      </a:endParaRPr>
                    </a:p>
                  </a:txBody>
                  <a:tcPr marL="106136" marR="106136" marT="53067" marB="53067"/>
                </a:tc>
                <a:tc>
                  <a:txBody>
                    <a:bodyPr/>
                    <a:lstStyle/>
                    <a:p>
                      <a:pPr algn="ctr"/>
                      <a:r>
                        <a:rPr lang="en-US" dirty="0"/>
                        <a:t>November 6</a:t>
                      </a:r>
                      <a:endParaRPr lang="en-US" dirty="0">
                        <a:latin typeface="+mj-lt"/>
                      </a:endParaRPr>
                    </a:p>
                  </a:txBody>
                  <a:tcPr marL="106136" marR="106136" marT="53067" marB="53067"/>
                </a:tc>
                <a:extLst>
                  <a:ext uri="{0D108BD9-81ED-4DB2-BD59-A6C34878D82A}">
                    <a16:rowId xmlns:a16="http://schemas.microsoft.com/office/drawing/2014/main" val="3764769378"/>
                  </a:ext>
                </a:extLst>
              </a:tr>
              <a:tr h="388233">
                <a:tc>
                  <a:txBody>
                    <a:bodyPr/>
                    <a:lstStyle/>
                    <a:p>
                      <a:r>
                        <a:rPr lang="en-US" sz="1800" dirty="0"/>
                        <a:t>Reports arrive in districts if returned by October 31,2025</a:t>
                      </a:r>
                      <a:endParaRPr lang="en-US" sz="1800" dirty="0">
                        <a:latin typeface="+mj-lt"/>
                      </a:endParaRPr>
                    </a:p>
                  </a:txBody>
                  <a:tcPr marL="106136" marR="106136" marT="53067" marB="53067"/>
                </a:tc>
                <a:tc>
                  <a:txBody>
                    <a:bodyPr/>
                    <a:lstStyle/>
                    <a:p>
                      <a:pPr algn="ctr"/>
                      <a:r>
                        <a:rPr lang="en-US" sz="1800" dirty="0"/>
                        <a:t>December 4</a:t>
                      </a:r>
                      <a:endParaRPr lang="en-US" sz="1800" dirty="0">
                        <a:latin typeface="+mj-lt"/>
                      </a:endParaRPr>
                    </a:p>
                  </a:txBody>
                  <a:tcPr marL="106136" marR="106136" marT="53067" marB="53067"/>
                </a:tc>
                <a:extLst>
                  <a:ext uri="{0D108BD9-81ED-4DB2-BD59-A6C34878D82A}">
                    <a16:rowId xmlns:a16="http://schemas.microsoft.com/office/drawing/2014/main" val="62801182"/>
                  </a:ext>
                </a:extLst>
              </a:tr>
            </a:tbl>
          </a:graphicData>
        </a:graphic>
      </p:graphicFrame>
    </p:spTree>
    <p:extLst>
      <p:ext uri="{BB962C8B-B14F-4D97-AF65-F5344CB8AC3E}">
        <p14:creationId xmlns:p14="http://schemas.microsoft.com/office/powerpoint/2010/main" val="62628298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A01B849-F779-EEB6-3F05-B5F94583CF16}"/>
              </a:ext>
            </a:extLst>
          </p:cNvPr>
          <p:cNvPicPr>
            <a:picLocks noChangeAspect="1"/>
          </p:cNvPicPr>
          <p:nvPr/>
        </p:nvPicPr>
        <p:blipFill>
          <a:blip r:embed="rId3"/>
          <a:stretch>
            <a:fillRect/>
          </a:stretch>
        </p:blipFill>
        <p:spPr>
          <a:xfrm>
            <a:off x="625681" y="976002"/>
            <a:ext cx="4414558" cy="5733288"/>
          </a:xfrm>
          <a:prstGeom prst="rect">
            <a:avLst/>
          </a:prstGeom>
        </p:spPr>
      </p:pic>
      <p:sp>
        <p:nvSpPr>
          <p:cNvPr id="2" name="Title 1">
            <a:extLst>
              <a:ext uri="{FF2B5EF4-FFF2-40B4-BE49-F238E27FC236}">
                <a16:creationId xmlns:a16="http://schemas.microsoft.com/office/drawing/2014/main" id="{DB3B1F34-5409-2D8F-768F-125320751CC0}"/>
              </a:ext>
            </a:extLst>
          </p:cNvPr>
          <p:cNvSpPr>
            <a:spLocks noGrp="1"/>
          </p:cNvSpPr>
          <p:nvPr>
            <p:ph type="title"/>
          </p:nvPr>
        </p:nvSpPr>
        <p:spPr>
          <a:xfrm>
            <a:off x="838200" y="337829"/>
            <a:ext cx="10515600" cy="732787"/>
          </a:xfrm>
        </p:spPr>
        <p:txBody>
          <a:bodyPr>
            <a:normAutofit fontScale="90000"/>
          </a:bodyPr>
          <a:lstStyle/>
          <a:p>
            <a:r>
              <a:rPr lang="en-US" b="1" dirty="0">
                <a:solidFill>
                  <a:schemeClr val="tx2"/>
                </a:solidFill>
                <a:latin typeface="Arial Black" panose="020B0A04020102020204" pitchFamily="34" charset="0"/>
              </a:rPr>
              <a:t>Summary of Test Materials Returned</a:t>
            </a:r>
          </a:p>
        </p:txBody>
      </p:sp>
      <p:sp>
        <p:nvSpPr>
          <p:cNvPr id="10" name="Rectangle 9">
            <a:extLst>
              <a:ext uri="{FF2B5EF4-FFF2-40B4-BE49-F238E27FC236}">
                <a16:creationId xmlns:a16="http://schemas.microsoft.com/office/drawing/2014/main" id="{118D055B-FAAD-BAFB-C068-788571CF7F09}"/>
              </a:ext>
            </a:extLst>
          </p:cNvPr>
          <p:cNvSpPr/>
          <p:nvPr/>
        </p:nvSpPr>
        <p:spPr>
          <a:xfrm flipH="1">
            <a:off x="6132743" y="1070617"/>
            <a:ext cx="4876800" cy="4842482"/>
          </a:xfrm>
          <a:prstGeom prst="rect">
            <a:avLst/>
          </a:prstGeom>
          <a:noFill/>
          <a:ln w="38100" cap="flat" cmpd="sng">
            <a:noFill/>
            <a:miter lim="800000"/>
          </a:ln>
          <a:effectLst/>
        </p:spPr>
        <p:style>
          <a:lnRef idx="1">
            <a:schemeClr val="accent1"/>
          </a:lnRef>
          <a:fillRef idx="3">
            <a:schemeClr val="accent1"/>
          </a:fillRef>
          <a:effectRef idx="2">
            <a:schemeClr val="accent1"/>
          </a:effectRef>
          <a:fontRef idx="minor">
            <a:schemeClr val="lt1"/>
          </a:fontRef>
        </p:style>
        <p:txBody>
          <a:bodyPr lIns="182880" tIns="182880" bIns="91440"/>
          <a:lstStyle/>
          <a:p>
            <a:pPr marL="342900" indent="-342900" fontAlgn="auto">
              <a:spcBef>
                <a:spcPts val="1200"/>
              </a:spcBef>
              <a:spcAft>
                <a:spcPts val="0"/>
              </a:spcAft>
              <a:buFont typeface="Arial" panose="020B0604020202020204" pitchFamily="34" charset="0"/>
              <a:buChar char="•"/>
              <a:defRPr/>
            </a:pPr>
            <a:r>
              <a:rPr lang="en-US" sz="2800" dirty="0">
                <a:solidFill>
                  <a:schemeClr val="tx1"/>
                </a:solidFill>
                <a:latin typeface="Arial" panose="020B0604020202020204" pitchFamily="34" charset="0"/>
                <a:cs typeface="Arial" panose="020B0604020202020204" pitchFamily="34" charset="0"/>
              </a:rPr>
              <a:t>Indicate the number of scorable materials (test booklets) returned.</a:t>
            </a:r>
          </a:p>
          <a:p>
            <a:pPr marL="342900" indent="-342900" fontAlgn="auto">
              <a:spcBef>
                <a:spcPts val="1200"/>
              </a:spcBef>
              <a:spcAft>
                <a:spcPts val="0"/>
              </a:spcAft>
              <a:buFont typeface="Arial" panose="020B0604020202020204" pitchFamily="34" charset="0"/>
              <a:buChar char="•"/>
              <a:defRPr/>
            </a:pPr>
            <a:r>
              <a:rPr lang="en-US" sz="2800" dirty="0">
                <a:solidFill>
                  <a:schemeClr val="tx1"/>
                </a:solidFill>
                <a:latin typeface="Arial" panose="020B0604020202020204" pitchFamily="34" charset="0"/>
                <a:cs typeface="Arial" panose="020B0604020202020204" pitchFamily="34" charset="0"/>
              </a:rPr>
              <a:t>Indicate the number of nonscorable test materials returned.</a:t>
            </a:r>
          </a:p>
          <a:p>
            <a:pPr marL="342900" indent="-342900" fontAlgn="auto">
              <a:spcBef>
                <a:spcPts val="1200"/>
              </a:spcBef>
              <a:spcAft>
                <a:spcPts val="0"/>
              </a:spcAft>
              <a:buFont typeface="Arial" panose="020B0604020202020204" pitchFamily="34" charset="0"/>
              <a:buChar char="•"/>
              <a:defRPr/>
            </a:pPr>
            <a:r>
              <a:rPr lang="en-US" sz="2800" dirty="0">
                <a:solidFill>
                  <a:schemeClr val="tx1"/>
                </a:solidFill>
                <a:latin typeface="Arial" panose="020B0604020202020204" pitchFamily="34" charset="0"/>
                <a:cs typeface="Arial" panose="020B0604020202020204" pitchFamily="34" charset="0"/>
              </a:rPr>
              <a:t>Fill in all 6 boxes shown in the diagram.</a:t>
            </a:r>
          </a:p>
          <a:p>
            <a:pPr marL="342900" indent="-342900" fontAlgn="auto">
              <a:spcBef>
                <a:spcPts val="1200"/>
              </a:spcBef>
              <a:spcAft>
                <a:spcPts val="0"/>
              </a:spcAft>
              <a:buFont typeface="Arial" panose="020B0604020202020204" pitchFamily="34" charset="0"/>
              <a:buChar char="•"/>
              <a:defRPr/>
            </a:pPr>
            <a:r>
              <a:rPr lang="en-US" sz="2800" dirty="0">
                <a:solidFill>
                  <a:schemeClr val="tx1"/>
                </a:solidFill>
                <a:latin typeface="Arial" panose="020B0604020202020204" pitchFamily="34" charset="0"/>
                <a:cs typeface="Arial" panose="020B0604020202020204" pitchFamily="34" charset="0"/>
              </a:rPr>
              <a:t>To be used by DTCs to complete the OSS.</a:t>
            </a:r>
          </a:p>
        </p:txBody>
      </p:sp>
      <p:sp>
        <p:nvSpPr>
          <p:cNvPr id="12" name="Text Box 11">
            <a:extLst>
              <a:ext uri="{FF2B5EF4-FFF2-40B4-BE49-F238E27FC236}">
                <a16:creationId xmlns:a16="http://schemas.microsoft.com/office/drawing/2014/main" id="{C7AEAD08-DB41-1632-E5E1-330AD20E9DF1}"/>
              </a:ext>
            </a:extLst>
          </p:cNvPr>
          <p:cNvSpPr txBox="1">
            <a:spLocks noChangeArrowheads="1"/>
          </p:cNvSpPr>
          <p:nvPr/>
        </p:nvSpPr>
        <p:spPr bwMode="auto">
          <a:xfrm>
            <a:off x="2361204" y="3993193"/>
            <a:ext cx="381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pitchFamily="18" charset="0"/>
                <a:ea typeface="ヒラギノ角ゴ Pro W3" charset="-128"/>
              </a:defRPr>
            </a:lvl1pPr>
            <a:lvl2pPr marL="742950" indent="-285750" eaLnBrk="0" hangingPunct="0">
              <a:defRPr sz="2800" b="1">
                <a:solidFill>
                  <a:schemeClr val="tx1"/>
                </a:solidFill>
                <a:latin typeface="Times New Roman" pitchFamily="18" charset="0"/>
                <a:ea typeface="ヒラギノ角ゴ Pro W3" charset="-128"/>
              </a:defRPr>
            </a:lvl2pPr>
            <a:lvl3pPr marL="1143000" indent="-228600" eaLnBrk="0" hangingPunct="0">
              <a:defRPr sz="2800" b="1">
                <a:solidFill>
                  <a:schemeClr val="tx1"/>
                </a:solidFill>
                <a:latin typeface="Times New Roman" pitchFamily="18" charset="0"/>
                <a:ea typeface="ヒラギノ角ゴ Pro W3" charset="-128"/>
              </a:defRPr>
            </a:lvl3pPr>
            <a:lvl4pPr marL="1600200" indent="-228600" eaLnBrk="0" hangingPunct="0">
              <a:defRPr sz="2800" b="1">
                <a:solidFill>
                  <a:schemeClr val="tx1"/>
                </a:solidFill>
                <a:latin typeface="Times New Roman" pitchFamily="18" charset="0"/>
                <a:ea typeface="ヒラギノ角ゴ Pro W3" charset="-128"/>
              </a:defRPr>
            </a:lvl4pPr>
            <a:lvl5pPr marL="2057400" indent="-228600" eaLnBrk="0" hangingPunct="0">
              <a:defRPr sz="2800" b="1">
                <a:solidFill>
                  <a:schemeClr val="tx1"/>
                </a:solidFill>
                <a:latin typeface="Times New Roman" pitchFamily="18" charset="0"/>
                <a:ea typeface="ヒラギノ角ゴ Pro W3" charset="-128"/>
              </a:defRPr>
            </a:lvl5pPr>
            <a:lvl6pPr marL="2514600" indent="-228600" eaLnBrk="0" fontAlgn="base" hangingPunct="0">
              <a:spcBef>
                <a:spcPct val="0"/>
              </a:spcBef>
              <a:spcAft>
                <a:spcPct val="0"/>
              </a:spcAft>
              <a:defRPr sz="2800" b="1">
                <a:solidFill>
                  <a:schemeClr val="tx1"/>
                </a:solidFill>
                <a:latin typeface="Times New Roman" pitchFamily="18" charset="0"/>
                <a:ea typeface="ヒラギノ角ゴ Pro W3" charset="-128"/>
              </a:defRPr>
            </a:lvl6pPr>
            <a:lvl7pPr marL="2971800" indent="-228600" eaLnBrk="0" fontAlgn="base" hangingPunct="0">
              <a:spcBef>
                <a:spcPct val="0"/>
              </a:spcBef>
              <a:spcAft>
                <a:spcPct val="0"/>
              </a:spcAft>
              <a:defRPr sz="2800" b="1">
                <a:solidFill>
                  <a:schemeClr val="tx1"/>
                </a:solidFill>
                <a:latin typeface="Times New Roman" pitchFamily="18" charset="0"/>
                <a:ea typeface="ヒラギノ角ゴ Pro W3" charset="-128"/>
              </a:defRPr>
            </a:lvl7pPr>
            <a:lvl8pPr marL="3429000" indent="-228600" eaLnBrk="0" fontAlgn="base" hangingPunct="0">
              <a:spcBef>
                <a:spcPct val="0"/>
              </a:spcBef>
              <a:spcAft>
                <a:spcPct val="0"/>
              </a:spcAft>
              <a:defRPr sz="2800" b="1">
                <a:solidFill>
                  <a:schemeClr val="tx1"/>
                </a:solidFill>
                <a:latin typeface="Times New Roman" pitchFamily="18" charset="0"/>
                <a:ea typeface="ヒラギノ角ゴ Pro W3" charset="-128"/>
              </a:defRPr>
            </a:lvl8pPr>
            <a:lvl9pPr marL="3886200" indent="-228600" eaLnBrk="0" fontAlgn="base" hangingPunct="0">
              <a:spcBef>
                <a:spcPct val="0"/>
              </a:spcBef>
              <a:spcAft>
                <a:spcPct val="0"/>
              </a:spcAft>
              <a:defRPr sz="2800" b="1">
                <a:solidFill>
                  <a:schemeClr val="tx1"/>
                </a:solidFill>
                <a:latin typeface="Times New Roman" pitchFamily="18" charset="0"/>
                <a:ea typeface="ヒラギノ角ゴ Pro W3" charset="-128"/>
              </a:defRPr>
            </a:lvl9pPr>
          </a:lstStyle>
          <a:p>
            <a:pPr eaLnBrk="1" fontAlgn="auto" hangingPunct="1">
              <a:spcBef>
                <a:spcPct val="50000"/>
              </a:spcBef>
              <a:spcAft>
                <a:spcPts val="0"/>
              </a:spcAft>
              <a:defRPr/>
            </a:pPr>
            <a:r>
              <a:rPr lang="en-US" sz="1200" dirty="0">
                <a:latin typeface="+mn-lt"/>
                <a:cs typeface="+mn-cs"/>
              </a:rPr>
              <a:t>82</a:t>
            </a:r>
          </a:p>
        </p:txBody>
      </p:sp>
      <p:sp>
        <p:nvSpPr>
          <p:cNvPr id="13" name="Text Box 11">
            <a:extLst>
              <a:ext uri="{FF2B5EF4-FFF2-40B4-BE49-F238E27FC236}">
                <a16:creationId xmlns:a16="http://schemas.microsoft.com/office/drawing/2014/main" id="{77D0BEBC-9253-7168-B058-A8D9C068D15E}"/>
              </a:ext>
            </a:extLst>
          </p:cNvPr>
          <p:cNvSpPr txBox="1">
            <a:spLocks noChangeArrowheads="1"/>
          </p:cNvSpPr>
          <p:nvPr/>
        </p:nvSpPr>
        <p:spPr bwMode="auto">
          <a:xfrm>
            <a:off x="3205838" y="3990900"/>
            <a:ext cx="381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pitchFamily="18" charset="0"/>
                <a:ea typeface="ヒラギノ角ゴ Pro W3" charset="-128"/>
              </a:defRPr>
            </a:lvl1pPr>
            <a:lvl2pPr marL="742950" indent="-285750" eaLnBrk="0" hangingPunct="0">
              <a:defRPr sz="2800" b="1">
                <a:solidFill>
                  <a:schemeClr val="tx1"/>
                </a:solidFill>
                <a:latin typeface="Times New Roman" pitchFamily="18" charset="0"/>
                <a:ea typeface="ヒラギノ角ゴ Pro W3" charset="-128"/>
              </a:defRPr>
            </a:lvl2pPr>
            <a:lvl3pPr marL="1143000" indent="-228600" eaLnBrk="0" hangingPunct="0">
              <a:defRPr sz="2800" b="1">
                <a:solidFill>
                  <a:schemeClr val="tx1"/>
                </a:solidFill>
                <a:latin typeface="Times New Roman" pitchFamily="18" charset="0"/>
                <a:ea typeface="ヒラギノ角ゴ Pro W3" charset="-128"/>
              </a:defRPr>
            </a:lvl3pPr>
            <a:lvl4pPr marL="1600200" indent="-228600" eaLnBrk="0" hangingPunct="0">
              <a:defRPr sz="2800" b="1">
                <a:solidFill>
                  <a:schemeClr val="tx1"/>
                </a:solidFill>
                <a:latin typeface="Times New Roman" pitchFamily="18" charset="0"/>
                <a:ea typeface="ヒラギノ角ゴ Pro W3" charset="-128"/>
              </a:defRPr>
            </a:lvl4pPr>
            <a:lvl5pPr marL="2057400" indent="-228600" eaLnBrk="0" hangingPunct="0">
              <a:defRPr sz="2800" b="1">
                <a:solidFill>
                  <a:schemeClr val="tx1"/>
                </a:solidFill>
                <a:latin typeface="Times New Roman" pitchFamily="18" charset="0"/>
                <a:ea typeface="ヒラギノ角ゴ Pro W3" charset="-128"/>
              </a:defRPr>
            </a:lvl5pPr>
            <a:lvl6pPr marL="2514600" indent="-228600" eaLnBrk="0" fontAlgn="base" hangingPunct="0">
              <a:spcBef>
                <a:spcPct val="0"/>
              </a:spcBef>
              <a:spcAft>
                <a:spcPct val="0"/>
              </a:spcAft>
              <a:defRPr sz="2800" b="1">
                <a:solidFill>
                  <a:schemeClr val="tx1"/>
                </a:solidFill>
                <a:latin typeface="Times New Roman" pitchFamily="18" charset="0"/>
                <a:ea typeface="ヒラギノ角ゴ Pro W3" charset="-128"/>
              </a:defRPr>
            </a:lvl6pPr>
            <a:lvl7pPr marL="2971800" indent="-228600" eaLnBrk="0" fontAlgn="base" hangingPunct="0">
              <a:spcBef>
                <a:spcPct val="0"/>
              </a:spcBef>
              <a:spcAft>
                <a:spcPct val="0"/>
              </a:spcAft>
              <a:defRPr sz="2800" b="1">
                <a:solidFill>
                  <a:schemeClr val="tx1"/>
                </a:solidFill>
                <a:latin typeface="Times New Roman" pitchFamily="18" charset="0"/>
                <a:ea typeface="ヒラギノ角ゴ Pro W3" charset="-128"/>
              </a:defRPr>
            </a:lvl7pPr>
            <a:lvl8pPr marL="3429000" indent="-228600" eaLnBrk="0" fontAlgn="base" hangingPunct="0">
              <a:spcBef>
                <a:spcPct val="0"/>
              </a:spcBef>
              <a:spcAft>
                <a:spcPct val="0"/>
              </a:spcAft>
              <a:defRPr sz="2800" b="1">
                <a:solidFill>
                  <a:schemeClr val="tx1"/>
                </a:solidFill>
                <a:latin typeface="Times New Roman" pitchFamily="18" charset="0"/>
                <a:ea typeface="ヒラギノ角ゴ Pro W3" charset="-128"/>
              </a:defRPr>
            </a:lvl8pPr>
            <a:lvl9pPr marL="3886200" indent="-228600" eaLnBrk="0" fontAlgn="base" hangingPunct="0">
              <a:spcBef>
                <a:spcPct val="0"/>
              </a:spcBef>
              <a:spcAft>
                <a:spcPct val="0"/>
              </a:spcAft>
              <a:defRPr sz="2800" b="1">
                <a:solidFill>
                  <a:schemeClr val="tx1"/>
                </a:solidFill>
                <a:latin typeface="Times New Roman" pitchFamily="18" charset="0"/>
                <a:ea typeface="ヒラギノ角ゴ Pro W3" charset="-128"/>
              </a:defRPr>
            </a:lvl9pPr>
          </a:lstStyle>
          <a:p>
            <a:pPr eaLnBrk="1" fontAlgn="auto" hangingPunct="1">
              <a:spcBef>
                <a:spcPct val="50000"/>
              </a:spcBef>
              <a:spcAft>
                <a:spcPts val="0"/>
              </a:spcAft>
              <a:defRPr/>
            </a:pPr>
            <a:r>
              <a:rPr lang="en-US" sz="1200" dirty="0">
                <a:latin typeface="+mn-lt"/>
                <a:cs typeface="+mn-cs"/>
              </a:rPr>
              <a:t>82</a:t>
            </a:r>
          </a:p>
        </p:txBody>
      </p:sp>
      <p:sp>
        <p:nvSpPr>
          <p:cNvPr id="14" name="Text Box 11">
            <a:extLst>
              <a:ext uri="{FF2B5EF4-FFF2-40B4-BE49-F238E27FC236}">
                <a16:creationId xmlns:a16="http://schemas.microsoft.com/office/drawing/2014/main" id="{D54582CB-25D5-2E35-C8A2-1F57CF470351}"/>
              </a:ext>
            </a:extLst>
          </p:cNvPr>
          <p:cNvSpPr txBox="1">
            <a:spLocks noChangeArrowheads="1"/>
          </p:cNvSpPr>
          <p:nvPr/>
        </p:nvSpPr>
        <p:spPr bwMode="auto">
          <a:xfrm>
            <a:off x="3910658" y="3999340"/>
            <a:ext cx="5334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pitchFamily="18" charset="0"/>
                <a:ea typeface="ヒラギノ角ゴ Pro W3" charset="-128"/>
              </a:defRPr>
            </a:lvl1pPr>
            <a:lvl2pPr marL="742950" indent="-285750" eaLnBrk="0" hangingPunct="0">
              <a:defRPr sz="2800" b="1">
                <a:solidFill>
                  <a:schemeClr val="tx1"/>
                </a:solidFill>
                <a:latin typeface="Times New Roman" pitchFamily="18" charset="0"/>
                <a:ea typeface="ヒラギノ角ゴ Pro W3" charset="-128"/>
              </a:defRPr>
            </a:lvl2pPr>
            <a:lvl3pPr marL="1143000" indent="-228600" eaLnBrk="0" hangingPunct="0">
              <a:defRPr sz="2800" b="1">
                <a:solidFill>
                  <a:schemeClr val="tx1"/>
                </a:solidFill>
                <a:latin typeface="Times New Roman" pitchFamily="18" charset="0"/>
                <a:ea typeface="ヒラギノ角ゴ Pro W3" charset="-128"/>
              </a:defRPr>
            </a:lvl3pPr>
            <a:lvl4pPr marL="1600200" indent="-228600" eaLnBrk="0" hangingPunct="0">
              <a:defRPr sz="2800" b="1">
                <a:solidFill>
                  <a:schemeClr val="tx1"/>
                </a:solidFill>
                <a:latin typeface="Times New Roman" pitchFamily="18" charset="0"/>
                <a:ea typeface="ヒラギノ角ゴ Pro W3" charset="-128"/>
              </a:defRPr>
            </a:lvl4pPr>
            <a:lvl5pPr marL="2057400" indent="-228600" eaLnBrk="0" hangingPunct="0">
              <a:defRPr sz="2800" b="1">
                <a:solidFill>
                  <a:schemeClr val="tx1"/>
                </a:solidFill>
                <a:latin typeface="Times New Roman" pitchFamily="18" charset="0"/>
                <a:ea typeface="ヒラギノ角ゴ Pro W3" charset="-128"/>
              </a:defRPr>
            </a:lvl5pPr>
            <a:lvl6pPr marL="2514600" indent="-228600" eaLnBrk="0" fontAlgn="base" hangingPunct="0">
              <a:spcBef>
                <a:spcPct val="0"/>
              </a:spcBef>
              <a:spcAft>
                <a:spcPct val="0"/>
              </a:spcAft>
              <a:defRPr sz="2800" b="1">
                <a:solidFill>
                  <a:schemeClr val="tx1"/>
                </a:solidFill>
                <a:latin typeface="Times New Roman" pitchFamily="18" charset="0"/>
                <a:ea typeface="ヒラギノ角ゴ Pro W3" charset="-128"/>
              </a:defRPr>
            </a:lvl6pPr>
            <a:lvl7pPr marL="2971800" indent="-228600" eaLnBrk="0" fontAlgn="base" hangingPunct="0">
              <a:spcBef>
                <a:spcPct val="0"/>
              </a:spcBef>
              <a:spcAft>
                <a:spcPct val="0"/>
              </a:spcAft>
              <a:defRPr sz="2800" b="1">
                <a:solidFill>
                  <a:schemeClr val="tx1"/>
                </a:solidFill>
                <a:latin typeface="Times New Roman" pitchFamily="18" charset="0"/>
                <a:ea typeface="ヒラギノ角ゴ Pro W3" charset="-128"/>
              </a:defRPr>
            </a:lvl7pPr>
            <a:lvl8pPr marL="3429000" indent="-228600" eaLnBrk="0" fontAlgn="base" hangingPunct="0">
              <a:spcBef>
                <a:spcPct val="0"/>
              </a:spcBef>
              <a:spcAft>
                <a:spcPct val="0"/>
              </a:spcAft>
              <a:defRPr sz="2800" b="1">
                <a:solidFill>
                  <a:schemeClr val="tx1"/>
                </a:solidFill>
                <a:latin typeface="Times New Roman" pitchFamily="18" charset="0"/>
                <a:ea typeface="ヒラギノ角ゴ Pro W3" charset="-128"/>
              </a:defRPr>
            </a:lvl8pPr>
            <a:lvl9pPr marL="3886200" indent="-228600" eaLnBrk="0" fontAlgn="base" hangingPunct="0">
              <a:spcBef>
                <a:spcPct val="0"/>
              </a:spcBef>
              <a:spcAft>
                <a:spcPct val="0"/>
              </a:spcAft>
              <a:defRPr sz="2800" b="1">
                <a:solidFill>
                  <a:schemeClr val="tx1"/>
                </a:solidFill>
                <a:latin typeface="Times New Roman" pitchFamily="18" charset="0"/>
                <a:ea typeface="ヒラギノ角ゴ Pro W3" charset="-128"/>
              </a:defRPr>
            </a:lvl9pPr>
          </a:lstStyle>
          <a:p>
            <a:pPr algn="ctr" eaLnBrk="1" fontAlgn="auto" hangingPunct="1">
              <a:spcBef>
                <a:spcPct val="50000"/>
              </a:spcBef>
              <a:spcAft>
                <a:spcPts val="0"/>
              </a:spcAft>
              <a:defRPr/>
            </a:pPr>
            <a:r>
              <a:rPr lang="en-US" sz="1200" dirty="0">
                <a:solidFill>
                  <a:srgbClr val="FF0000"/>
                </a:solidFill>
                <a:latin typeface="+mn-lt"/>
                <a:cs typeface="+mn-cs"/>
              </a:rPr>
              <a:t>164</a:t>
            </a:r>
          </a:p>
        </p:txBody>
      </p:sp>
      <p:sp>
        <p:nvSpPr>
          <p:cNvPr id="15" name="Text Box 11">
            <a:extLst>
              <a:ext uri="{FF2B5EF4-FFF2-40B4-BE49-F238E27FC236}">
                <a16:creationId xmlns:a16="http://schemas.microsoft.com/office/drawing/2014/main" id="{CD171F7D-AE87-358E-F698-D7673F82BAE1}"/>
              </a:ext>
            </a:extLst>
          </p:cNvPr>
          <p:cNvSpPr txBox="1">
            <a:spLocks noChangeArrowheads="1"/>
          </p:cNvSpPr>
          <p:nvPr/>
        </p:nvSpPr>
        <p:spPr bwMode="auto">
          <a:xfrm>
            <a:off x="2451960" y="4900421"/>
            <a:ext cx="381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pitchFamily="18" charset="0"/>
                <a:ea typeface="ヒラギノ角ゴ Pro W3" charset="-128"/>
              </a:defRPr>
            </a:lvl1pPr>
            <a:lvl2pPr marL="742950" indent="-285750" eaLnBrk="0" hangingPunct="0">
              <a:defRPr sz="2800" b="1">
                <a:solidFill>
                  <a:schemeClr val="tx1"/>
                </a:solidFill>
                <a:latin typeface="Times New Roman" pitchFamily="18" charset="0"/>
                <a:ea typeface="ヒラギノ角ゴ Pro W3" charset="-128"/>
              </a:defRPr>
            </a:lvl2pPr>
            <a:lvl3pPr marL="1143000" indent="-228600" eaLnBrk="0" hangingPunct="0">
              <a:defRPr sz="2800" b="1">
                <a:solidFill>
                  <a:schemeClr val="tx1"/>
                </a:solidFill>
                <a:latin typeface="Times New Roman" pitchFamily="18" charset="0"/>
                <a:ea typeface="ヒラギノ角ゴ Pro W3" charset="-128"/>
              </a:defRPr>
            </a:lvl3pPr>
            <a:lvl4pPr marL="1600200" indent="-228600" eaLnBrk="0" hangingPunct="0">
              <a:defRPr sz="2800" b="1">
                <a:solidFill>
                  <a:schemeClr val="tx1"/>
                </a:solidFill>
                <a:latin typeface="Times New Roman" pitchFamily="18" charset="0"/>
                <a:ea typeface="ヒラギノ角ゴ Pro W3" charset="-128"/>
              </a:defRPr>
            </a:lvl4pPr>
            <a:lvl5pPr marL="2057400" indent="-228600" eaLnBrk="0" hangingPunct="0">
              <a:defRPr sz="2800" b="1">
                <a:solidFill>
                  <a:schemeClr val="tx1"/>
                </a:solidFill>
                <a:latin typeface="Times New Roman" pitchFamily="18" charset="0"/>
                <a:ea typeface="ヒラギノ角ゴ Pro W3" charset="-128"/>
              </a:defRPr>
            </a:lvl5pPr>
            <a:lvl6pPr marL="2514600" indent="-228600" eaLnBrk="0" fontAlgn="base" hangingPunct="0">
              <a:spcBef>
                <a:spcPct val="0"/>
              </a:spcBef>
              <a:spcAft>
                <a:spcPct val="0"/>
              </a:spcAft>
              <a:defRPr sz="2800" b="1">
                <a:solidFill>
                  <a:schemeClr val="tx1"/>
                </a:solidFill>
                <a:latin typeface="Times New Roman" pitchFamily="18" charset="0"/>
                <a:ea typeface="ヒラギノ角ゴ Pro W3" charset="-128"/>
              </a:defRPr>
            </a:lvl6pPr>
            <a:lvl7pPr marL="2971800" indent="-228600" eaLnBrk="0" fontAlgn="base" hangingPunct="0">
              <a:spcBef>
                <a:spcPct val="0"/>
              </a:spcBef>
              <a:spcAft>
                <a:spcPct val="0"/>
              </a:spcAft>
              <a:defRPr sz="2800" b="1">
                <a:solidFill>
                  <a:schemeClr val="tx1"/>
                </a:solidFill>
                <a:latin typeface="Times New Roman" pitchFamily="18" charset="0"/>
                <a:ea typeface="ヒラギノ角ゴ Pro W3" charset="-128"/>
              </a:defRPr>
            </a:lvl7pPr>
            <a:lvl8pPr marL="3429000" indent="-228600" eaLnBrk="0" fontAlgn="base" hangingPunct="0">
              <a:spcBef>
                <a:spcPct val="0"/>
              </a:spcBef>
              <a:spcAft>
                <a:spcPct val="0"/>
              </a:spcAft>
              <a:defRPr sz="2800" b="1">
                <a:solidFill>
                  <a:schemeClr val="tx1"/>
                </a:solidFill>
                <a:latin typeface="Times New Roman" pitchFamily="18" charset="0"/>
                <a:ea typeface="ヒラギノ角ゴ Pro W3" charset="-128"/>
              </a:defRPr>
            </a:lvl8pPr>
            <a:lvl9pPr marL="3886200" indent="-228600" eaLnBrk="0" fontAlgn="base" hangingPunct="0">
              <a:spcBef>
                <a:spcPct val="0"/>
              </a:spcBef>
              <a:spcAft>
                <a:spcPct val="0"/>
              </a:spcAft>
              <a:defRPr sz="2800" b="1">
                <a:solidFill>
                  <a:schemeClr val="tx1"/>
                </a:solidFill>
                <a:latin typeface="Times New Roman" pitchFamily="18" charset="0"/>
                <a:ea typeface="ヒラギノ角ゴ Pro W3" charset="-128"/>
              </a:defRPr>
            </a:lvl9pPr>
          </a:lstStyle>
          <a:p>
            <a:pPr eaLnBrk="1" fontAlgn="auto" hangingPunct="1">
              <a:spcBef>
                <a:spcPct val="50000"/>
              </a:spcBef>
              <a:spcAft>
                <a:spcPts val="0"/>
              </a:spcAft>
              <a:defRPr/>
            </a:pPr>
            <a:r>
              <a:rPr lang="en-US" sz="1200" dirty="0">
                <a:latin typeface="+mn-lt"/>
                <a:cs typeface="+mn-cs"/>
              </a:rPr>
              <a:t>9</a:t>
            </a:r>
          </a:p>
        </p:txBody>
      </p:sp>
      <p:sp>
        <p:nvSpPr>
          <p:cNvPr id="16" name="Text Box 11">
            <a:extLst>
              <a:ext uri="{FF2B5EF4-FFF2-40B4-BE49-F238E27FC236}">
                <a16:creationId xmlns:a16="http://schemas.microsoft.com/office/drawing/2014/main" id="{9A5816AE-1A79-26AE-3028-DFCCC39942D8}"/>
              </a:ext>
            </a:extLst>
          </p:cNvPr>
          <p:cNvSpPr txBox="1">
            <a:spLocks noChangeArrowheads="1"/>
          </p:cNvSpPr>
          <p:nvPr/>
        </p:nvSpPr>
        <p:spPr bwMode="auto">
          <a:xfrm>
            <a:off x="3205838" y="4886101"/>
            <a:ext cx="381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pitchFamily="18" charset="0"/>
                <a:ea typeface="ヒラギノ角ゴ Pro W3" charset="-128"/>
              </a:defRPr>
            </a:lvl1pPr>
            <a:lvl2pPr marL="742950" indent="-285750" eaLnBrk="0" hangingPunct="0">
              <a:defRPr sz="2800" b="1">
                <a:solidFill>
                  <a:schemeClr val="tx1"/>
                </a:solidFill>
                <a:latin typeface="Times New Roman" pitchFamily="18" charset="0"/>
                <a:ea typeface="ヒラギノ角ゴ Pro W3" charset="-128"/>
              </a:defRPr>
            </a:lvl2pPr>
            <a:lvl3pPr marL="1143000" indent="-228600" eaLnBrk="0" hangingPunct="0">
              <a:defRPr sz="2800" b="1">
                <a:solidFill>
                  <a:schemeClr val="tx1"/>
                </a:solidFill>
                <a:latin typeface="Times New Roman" pitchFamily="18" charset="0"/>
                <a:ea typeface="ヒラギノ角ゴ Pro W3" charset="-128"/>
              </a:defRPr>
            </a:lvl3pPr>
            <a:lvl4pPr marL="1600200" indent="-228600" eaLnBrk="0" hangingPunct="0">
              <a:defRPr sz="2800" b="1">
                <a:solidFill>
                  <a:schemeClr val="tx1"/>
                </a:solidFill>
                <a:latin typeface="Times New Roman" pitchFamily="18" charset="0"/>
                <a:ea typeface="ヒラギノ角ゴ Pro W3" charset="-128"/>
              </a:defRPr>
            </a:lvl4pPr>
            <a:lvl5pPr marL="2057400" indent="-228600" eaLnBrk="0" hangingPunct="0">
              <a:defRPr sz="2800" b="1">
                <a:solidFill>
                  <a:schemeClr val="tx1"/>
                </a:solidFill>
                <a:latin typeface="Times New Roman" pitchFamily="18" charset="0"/>
                <a:ea typeface="ヒラギノ角ゴ Pro W3" charset="-128"/>
              </a:defRPr>
            </a:lvl5pPr>
            <a:lvl6pPr marL="2514600" indent="-228600" eaLnBrk="0" fontAlgn="base" hangingPunct="0">
              <a:spcBef>
                <a:spcPct val="0"/>
              </a:spcBef>
              <a:spcAft>
                <a:spcPct val="0"/>
              </a:spcAft>
              <a:defRPr sz="2800" b="1">
                <a:solidFill>
                  <a:schemeClr val="tx1"/>
                </a:solidFill>
                <a:latin typeface="Times New Roman" pitchFamily="18" charset="0"/>
                <a:ea typeface="ヒラギノ角ゴ Pro W3" charset="-128"/>
              </a:defRPr>
            </a:lvl6pPr>
            <a:lvl7pPr marL="2971800" indent="-228600" eaLnBrk="0" fontAlgn="base" hangingPunct="0">
              <a:spcBef>
                <a:spcPct val="0"/>
              </a:spcBef>
              <a:spcAft>
                <a:spcPct val="0"/>
              </a:spcAft>
              <a:defRPr sz="2800" b="1">
                <a:solidFill>
                  <a:schemeClr val="tx1"/>
                </a:solidFill>
                <a:latin typeface="Times New Roman" pitchFamily="18" charset="0"/>
                <a:ea typeface="ヒラギノ角ゴ Pro W3" charset="-128"/>
              </a:defRPr>
            </a:lvl7pPr>
            <a:lvl8pPr marL="3429000" indent="-228600" eaLnBrk="0" fontAlgn="base" hangingPunct="0">
              <a:spcBef>
                <a:spcPct val="0"/>
              </a:spcBef>
              <a:spcAft>
                <a:spcPct val="0"/>
              </a:spcAft>
              <a:defRPr sz="2800" b="1">
                <a:solidFill>
                  <a:schemeClr val="tx1"/>
                </a:solidFill>
                <a:latin typeface="Times New Roman" pitchFamily="18" charset="0"/>
                <a:ea typeface="ヒラギノ角ゴ Pro W3" charset="-128"/>
              </a:defRPr>
            </a:lvl8pPr>
            <a:lvl9pPr marL="3886200" indent="-228600" eaLnBrk="0" fontAlgn="base" hangingPunct="0">
              <a:spcBef>
                <a:spcPct val="0"/>
              </a:spcBef>
              <a:spcAft>
                <a:spcPct val="0"/>
              </a:spcAft>
              <a:defRPr sz="2800" b="1">
                <a:solidFill>
                  <a:schemeClr val="tx1"/>
                </a:solidFill>
                <a:latin typeface="Times New Roman" pitchFamily="18" charset="0"/>
                <a:ea typeface="ヒラギノ角ゴ Pro W3" charset="-128"/>
              </a:defRPr>
            </a:lvl9pPr>
          </a:lstStyle>
          <a:p>
            <a:pPr eaLnBrk="1" fontAlgn="auto" hangingPunct="1">
              <a:spcBef>
                <a:spcPct val="50000"/>
              </a:spcBef>
              <a:spcAft>
                <a:spcPts val="0"/>
              </a:spcAft>
              <a:defRPr/>
            </a:pPr>
            <a:r>
              <a:rPr lang="en-US" sz="1200" dirty="0">
                <a:latin typeface="+mn-lt"/>
                <a:cs typeface="+mn-cs"/>
              </a:rPr>
              <a:t>9</a:t>
            </a:r>
          </a:p>
        </p:txBody>
      </p:sp>
      <p:sp>
        <p:nvSpPr>
          <p:cNvPr id="17" name="Text Box 11">
            <a:extLst>
              <a:ext uri="{FF2B5EF4-FFF2-40B4-BE49-F238E27FC236}">
                <a16:creationId xmlns:a16="http://schemas.microsoft.com/office/drawing/2014/main" id="{6F6FBE8D-04CE-09DA-B0AA-C4682EE43D9E}"/>
              </a:ext>
            </a:extLst>
          </p:cNvPr>
          <p:cNvSpPr txBox="1">
            <a:spLocks noChangeArrowheads="1"/>
          </p:cNvSpPr>
          <p:nvPr/>
        </p:nvSpPr>
        <p:spPr bwMode="auto">
          <a:xfrm>
            <a:off x="3910658" y="4871711"/>
            <a:ext cx="5334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pitchFamily="18" charset="0"/>
                <a:ea typeface="ヒラギノ角ゴ Pro W3" charset="-128"/>
              </a:defRPr>
            </a:lvl1pPr>
            <a:lvl2pPr marL="742950" indent="-285750" eaLnBrk="0" hangingPunct="0">
              <a:defRPr sz="2800" b="1">
                <a:solidFill>
                  <a:schemeClr val="tx1"/>
                </a:solidFill>
                <a:latin typeface="Times New Roman" pitchFamily="18" charset="0"/>
                <a:ea typeface="ヒラギノ角ゴ Pro W3" charset="-128"/>
              </a:defRPr>
            </a:lvl2pPr>
            <a:lvl3pPr marL="1143000" indent="-228600" eaLnBrk="0" hangingPunct="0">
              <a:defRPr sz="2800" b="1">
                <a:solidFill>
                  <a:schemeClr val="tx1"/>
                </a:solidFill>
                <a:latin typeface="Times New Roman" pitchFamily="18" charset="0"/>
                <a:ea typeface="ヒラギノ角ゴ Pro W3" charset="-128"/>
              </a:defRPr>
            </a:lvl3pPr>
            <a:lvl4pPr marL="1600200" indent="-228600" eaLnBrk="0" hangingPunct="0">
              <a:defRPr sz="2800" b="1">
                <a:solidFill>
                  <a:schemeClr val="tx1"/>
                </a:solidFill>
                <a:latin typeface="Times New Roman" pitchFamily="18" charset="0"/>
                <a:ea typeface="ヒラギノ角ゴ Pro W3" charset="-128"/>
              </a:defRPr>
            </a:lvl4pPr>
            <a:lvl5pPr marL="2057400" indent="-228600" eaLnBrk="0" hangingPunct="0">
              <a:defRPr sz="2800" b="1">
                <a:solidFill>
                  <a:schemeClr val="tx1"/>
                </a:solidFill>
                <a:latin typeface="Times New Roman" pitchFamily="18" charset="0"/>
                <a:ea typeface="ヒラギノ角ゴ Pro W3" charset="-128"/>
              </a:defRPr>
            </a:lvl5pPr>
            <a:lvl6pPr marL="2514600" indent="-228600" eaLnBrk="0" fontAlgn="base" hangingPunct="0">
              <a:spcBef>
                <a:spcPct val="0"/>
              </a:spcBef>
              <a:spcAft>
                <a:spcPct val="0"/>
              </a:spcAft>
              <a:defRPr sz="2800" b="1">
                <a:solidFill>
                  <a:schemeClr val="tx1"/>
                </a:solidFill>
                <a:latin typeface="Times New Roman" pitchFamily="18" charset="0"/>
                <a:ea typeface="ヒラギノ角ゴ Pro W3" charset="-128"/>
              </a:defRPr>
            </a:lvl6pPr>
            <a:lvl7pPr marL="2971800" indent="-228600" eaLnBrk="0" fontAlgn="base" hangingPunct="0">
              <a:spcBef>
                <a:spcPct val="0"/>
              </a:spcBef>
              <a:spcAft>
                <a:spcPct val="0"/>
              </a:spcAft>
              <a:defRPr sz="2800" b="1">
                <a:solidFill>
                  <a:schemeClr val="tx1"/>
                </a:solidFill>
                <a:latin typeface="Times New Roman" pitchFamily="18" charset="0"/>
                <a:ea typeface="ヒラギノ角ゴ Pro W3" charset="-128"/>
              </a:defRPr>
            </a:lvl7pPr>
            <a:lvl8pPr marL="3429000" indent="-228600" eaLnBrk="0" fontAlgn="base" hangingPunct="0">
              <a:spcBef>
                <a:spcPct val="0"/>
              </a:spcBef>
              <a:spcAft>
                <a:spcPct val="0"/>
              </a:spcAft>
              <a:defRPr sz="2800" b="1">
                <a:solidFill>
                  <a:schemeClr val="tx1"/>
                </a:solidFill>
                <a:latin typeface="Times New Roman" pitchFamily="18" charset="0"/>
                <a:ea typeface="ヒラギノ角ゴ Pro W3" charset="-128"/>
              </a:defRPr>
            </a:lvl8pPr>
            <a:lvl9pPr marL="3886200" indent="-228600" eaLnBrk="0" fontAlgn="base" hangingPunct="0">
              <a:spcBef>
                <a:spcPct val="0"/>
              </a:spcBef>
              <a:spcAft>
                <a:spcPct val="0"/>
              </a:spcAft>
              <a:defRPr sz="2800" b="1">
                <a:solidFill>
                  <a:schemeClr val="tx1"/>
                </a:solidFill>
                <a:latin typeface="Times New Roman" pitchFamily="18" charset="0"/>
                <a:ea typeface="ヒラギノ角ゴ Pro W3" charset="-128"/>
              </a:defRPr>
            </a:lvl9pPr>
          </a:lstStyle>
          <a:p>
            <a:pPr algn="ctr" eaLnBrk="1" fontAlgn="auto" hangingPunct="1">
              <a:spcBef>
                <a:spcPct val="50000"/>
              </a:spcBef>
              <a:spcAft>
                <a:spcPts val="0"/>
              </a:spcAft>
              <a:defRPr/>
            </a:pPr>
            <a:r>
              <a:rPr lang="en-US" sz="1200" dirty="0">
                <a:solidFill>
                  <a:srgbClr val="FF0000"/>
                </a:solidFill>
                <a:latin typeface="+mn-lt"/>
                <a:cs typeface="+mn-cs"/>
              </a:rPr>
              <a:t>18</a:t>
            </a:r>
          </a:p>
        </p:txBody>
      </p:sp>
      <p:sp>
        <p:nvSpPr>
          <p:cNvPr id="18" name="Oval 17">
            <a:extLst>
              <a:ext uri="{FF2B5EF4-FFF2-40B4-BE49-F238E27FC236}">
                <a16:creationId xmlns:a16="http://schemas.microsoft.com/office/drawing/2014/main" id="{219946FE-FA56-0D0B-CDE2-BAA4BF7DB48D}"/>
              </a:ext>
            </a:extLst>
          </p:cNvPr>
          <p:cNvSpPr/>
          <p:nvPr/>
        </p:nvSpPr>
        <p:spPr>
          <a:xfrm>
            <a:off x="3174555" y="3968691"/>
            <a:ext cx="381000" cy="32064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36FFEAE4-778C-4165-E52F-07EFC5AD60DC}"/>
              </a:ext>
            </a:extLst>
          </p:cNvPr>
          <p:cNvSpPr/>
          <p:nvPr/>
        </p:nvSpPr>
        <p:spPr>
          <a:xfrm>
            <a:off x="2329296" y="3948778"/>
            <a:ext cx="381000" cy="32064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E3219A50-B4C0-7064-6D6B-76D4C1CC14E4}"/>
              </a:ext>
            </a:extLst>
          </p:cNvPr>
          <p:cNvSpPr/>
          <p:nvPr/>
        </p:nvSpPr>
        <p:spPr>
          <a:xfrm>
            <a:off x="3170733" y="4861798"/>
            <a:ext cx="381000" cy="32064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802AFDF7-7693-4F87-3A29-84789324A08E}"/>
              </a:ext>
            </a:extLst>
          </p:cNvPr>
          <p:cNvSpPr/>
          <p:nvPr/>
        </p:nvSpPr>
        <p:spPr>
          <a:xfrm>
            <a:off x="2393147" y="4886101"/>
            <a:ext cx="381000" cy="32064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71CCC007-6D76-5FDC-CFA6-D841745DDB03}"/>
              </a:ext>
            </a:extLst>
          </p:cNvPr>
          <p:cNvSpPr/>
          <p:nvPr/>
        </p:nvSpPr>
        <p:spPr>
          <a:xfrm>
            <a:off x="3992621" y="3976074"/>
            <a:ext cx="381000" cy="32064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D1E45A7C-14B7-3CFB-C590-FB449BEFDD12}"/>
              </a:ext>
            </a:extLst>
          </p:cNvPr>
          <p:cNvSpPr/>
          <p:nvPr/>
        </p:nvSpPr>
        <p:spPr>
          <a:xfrm>
            <a:off x="3988035" y="4839591"/>
            <a:ext cx="381000" cy="32064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2592590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School Packing List">
            <a:extLst>
              <a:ext uri="{FF2B5EF4-FFF2-40B4-BE49-F238E27FC236}">
                <a16:creationId xmlns:a16="http://schemas.microsoft.com/office/drawing/2014/main" id="{6D702FBA-033A-8247-3715-FADB482036FB}"/>
              </a:ext>
            </a:extLst>
          </p:cNvPr>
          <p:cNvPicPr>
            <a:picLocks noChangeAspect="1"/>
          </p:cNvPicPr>
          <p:nvPr/>
        </p:nvPicPr>
        <p:blipFill>
          <a:blip r:embed="rId3"/>
          <a:stretch>
            <a:fillRect/>
          </a:stretch>
        </p:blipFill>
        <p:spPr>
          <a:xfrm>
            <a:off x="1167164" y="1040288"/>
            <a:ext cx="4510514" cy="5532634"/>
          </a:xfrm>
          <a:prstGeom prst="rect">
            <a:avLst/>
          </a:prstGeom>
          <a:ln>
            <a:noFill/>
          </a:ln>
          <a:effectLst>
            <a:outerShdw blurRad="190500" algn="tl" rotWithShape="0">
              <a:srgbClr val="000000">
                <a:alpha val="70000"/>
              </a:srgbClr>
            </a:outerShdw>
          </a:effectLst>
        </p:spPr>
      </p:pic>
      <p:sp>
        <p:nvSpPr>
          <p:cNvPr id="2" name="Title 1">
            <a:extLst>
              <a:ext uri="{FF2B5EF4-FFF2-40B4-BE49-F238E27FC236}">
                <a16:creationId xmlns:a16="http://schemas.microsoft.com/office/drawing/2014/main" id="{DB3B1F34-5409-2D8F-768F-125320751CC0}"/>
              </a:ext>
            </a:extLst>
          </p:cNvPr>
          <p:cNvSpPr>
            <a:spLocks noGrp="1"/>
          </p:cNvSpPr>
          <p:nvPr>
            <p:ph type="title"/>
          </p:nvPr>
        </p:nvSpPr>
        <p:spPr>
          <a:xfrm>
            <a:off x="838200" y="242294"/>
            <a:ext cx="10515600" cy="869912"/>
          </a:xfrm>
        </p:spPr>
        <p:txBody>
          <a:bodyPr>
            <a:noAutofit/>
          </a:bodyPr>
          <a:lstStyle/>
          <a:p>
            <a:r>
              <a:rPr lang="en-US" sz="3200" b="1" dirty="0">
                <a:solidFill>
                  <a:schemeClr val="tx2"/>
                </a:solidFill>
                <a:latin typeface="Arial Black" panose="020B0A04020102020204" pitchFamily="34" charset="0"/>
              </a:rPr>
              <a:t>Summary of Test Materials Returned </a:t>
            </a:r>
            <a:r>
              <a:rPr lang="en-US" sz="3200" b="1" i="1" dirty="0">
                <a:solidFill>
                  <a:schemeClr val="tx2"/>
                </a:solidFill>
                <a:latin typeface="Arial Black" panose="020B0A04020102020204" pitchFamily="34" charset="0"/>
              </a:rPr>
              <a:t>cont’</a:t>
            </a:r>
            <a:endParaRPr lang="en-US" sz="3200" b="1" dirty="0">
              <a:solidFill>
                <a:schemeClr val="tx2"/>
              </a:solidFill>
              <a:latin typeface="Arial Black" panose="020B0A04020102020204" pitchFamily="34" charset="0"/>
            </a:endParaRPr>
          </a:p>
        </p:txBody>
      </p:sp>
      <p:sp>
        <p:nvSpPr>
          <p:cNvPr id="4" name="TextBox 3">
            <a:extLst>
              <a:ext uri="{FF2B5EF4-FFF2-40B4-BE49-F238E27FC236}">
                <a16:creationId xmlns:a16="http://schemas.microsoft.com/office/drawing/2014/main" id="{76D00CF3-3C9A-ADC3-5485-81B4D1075D54}"/>
              </a:ext>
            </a:extLst>
          </p:cNvPr>
          <p:cNvSpPr txBox="1"/>
          <p:nvPr/>
        </p:nvSpPr>
        <p:spPr>
          <a:xfrm>
            <a:off x="6586483" y="1630070"/>
            <a:ext cx="5027762" cy="1815882"/>
          </a:xfrm>
          <a:prstGeom prst="rect">
            <a:avLst/>
          </a:prstGeom>
          <a:noFill/>
        </p:spPr>
        <p:txBody>
          <a:bodyPr wrap="square" rtlCol="0">
            <a:spAutoFit/>
          </a:bodyPr>
          <a:lstStyle/>
          <a:p>
            <a:r>
              <a:rPr lang="en-US" sz="2800" dirty="0">
                <a:latin typeface="Arial" panose="020B0604020202020204" pitchFamily="34" charset="0"/>
                <a:cs typeface="Arial" panose="020B0604020202020204" pitchFamily="34" charset="0"/>
              </a:rPr>
              <a:t>The School Packing List can be used as a reference when completing the Summary of Test Materials form.</a:t>
            </a:r>
          </a:p>
        </p:txBody>
      </p:sp>
      <p:sp>
        <p:nvSpPr>
          <p:cNvPr id="5" name="Text Box 11">
            <a:extLst>
              <a:ext uri="{FF2B5EF4-FFF2-40B4-BE49-F238E27FC236}">
                <a16:creationId xmlns:a16="http://schemas.microsoft.com/office/drawing/2014/main" id="{CEA1CEF5-5025-83B1-FEDA-49104B59EEEF}"/>
              </a:ext>
            </a:extLst>
          </p:cNvPr>
          <p:cNvSpPr txBox="1">
            <a:spLocks noChangeArrowheads="1"/>
          </p:cNvSpPr>
          <p:nvPr/>
        </p:nvSpPr>
        <p:spPr bwMode="auto">
          <a:xfrm>
            <a:off x="6466163" y="3948914"/>
            <a:ext cx="2590800"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pitchFamily="18" charset="0"/>
                <a:ea typeface="ヒラギノ角ゴ Pro W3" charset="-128"/>
              </a:defRPr>
            </a:lvl1pPr>
            <a:lvl2pPr marL="742950" indent="-285750" eaLnBrk="0" hangingPunct="0">
              <a:defRPr sz="2800" b="1">
                <a:solidFill>
                  <a:schemeClr val="tx1"/>
                </a:solidFill>
                <a:latin typeface="Times New Roman" pitchFamily="18" charset="0"/>
                <a:ea typeface="ヒラギノ角ゴ Pro W3" charset="-128"/>
              </a:defRPr>
            </a:lvl2pPr>
            <a:lvl3pPr marL="1143000" indent="-228600" eaLnBrk="0" hangingPunct="0">
              <a:defRPr sz="2800" b="1">
                <a:solidFill>
                  <a:schemeClr val="tx1"/>
                </a:solidFill>
                <a:latin typeface="Times New Roman" pitchFamily="18" charset="0"/>
                <a:ea typeface="ヒラギノ角ゴ Pro W3" charset="-128"/>
              </a:defRPr>
            </a:lvl3pPr>
            <a:lvl4pPr marL="1600200" indent="-228600" eaLnBrk="0" hangingPunct="0">
              <a:defRPr sz="2800" b="1">
                <a:solidFill>
                  <a:schemeClr val="tx1"/>
                </a:solidFill>
                <a:latin typeface="Times New Roman" pitchFamily="18" charset="0"/>
                <a:ea typeface="ヒラギノ角ゴ Pro W3" charset="-128"/>
              </a:defRPr>
            </a:lvl4pPr>
            <a:lvl5pPr marL="2057400" indent="-228600" eaLnBrk="0" hangingPunct="0">
              <a:defRPr sz="2800" b="1">
                <a:solidFill>
                  <a:schemeClr val="tx1"/>
                </a:solidFill>
                <a:latin typeface="Times New Roman" pitchFamily="18" charset="0"/>
                <a:ea typeface="ヒラギノ角ゴ Pro W3" charset="-128"/>
              </a:defRPr>
            </a:lvl5pPr>
            <a:lvl6pPr marL="2514600" indent="-228600" eaLnBrk="0" fontAlgn="base" hangingPunct="0">
              <a:spcBef>
                <a:spcPct val="0"/>
              </a:spcBef>
              <a:spcAft>
                <a:spcPct val="0"/>
              </a:spcAft>
              <a:defRPr sz="2800" b="1">
                <a:solidFill>
                  <a:schemeClr val="tx1"/>
                </a:solidFill>
                <a:latin typeface="Times New Roman" pitchFamily="18" charset="0"/>
                <a:ea typeface="ヒラギノ角ゴ Pro W3" charset="-128"/>
              </a:defRPr>
            </a:lvl6pPr>
            <a:lvl7pPr marL="2971800" indent="-228600" eaLnBrk="0" fontAlgn="base" hangingPunct="0">
              <a:spcBef>
                <a:spcPct val="0"/>
              </a:spcBef>
              <a:spcAft>
                <a:spcPct val="0"/>
              </a:spcAft>
              <a:defRPr sz="2800" b="1">
                <a:solidFill>
                  <a:schemeClr val="tx1"/>
                </a:solidFill>
                <a:latin typeface="Times New Roman" pitchFamily="18" charset="0"/>
                <a:ea typeface="ヒラギノ角ゴ Pro W3" charset="-128"/>
              </a:defRPr>
            </a:lvl7pPr>
            <a:lvl8pPr marL="3429000" indent="-228600" eaLnBrk="0" fontAlgn="base" hangingPunct="0">
              <a:spcBef>
                <a:spcPct val="0"/>
              </a:spcBef>
              <a:spcAft>
                <a:spcPct val="0"/>
              </a:spcAft>
              <a:defRPr sz="2800" b="1">
                <a:solidFill>
                  <a:schemeClr val="tx1"/>
                </a:solidFill>
                <a:latin typeface="Times New Roman" pitchFamily="18" charset="0"/>
                <a:ea typeface="ヒラギノ角ゴ Pro W3" charset="-128"/>
              </a:defRPr>
            </a:lvl8pPr>
            <a:lvl9pPr marL="3886200" indent="-228600" eaLnBrk="0" fontAlgn="base" hangingPunct="0">
              <a:spcBef>
                <a:spcPct val="0"/>
              </a:spcBef>
              <a:spcAft>
                <a:spcPct val="0"/>
              </a:spcAft>
              <a:defRPr sz="2800" b="1">
                <a:solidFill>
                  <a:schemeClr val="tx1"/>
                </a:solidFill>
                <a:latin typeface="Times New Roman" pitchFamily="18" charset="0"/>
                <a:ea typeface="ヒラギノ角ゴ Pro W3" charset="-128"/>
              </a:defRPr>
            </a:lvl9pPr>
          </a:lstStyle>
          <a:p>
            <a:pPr eaLnBrk="1" fontAlgn="auto" hangingPunct="1">
              <a:spcBef>
                <a:spcPct val="50000"/>
              </a:spcBef>
              <a:spcAft>
                <a:spcPts val="0"/>
              </a:spcAft>
              <a:defRPr/>
            </a:pPr>
            <a:r>
              <a:rPr lang="en-US" sz="1600" b="0" dirty="0">
                <a:latin typeface="+mn-lt"/>
                <a:cs typeface="+mn-cs"/>
              </a:rPr>
              <a:t>These booklets belong in the </a:t>
            </a:r>
            <a:r>
              <a:rPr lang="en-US" sz="1600" dirty="0">
                <a:solidFill>
                  <a:srgbClr val="FF9900"/>
                </a:solidFill>
                <a:latin typeface="+mn-lt"/>
                <a:cs typeface="+mn-cs"/>
              </a:rPr>
              <a:t>Scorable</a:t>
            </a:r>
            <a:r>
              <a:rPr lang="en-US" sz="1600" b="0" dirty="0">
                <a:latin typeface="+mn-lt"/>
                <a:cs typeface="+mn-cs"/>
              </a:rPr>
              <a:t> materials boxes</a:t>
            </a:r>
          </a:p>
        </p:txBody>
      </p:sp>
      <p:sp>
        <p:nvSpPr>
          <p:cNvPr id="6" name="Text Box 16">
            <a:extLst>
              <a:ext uri="{FF2B5EF4-FFF2-40B4-BE49-F238E27FC236}">
                <a16:creationId xmlns:a16="http://schemas.microsoft.com/office/drawing/2014/main" id="{A3BB4828-776E-1D01-5166-B05F845C4245}"/>
              </a:ext>
            </a:extLst>
          </p:cNvPr>
          <p:cNvSpPr txBox="1">
            <a:spLocks noChangeArrowheads="1"/>
          </p:cNvSpPr>
          <p:nvPr/>
        </p:nvSpPr>
        <p:spPr bwMode="auto">
          <a:xfrm>
            <a:off x="6466163" y="5076431"/>
            <a:ext cx="2781300"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pitchFamily="18" charset="0"/>
                <a:ea typeface="ヒラギノ角ゴ Pro W3" charset="-128"/>
              </a:defRPr>
            </a:lvl1pPr>
            <a:lvl2pPr marL="742950" indent="-285750" eaLnBrk="0" hangingPunct="0">
              <a:defRPr sz="2800" b="1">
                <a:solidFill>
                  <a:schemeClr val="tx1"/>
                </a:solidFill>
                <a:latin typeface="Times New Roman" pitchFamily="18" charset="0"/>
                <a:ea typeface="ヒラギノ角ゴ Pro W3" charset="-128"/>
              </a:defRPr>
            </a:lvl2pPr>
            <a:lvl3pPr marL="1143000" indent="-228600" eaLnBrk="0" hangingPunct="0">
              <a:defRPr sz="2800" b="1">
                <a:solidFill>
                  <a:schemeClr val="tx1"/>
                </a:solidFill>
                <a:latin typeface="Times New Roman" pitchFamily="18" charset="0"/>
                <a:ea typeface="ヒラギノ角ゴ Pro W3" charset="-128"/>
              </a:defRPr>
            </a:lvl3pPr>
            <a:lvl4pPr marL="1600200" indent="-228600" eaLnBrk="0" hangingPunct="0">
              <a:defRPr sz="2800" b="1">
                <a:solidFill>
                  <a:schemeClr val="tx1"/>
                </a:solidFill>
                <a:latin typeface="Times New Roman" pitchFamily="18" charset="0"/>
                <a:ea typeface="ヒラギノ角ゴ Pro W3" charset="-128"/>
              </a:defRPr>
            </a:lvl4pPr>
            <a:lvl5pPr marL="2057400" indent="-228600" eaLnBrk="0" hangingPunct="0">
              <a:defRPr sz="2800" b="1">
                <a:solidFill>
                  <a:schemeClr val="tx1"/>
                </a:solidFill>
                <a:latin typeface="Times New Roman" pitchFamily="18" charset="0"/>
                <a:ea typeface="ヒラギノ角ゴ Pro W3" charset="-128"/>
              </a:defRPr>
            </a:lvl5pPr>
            <a:lvl6pPr marL="2514600" indent="-228600" eaLnBrk="0" fontAlgn="base" hangingPunct="0">
              <a:spcBef>
                <a:spcPct val="0"/>
              </a:spcBef>
              <a:spcAft>
                <a:spcPct val="0"/>
              </a:spcAft>
              <a:defRPr sz="2800" b="1">
                <a:solidFill>
                  <a:schemeClr val="tx1"/>
                </a:solidFill>
                <a:latin typeface="Times New Roman" pitchFamily="18" charset="0"/>
                <a:ea typeface="ヒラギノ角ゴ Pro W3" charset="-128"/>
              </a:defRPr>
            </a:lvl6pPr>
            <a:lvl7pPr marL="2971800" indent="-228600" eaLnBrk="0" fontAlgn="base" hangingPunct="0">
              <a:spcBef>
                <a:spcPct val="0"/>
              </a:spcBef>
              <a:spcAft>
                <a:spcPct val="0"/>
              </a:spcAft>
              <a:defRPr sz="2800" b="1">
                <a:solidFill>
                  <a:schemeClr val="tx1"/>
                </a:solidFill>
                <a:latin typeface="Times New Roman" pitchFamily="18" charset="0"/>
                <a:ea typeface="ヒラギノ角ゴ Pro W3" charset="-128"/>
              </a:defRPr>
            </a:lvl7pPr>
            <a:lvl8pPr marL="3429000" indent="-228600" eaLnBrk="0" fontAlgn="base" hangingPunct="0">
              <a:spcBef>
                <a:spcPct val="0"/>
              </a:spcBef>
              <a:spcAft>
                <a:spcPct val="0"/>
              </a:spcAft>
              <a:defRPr sz="2800" b="1">
                <a:solidFill>
                  <a:schemeClr val="tx1"/>
                </a:solidFill>
                <a:latin typeface="Times New Roman" pitchFamily="18" charset="0"/>
                <a:ea typeface="ヒラギノ角ゴ Pro W3" charset="-128"/>
              </a:defRPr>
            </a:lvl8pPr>
            <a:lvl9pPr marL="3886200" indent="-228600" eaLnBrk="0" fontAlgn="base" hangingPunct="0">
              <a:spcBef>
                <a:spcPct val="0"/>
              </a:spcBef>
              <a:spcAft>
                <a:spcPct val="0"/>
              </a:spcAft>
              <a:defRPr sz="2800" b="1">
                <a:solidFill>
                  <a:schemeClr val="tx1"/>
                </a:solidFill>
                <a:latin typeface="Times New Roman" pitchFamily="18" charset="0"/>
                <a:ea typeface="ヒラギノ角ゴ Pro W3" charset="-128"/>
              </a:defRPr>
            </a:lvl9pPr>
          </a:lstStyle>
          <a:p>
            <a:pPr eaLnBrk="1" fontAlgn="auto" hangingPunct="1">
              <a:spcBef>
                <a:spcPct val="50000"/>
              </a:spcBef>
              <a:spcAft>
                <a:spcPts val="0"/>
              </a:spcAft>
              <a:defRPr/>
            </a:pPr>
            <a:r>
              <a:rPr lang="en-US" sz="1600" b="0" dirty="0">
                <a:latin typeface="+mn-lt"/>
                <a:cs typeface="+mn-cs"/>
              </a:rPr>
              <a:t>If unused, these booklets belong in the </a:t>
            </a:r>
            <a:r>
              <a:rPr lang="en-US" sz="1600" dirty="0">
                <a:solidFill>
                  <a:srgbClr val="1F52C4"/>
                </a:solidFill>
                <a:latin typeface="+mn-lt"/>
                <a:cs typeface="+mn-cs"/>
              </a:rPr>
              <a:t>Non-Scorable</a:t>
            </a:r>
            <a:r>
              <a:rPr lang="en-US" sz="1600" dirty="0">
                <a:solidFill>
                  <a:srgbClr val="FF9900"/>
                </a:solidFill>
                <a:latin typeface="+mn-lt"/>
                <a:cs typeface="+mn-cs"/>
              </a:rPr>
              <a:t> </a:t>
            </a:r>
            <a:r>
              <a:rPr lang="en-US" sz="1600" b="0" dirty="0">
                <a:latin typeface="+mn-lt"/>
                <a:cs typeface="+mn-cs"/>
              </a:rPr>
              <a:t> materials boxes</a:t>
            </a:r>
          </a:p>
        </p:txBody>
      </p:sp>
      <p:sp>
        <p:nvSpPr>
          <p:cNvPr id="7" name="Oval 7">
            <a:extLst>
              <a:ext uri="{FF2B5EF4-FFF2-40B4-BE49-F238E27FC236}">
                <a16:creationId xmlns:a16="http://schemas.microsoft.com/office/drawing/2014/main" id="{553C6C6C-9FB7-2D1B-B0FC-58DE4E0C069A}"/>
              </a:ext>
            </a:extLst>
          </p:cNvPr>
          <p:cNvSpPr>
            <a:spLocks noChangeArrowheads="1"/>
          </p:cNvSpPr>
          <p:nvPr/>
        </p:nvSpPr>
        <p:spPr bwMode="auto">
          <a:xfrm>
            <a:off x="4670623" y="4827967"/>
            <a:ext cx="381000" cy="207962"/>
          </a:xfrm>
          <a:prstGeom prst="ellipse">
            <a:avLst/>
          </a:prstGeom>
          <a:noFill/>
          <a:ln w="28575">
            <a:solidFill>
              <a:srgbClr val="FF99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buSzPct val="120000"/>
              <a:buFont typeface="Arial" pitchFamily="34" charset="0"/>
              <a:buChar char="•"/>
              <a:defRPr>
                <a:solidFill>
                  <a:schemeClr val="tx1"/>
                </a:solidFill>
                <a:latin typeface="Arial" pitchFamily="34" charset="0"/>
              </a:defRPr>
            </a:lvl1pPr>
            <a:lvl2pPr marL="742950" indent="-285750" eaLnBrk="0" hangingPunct="0">
              <a:buFont typeface="Arial" pitchFamily="34" charset="0"/>
              <a:buChar char="–"/>
              <a:defRPr>
                <a:solidFill>
                  <a:schemeClr val="tx1"/>
                </a:solidFill>
                <a:latin typeface="Arial" pitchFamily="34" charset="0"/>
              </a:defRPr>
            </a:lvl2pPr>
            <a:lvl3pPr marL="1143000" indent="-228600" eaLnBrk="0" hangingPunct="0">
              <a:buFont typeface="Arial" pitchFamily="34" charset="0"/>
              <a:buChar char="•"/>
              <a:defRPr>
                <a:solidFill>
                  <a:schemeClr val="tx1"/>
                </a:solidFill>
                <a:latin typeface="Arial" pitchFamily="34" charset="0"/>
              </a:defRPr>
            </a:lvl3pPr>
            <a:lvl4pPr marL="1600200" indent="-228600" eaLnBrk="0" hangingPunct="0">
              <a:buFont typeface="Lucida Grande"/>
              <a:buChar char="-"/>
              <a:defRPr>
                <a:solidFill>
                  <a:schemeClr val="tx1"/>
                </a:solidFill>
                <a:latin typeface="Arial" pitchFamily="34" charset="0"/>
              </a:defRPr>
            </a:lvl4pPr>
            <a:lvl5pPr marL="2057400" indent="-228600" eaLnBrk="0" hangingPunct="0">
              <a:buFont typeface="Lucida Grande"/>
              <a:buChar char="»"/>
              <a:defRPr>
                <a:solidFill>
                  <a:schemeClr val="tx1"/>
                </a:solidFill>
                <a:latin typeface="Arial" pitchFamily="34" charset="0"/>
              </a:defRPr>
            </a:lvl5pPr>
            <a:lvl6pPr marL="2514600" indent="-228600" defTabSz="457200" eaLnBrk="0" fontAlgn="base" hangingPunct="0">
              <a:spcBef>
                <a:spcPct val="0"/>
              </a:spcBef>
              <a:spcAft>
                <a:spcPct val="0"/>
              </a:spcAft>
              <a:buFont typeface="Lucida Grande"/>
              <a:buChar char="»"/>
              <a:defRPr>
                <a:solidFill>
                  <a:schemeClr val="tx1"/>
                </a:solidFill>
                <a:latin typeface="Arial" pitchFamily="34" charset="0"/>
              </a:defRPr>
            </a:lvl6pPr>
            <a:lvl7pPr marL="2971800" indent="-228600" defTabSz="457200" eaLnBrk="0" fontAlgn="base" hangingPunct="0">
              <a:spcBef>
                <a:spcPct val="0"/>
              </a:spcBef>
              <a:spcAft>
                <a:spcPct val="0"/>
              </a:spcAft>
              <a:buFont typeface="Lucida Grande"/>
              <a:buChar char="»"/>
              <a:defRPr>
                <a:solidFill>
                  <a:schemeClr val="tx1"/>
                </a:solidFill>
                <a:latin typeface="Arial" pitchFamily="34" charset="0"/>
              </a:defRPr>
            </a:lvl7pPr>
            <a:lvl8pPr marL="3429000" indent="-228600" defTabSz="457200" eaLnBrk="0" fontAlgn="base" hangingPunct="0">
              <a:spcBef>
                <a:spcPct val="0"/>
              </a:spcBef>
              <a:spcAft>
                <a:spcPct val="0"/>
              </a:spcAft>
              <a:buFont typeface="Lucida Grande"/>
              <a:buChar char="»"/>
              <a:defRPr>
                <a:solidFill>
                  <a:schemeClr val="tx1"/>
                </a:solidFill>
                <a:latin typeface="Arial" pitchFamily="34" charset="0"/>
              </a:defRPr>
            </a:lvl8pPr>
            <a:lvl9pPr marL="3886200" indent="-228600" defTabSz="457200" eaLnBrk="0" fontAlgn="base" hangingPunct="0">
              <a:spcBef>
                <a:spcPct val="0"/>
              </a:spcBef>
              <a:spcAft>
                <a:spcPct val="0"/>
              </a:spcAft>
              <a:buFont typeface="Lucida Grande"/>
              <a:buChar char="»"/>
              <a:defRPr>
                <a:solidFill>
                  <a:schemeClr val="tx1"/>
                </a:solidFill>
                <a:latin typeface="Arial" pitchFamily="34" charset="0"/>
              </a:defRPr>
            </a:lvl9pPr>
          </a:lstStyle>
          <a:p>
            <a:pPr algn="ctr" eaLnBrk="1" hangingPunct="1">
              <a:buSzTx/>
              <a:buFontTx/>
              <a:buNone/>
            </a:pPr>
            <a:endParaRPr lang="en-US" altLang="en-US" dirty="0"/>
          </a:p>
        </p:txBody>
      </p:sp>
      <p:sp>
        <p:nvSpPr>
          <p:cNvPr id="8" name="Line 10">
            <a:extLst>
              <a:ext uri="{FF2B5EF4-FFF2-40B4-BE49-F238E27FC236}">
                <a16:creationId xmlns:a16="http://schemas.microsoft.com/office/drawing/2014/main" id="{20AC4C36-94A5-1F55-92E5-64EE723A9052}"/>
              </a:ext>
            </a:extLst>
          </p:cNvPr>
          <p:cNvSpPr>
            <a:spLocks noChangeShapeType="1"/>
          </p:cNvSpPr>
          <p:nvPr/>
        </p:nvSpPr>
        <p:spPr bwMode="auto">
          <a:xfrm flipH="1">
            <a:off x="5051623" y="4381141"/>
            <a:ext cx="1488876" cy="525375"/>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dirty="0"/>
          </a:p>
        </p:txBody>
      </p:sp>
      <p:sp>
        <p:nvSpPr>
          <p:cNvPr id="9" name="Oval 8">
            <a:extLst>
              <a:ext uri="{FF2B5EF4-FFF2-40B4-BE49-F238E27FC236}">
                <a16:creationId xmlns:a16="http://schemas.microsoft.com/office/drawing/2014/main" id="{B9155BBF-FF2F-1ACE-2802-5D7567A8EFE6}"/>
              </a:ext>
            </a:extLst>
          </p:cNvPr>
          <p:cNvSpPr>
            <a:spLocks noChangeArrowheads="1"/>
          </p:cNvSpPr>
          <p:nvPr/>
        </p:nvSpPr>
        <p:spPr bwMode="auto">
          <a:xfrm>
            <a:off x="4670623" y="5076431"/>
            <a:ext cx="381000" cy="168275"/>
          </a:xfrm>
          <a:prstGeom prst="ellipse">
            <a:avLst/>
          </a:prstGeom>
          <a:noFill/>
          <a:ln w="28575">
            <a:solidFill>
              <a:srgbClr val="1F52C4"/>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buSzPct val="120000"/>
              <a:buFont typeface="Arial" pitchFamily="34" charset="0"/>
              <a:buChar char="•"/>
              <a:defRPr>
                <a:solidFill>
                  <a:schemeClr val="tx1"/>
                </a:solidFill>
                <a:latin typeface="Arial" pitchFamily="34" charset="0"/>
              </a:defRPr>
            </a:lvl1pPr>
            <a:lvl2pPr marL="742950" indent="-285750" eaLnBrk="0" hangingPunct="0">
              <a:buFont typeface="Arial" pitchFamily="34" charset="0"/>
              <a:buChar char="–"/>
              <a:defRPr>
                <a:solidFill>
                  <a:schemeClr val="tx1"/>
                </a:solidFill>
                <a:latin typeface="Arial" pitchFamily="34" charset="0"/>
              </a:defRPr>
            </a:lvl2pPr>
            <a:lvl3pPr marL="1143000" indent="-228600" eaLnBrk="0" hangingPunct="0">
              <a:buFont typeface="Arial" pitchFamily="34" charset="0"/>
              <a:buChar char="•"/>
              <a:defRPr>
                <a:solidFill>
                  <a:schemeClr val="tx1"/>
                </a:solidFill>
                <a:latin typeface="Arial" pitchFamily="34" charset="0"/>
              </a:defRPr>
            </a:lvl3pPr>
            <a:lvl4pPr marL="1600200" indent="-228600" eaLnBrk="0" hangingPunct="0">
              <a:buFont typeface="Lucida Grande"/>
              <a:buChar char="-"/>
              <a:defRPr>
                <a:solidFill>
                  <a:schemeClr val="tx1"/>
                </a:solidFill>
                <a:latin typeface="Arial" pitchFamily="34" charset="0"/>
              </a:defRPr>
            </a:lvl4pPr>
            <a:lvl5pPr marL="2057400" indent="-228600" eaLnBrk="0" hangingPunct="0">
              <a:buFont typeface="Lucida Grande"/>
              <a:buChar char="»"/>
              <a:defRPr>
                <a:solidFill>
                  <a:schemeClr val="tx1"/>
                </a:solidFill>
                <a:latin typeface="Arial" pitchFamily="34" charset="0"/>
              </a:defRPr>
            </a:lvl5pPr>
            <a:lvl6pPr marL="2514600" indent="-228600" defTabSz="457200" eaLnBrk="0" fontAlgn="base" hangingPunct="0">
              <a:spcBef>
                <a:spcPct val="0"/>
              </a:spcBef>
              <a:spcAft>
                <a:spcPct val="0"/>
              </a:spcAft>
              <a:buFont typeface="Lucida Grande"/>
              <a:buChar char="»"/>
              <a:defRPr>
                <a:solidFill>
                  <a:schemeClr val="tx1"/>
                </a:solidFill>
                <a:latin typeface="Arial" pitchFamily="34" charset="0"/>
              </a:defRPr>
            </a:lvl6pPr>
            <a:lvl7pPr marL="2971800" indent="-228600" defTabSz="457200" eaLnBrk="0" fontAlgn="base" hangingPunct="0">
              <a:spcBef>
                <a:spcPct val="0"/>
              </a:spcBef>
              <a:spcAft>
                <a:spcPct val="0"/>
              </a:spcAft>
              <a:buFont typeface="Lucida Grande"/>
              <a:buChar char="»"/>
              <a:defRPr>
                <a:solidFill>
                  <a:schemeClr val="tx1"/>
                </a:solidFill>
                <a:latin typeface="Arial" pitchFamily="34" charset="0"/>
              </a:defRPr>
            </a:lvl7pPr>
            <a:lvl8pPr marL="3429000" indent="-228600" defTabSz="457200" eaLnBrk="0" fontAlgn="base" hangingPunct="0">
              <a:spcBef>
                <a:spcPct val="0"/>
              </a:spcBef>
              <a:spcAft>
                <a:spcPct val="0"/>
              </a:spcAft>
              <a:buFont typeface="Lucida Grande"/>
              <a:buChar char="»"/>
              <a:defRPr>
                <a:solidFill>
                  <a:schemeClr val="tx1"/>
                </a:solidFill>
                <a:latin typeface="Arial" pitchFamily="34" charset="0"/>
              </a:defRPr>
            </a:lvl8pPr>
            <a:lvl9pPr marL="3886200" indent="-228600" defTabSz="457200" eaLnBrk="0" fontAlgn="base" hangingPunct="0">
              <a:spcBef>
                <a:spcPct val="0"/>
              </a:spcBef>
              <a:spcAft>
                <a:spcPct val="0"/>
              </a:spcAft>
              <a:buFont typeface="Lucida Grande"/>
              <a:buChar char="»"/>
              <a:defRPr>
                <a:solidFill>
                  <a:schemeClr val="tx1"/>
                </a:solidFill>
                <a:latin typeface="Arial" pitchFamily="34" charset="0"/>
              </a:defRPr>
            </a:lvl9pPr>
          </a:lstStyle>
          <a:p>
            <a:pPr algn="ctr" eaLnBrk="1" hangingPunct="1">
              <a:buSzTx/>
              <a:buFontTx/>
              <a:buNone/>
            </a:pPr>
            <a:endParaRPr lang="en-US" altLang="en-US" dirty="0">
              <a:solidFill>
                <a:srgbClr val="1F52C4"/>
              </a:solidFill>
            </a:endParaRPr>
          </a:p>
        </p:txBody>
      </p:sp>
      <p:sp>
        <p:nvSpPr>
          <p:cNvPr id="23" name="Line 17">
            <a:extLst>
              <a:ext uri="{FF2B5EF4-FFF2-40B4-BE49-F238E27FC236}">
                <a16:creationId xmlns:a16="http://schemas.microsoft.com/office/drawing/2014/main" id="{18164B7B-3D59-39F7-B99A-0F601B4CAA44}"/>
              </a:ext>
            </a:extLst>
          </p:cNvPr>
          <p:cNvSpPr>
            <a:spLocks noChangeShapeType="1"/>
          </p:cNvSpPr>
          <p:nvPr/>
        </p:nvSpPr>
        <p:spPr bwMode="auto">
          <a:xfrm flipH="1" flipV="1">
            <a:off x="5051623" y="5206640"/>
            <a:ext cx="1488876" cy="74665"/>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dirty="0"/>
          </a:p>
        </p:txBody>
      </p:sp>
    </p:spTree>
    <p:extLst>
      <p:ext uri="{BB962C8B-B14F-4D97-AF65-F5344CB8AC3E}">
        <p14:creationId xmlns:p14="http://schemas.microsoft.com/office/powerpoint/2010/main" val="99839315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5" name="Rectangle 27">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86717E5-A9B2-3D3B-BAB5-CB3F70418941}"/>
              </a:ext>
            </a:extLst>
          </p:cNvPr>
          <p:cNvSpPr>
            <a:spLocks noGrp="1"/>
          </p:cNvSpPr>
          <p:nvPr>
            <p:ph type="title"/>
          </p:nvPr>
        </p:nvSpPr>
        <p:spPr>
          <a:xfrm>
            <a:off x="630936" y="639520"/>
            <a:ext cx="3429000" cy="1719072"/>
          </a:xfrm>
        </p:spPr>
        <p:txBody>
          <a:bodyPr vert="horz" lIns="91440" tIns="45720" rIns="91440" bIns="45720" rtlCol="0" anchor="b">
            <a:noAutofit/>
          </a:bodyPr>
          <a:lstStyle/>
          <a:p>
            <a:r>
              <a:rPr lang="en-US" sz="2800" b="1" kern="1200" dirty="0">
                <a:solidFill>
                  <a:schemeClr val="tx2"/>
                </a:solidFill>
                <a:latin typeface="Arial Black" panose="020B0A04020102020204" pitchFamily="34" charset="0"/>
              </a:rPr>
              <a:t>DTC – After the Paper Administration</a:t>
            </a:r>
          </a:p>
        </p:txBody>
      </p:sp>
      <p:sp>
        <p:nvSpPr>
          <p:cNvPr id="36" name="sketch line">
            <a:extLst>
              <a:ext uri="{FF2B5EF4-FFF2-40B4-BE49-F238E27FC236}">
                <a16:creationId xmlns:a16="http://schemas.microsoft.com/office/drawing/2014/main" id="{6357EC4F-235E-4222-A36F-C7878ACE37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1">
            <a:extLst>
              <a:ext uri="{FF2B5EF4-FFF2-40B4-BE49-F238E27FC236}">
                <a16:creationId xmlns:a16="http://schemas.microsoft.com/office/drawing/2014/main" id="{39278086-128B-E1CD-9546-382260376C4D}"/>
              </a:ext>
            </a:extLst>
          </p:cNvPr>
          <p:cNvSpPr txBox="1">
            <a:spLocks/>
          </p:cNvSpPr>
          <p:nvPr/>
        </p:nvSpPr>
        <p:spPr>
          <a:xfrm>
            <a:off x="630936" y="2807208"/>
            <a:ext cx="3429000" cy="3410712"/>
          </a:xfrm>
          <a:prstGeom prst="rect">
            <a:avLst/>
          </a:prstGeom>
        </p:spPr>
        <p:txBody>
          <a:bodyPr vert="horz" lIns="91440" tIns="45720" rIns="91440" bIns="45720" rtlCol="0" anchor="t">
            <a:normAutofit fontScale="92500" lnSpcReduction="10000"/>
          </a:bodyPr>
          <a:lstStyle>
            <a:lvl1pPr marL="174625" indent="-174625" algn="l" defTabSz="914400" rtl="0" eaLnBrk="1" latinLnBrk="0" hangingPunct="1">
              <a:lnSpc>
                <a:spcPct val="90000"/>
              </a:lnSpc>
              <a:spcBef>
                <a:spcPts val="1000"/>
              </a:spcBef>
              <a:buClr>
                <a:schemeClr val="accent2"/>
              </a:buClr>
              <a:buSzPct val="100000"/>
              <a:buFont typeface="System Font Regular"/>
              <a:buChar char="•"/>
              <a:tabLst/>
              <a:defRPr sz="2000" kern="1200">
                <a:solidFill>
                  <a:schemeClr val="tx1"/>
                </a:solidFill>
                <a:latin typeface="Arial" panose="020B0604020202020204" pitchFamily="34" charset="0"/>
                <a:ea typeface="+mn-ea"/>
                <a:cs typeface="Arial" panose="020B0604020202020204" pitchFamily="34" charset="0"/>
              </a:defRPr>
            </a:lvl1pPr>
            <a:lvl2pPr marL="458788" indent="-168275" algn="l" defTabSz="914400" rtl="0" eaLnBrk="1" latinLnBrk="0" hangingPunct="1">
              <a:lnSpc>
                <a:spcPct val="90000"/>
              </a:lnSpc>
              <a:spcBef>
                <a:spcPts val="500"/>
              </a:spcBef>
              <a:buClr>
                <a:schemeClr val="accent3"/>
              </a:buClr>
              <a:buFont typeface="Arial" panose="020B0604020202020204" pitchFamily="34" charset="0"/>
              <a:buChar char="•"/>
              <a:tabLst/>
              <a:defRPr sz="1800" kern="1200">
                <a:solidFill>
                  <a:schemeClr val="tx1"/>
                </a:solidFill>
                <a:latin typeface="Arial" panose="020B0604020202020204" pitchFamily="34" charset="0"/>
                <a:ea typeface="+mn-ea"/>
                <a:cs typeface="Arial" panose="020B0604020202020204" pitchFamily="34" charset="0"/>
              </a:defRPr>
            </a:lvl2pPr>
            <a:lvl3pPr marL="635000" indent="-176213" algn="l" defTabSz="914400" rtl="0" eaLnBrk="1" latinLnBrk="0" hangingPunct="1">
              <a:lnSpc>
                <a:spcPct val="90000"/>
              </a:lnSpc>
              <a:spcBef>
                <a:spcPts val="500"/>
              </a:spcBef>
              <a:buSzPct val="110000"/>
              <a:buFont typeface="System Font Regular"/>
              <a:buChar char="-"/>
              <a:tabLst/>
              <a:defRPr sz="1600" kern="1200">
                <a:solidFill>
                  <a:schemeClr val="tx1"/>
                </a:solidFill>
                <a:latin typeface="Arial" panose="020B0604020202020204" pitchFamily="34" charset="0"/>
                <a:ea typeface="+mn-ea"/>
                <a:cs typeface="Arial" panose="020B0604020202020204" pitchFamily="34" charset="0"/>
              </a:defRPr>
            </a:lvl3pPr>
            <a:lvl4pPr marL="863600" indent="-176213" algn="l" defTabSz="914400" rtl="0" eaLnBrk="1" latinLnBrk="0" hangingPunct="1">
              <a:lnSpc>
                <a:spcPct val="90000"/>
              </a:lnSpc>
              <a:spcBef>
                <a:spcPts val="500"/>
              </a:spcBef>
              <a:buFont typeface="Arial" panose="020B0604020202020204" pitchFamily="34" charset="0"/>
              <a:buChar char="•"/>
              <a:tabLst/>
              <a:defRPr sz="1400" kern="1200">
                <a:solidFill>
                  <a:schemeClr val="tx1"/>
                </a:solidFill>
                <a:latin typeface="Arial" panose="020B0604020202020204" pitchFamily="34" charset="0"/>
                <a:ea typeface="+mn-ea"/>
                <a:cs typeface="Arial" panose="020B0604020202020204" pitchFamily="34" charset="0"/>
              </a:defRPr>
            </a:lvl4pPr>
            <a:lvl5pPr marL="1085850" indent="-168275" algn="l" defTabSz="914400" rtl="0" eaLnBrk="1" latinLnBrk="0" hangingPunct="1">
              <a:lnSpc>
                <a:spcPct val="90000"/>
              </a:lnSpc>
              <a:spcBef>
                <a:spcPts val="500"/>
              </a:spcBef>
              <a:buFont typeface="Arial" panose="020B0604020202020204" pitchFamily="34" charset="0"/>
              <a:buChar char="•"/>
              <a:tabLst/>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228600">
              <a:buFont typeface="Arial" panose="020B0604020202020204" pitchFamily="34" charset="0"/>
              <a:buChar char="•"/>
            </a:pPr>
            <a:r>
              <a:rPr lang="en-US" altLang="en-US" dirty="0"/>
              <a:t>Order for Riverside </a:t>
            </a:r>
            <a:br>
              <a:rPr lang="en-US" altLang="en-US" dirty="0"/>
            </a:br>
            <a:r>
              <a:rPr lang="en-US" altLang="en-US" dirty="0"/>
              <a:t>Scoring Service (OSS) </a:t>
            </a:r>
            <a:br>
              <a:rPr lang="en-US" altLang="en-US" dirty="0"/>
            </a:br>
            <a:r>
              <a:rPr lang="en-US" altLang="en-US" dirty="0"/>
              <a:t>must be filled out by the DTC.</a:t>
            </a:r>
          </a:p>
          <a:p>
            <a:pPr indent="-228600">
              <a:buFont typeface="Arial" panose="020B0604020202020204" pitchFamily="34" charset="0"/>
              <a:buChar char="•"/>
            </a:pPr>
            <a:r>
              <a:rPr lang="en-US" altLang="en-US" dirty="0"/>
              <a:t>The OSS must be </a:t>
            </a:r>
            <a:br>
              <a:rPr lang="en-US" altLang="en-US" dirty="0"/>
            </a:br>
            <a:r>
              <a:rPr lang="en-US" altLang="en-US" dirty="0"/>
              <a:t>returned in Box #1 of the</a:t>
            </a:r>
            <a:br>
              <a:rPr lang="en-US" altLang="en-US" dirty="0"/>
            </a:br>
            <a:r>
              <a:rPr lang="en-US" altLang="en-US" dirty="0"/>
              <a:t>scorable materials.</a:t>
            </a:r>
          </a:p>
          <a:p>
            <a:pPr indent="-228600">
              <a:buFont typeface="Arial" panose="020B0604020202020204" pitchFamily="34" charset="0"/>
              <a:buChar char="•"/>
            </a:pPr>
            <a:r>
              <a:rPr lang="en-US" dirty="0"/>
              <a:t>Use numbers from </a:t>
            </a:r>
            <a:r>
              <a:rPr lang="en-US" b="1" dirty="0"/>
              <a:t>Summary of Test Materials Return Form</a:t>
            </a:r>
            <a:r>
              <a:rPr lang="en-US" dirty="0"/>
              <a:t>, per school (Pg. 84, Appendix L), to complete the OSS.</a:t>
            </a:r>
            <a:endParaRPr lang="en-US" altLang="en-US" dirty="0"/>
          </a:p>
        </p:txBody>
      </p:sp>
      <p:pic>
        <p:nvPicPr>
          <p:cNvPr id="5" name="Picture 4">
            <a:extLst>
              <a:ext uri="{FF2B5EF4-FFF2-40B4-BE49-F238E27FC236}">
                <a16:creationId xmlns:a16="http://schemas.microsoft.com/office/drawing/2014/main" id="{354DFCFF-7881-DB18-35F9-364196AF3AD7}"/>
              </a:ext>
            </a:extLst>
          </p:cNvPr>
          <p:cNvPicPr>
            <a:picLocks noChangeAspect="1"/>
          </p:cNvPicPr>
          <p:nvPr/>
        </p:nvPicPr>
        <p:blipFill>
          <a:blip r:embed="rId3"/>
          <a:stretch>
            <a:fillRect/>
          </a:stretch>
        </p:blipFill>
        <p:spPr>
          <a:xfrm>
            <a:off x="4385691" y="691188"/>
            <a:ext cx="7078245" cy="5475624"/>
          </a:xfrm>
          <a:prstGeom prst="rect">
            <a:avLst/>
          </a:prstGeom>
        </p:spPr>
      </p:pic>
    </p:spTree>
    <p:extLst>
      <p:ext uri="{BB962C8B-B14F-4D97-AF65-F5344CB8AC3E}">
        <p14:creationId xmlns:p14="http://schemas.microsoft.com/office/powerpoint/2010/main" val="95452290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A0598F2-CD11-4701-8099-6F094402DA29}"/>
              </a:ext>
            </a:extLst>
          </p:cNvPr>
          <p:cNvSpPr>
            <a:spLocks noGrp="1"/>
          </p:cNvSpPr>
          <p:nvPr>
            <p:ph type="title"/>
          </p:nvPr>
        </p:nvSpPr>
        <p:spPr>
          <a:xfrm>
            <a:off x="838200" y="365125"/>
            <a:ext cx="10515600" cy="1325563"/>
          </a:xfrm>
        </p:spPr>
        <p:txBody>
          <a:bodyPr>
            <a:normAutofit/>
          </a:bodyPr>
          <a:lstStyle/>
          <a:p>
            <a:r>
              <a:rPr lang="en-US" b="1" dirty="0">
                <a:solidFill>
                  <a:schemeClr val="tx2"/>
                </a:solidFill>
                <a:effectLst>
                  <a:outerShdw blurRad="38100" dist="38100" dir="2700000" algn="tl">
                    <a:srgbClr val="000000">
                      <a:alpha val="43137"/>
                    </a:srgbClr>
                  </a:outerShdw>
                </a:effectLst>
                <a:latin typeface="Arial Black" panose="020B0A04020102020204" pitchFamily="34" charset="0"/>
              </a:rPr>
              <a:t>Packing Instructions</a:t>
            </a:r>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8CD82D65-CAB0-9A7C-B408-A5E347589200}"/>
              </a:ext>
            </a:extLst>
          </p:cNvPr>
          <p:cNvSpPr>
            <a:spLocks noGrp="1"/>
          </p:cNvSpPr>
          <p:nvPr>
            <p:ph idx="1"/>
          </p:nvPr>
        </p:nvSpPr>
        <p:spPr>
          <a:xfrm>
            <a:off x="838200" y="1929384"/>
            <a:ext cx="10515600" cy="4251960"/>
          </a:xfrm>
        </p:spPr>
        <p:txBody>
          <a:bodyPr>
            <a:normAutofit/>
          </a:bodyPr>
          <a:lstStyle/>
          <a:p>
            <a:pPr marL="0" indent="0">
              <a:spcBef>
                <a:spcPts val="0"/>
              </a:spcBef>
              <a:buNone/>
              <a:defRPr/>
            </a:pPr>
            <a:r>
              <a:rPr lang="en-US" sz="2200" b="1" dirty="0">
                <a:solidFill>
                  <a:schemeClr val="tx2"/>
                </a:solidFill>
                <a:latin typeface="Arial" panose="020B0604020202020204" pitchFamily="34" charset="0"/>
                <a:cs typeface="Arial" panose="020B0604020202020204" pitchFamily="34" charset="0"/>
              </a:rPr>
              <a:t>District Test Coordinators:</a:t>
            </a:r>
          </a:p>
          <a:p>
            <a:pPr>
              <a:spcBef>
                <a:spcPts val="600"/>
              </a:spcBef>
              <a:buFont typeface="Arial"/>
              <a:buChar char="•"/>
              <a:defRPr/>
            </a:pPr>
            <a:r>
              <a:rPr lang="en-US" sz="2200" dirty="0">
                <a:solidFill>
                  <a:schemeClr val="tx2"/>
                </a:solidFill>
                <a:latin typeface="Arial" panose="020B0604020202020204" pitchFamily="34" charset="0"/>
                <a:cs typeface="Arial" panose="020B0604020202020204" pitchFamily="34" charset="0"/>
              </a:rPr>
              <a:t>Boxes should be packed by building.</a:t>
            </a:r>
          </a:p>
          <a:p>
            <a:pPr>
              <a:spcBef>
                <a:spcPts val="600"/>
              </a:spcBef>
              <a:buFont typeface="Arial"/>
              <a:buChar char="•"/>
              <a:defRPr/>
            </a:pPr>
            <a:r>
              <a:rPr lang="en-US" sz="2200" dirty="0">
                <a:solidFill>
                  <a:schemeClr val="tx2"/>
                </a:solidFill>
                <a:latin typeface="Arial" panose="020B0604020202020204" pitchFamily="34" charset="0"/>
                <a:cs typeface="Arial" panose="020B0604020202020204" pitchFamily="34" charset="0"/>
              </a:rPr>
              <a:t>Boxes should be numbered consecutively.</a:t>
            </a:r>
          </a:p>
          <a:p>
            <a:pPr>
              <a:spcBef>
                <a:spcPts val="600"/>
              </a:spcBef>
              <a:buFont typeface="Arial"/>
              <a:buChar char="•"/>
              <a:defRPr/>
            </a:pPr>
            <a:endParaRPr lang="en-US" altLang="en-US" sz="2200" dirty="0">
              <a:solidFill>
                <a:schemeClr val="tx2"/>
              </a:solidFill>
              <a:latin typeface="Arial" panose="020B0604020202020204" pitchFamily="34" charset="0"/>
              <a:cs typeface="Arial" panose="020B0604020202020204" pitchFamily="34" charset="0"/>
            </a:endParaRPr>
          </a:p>
          <a:p>
            <a:pPr marL="0" indent="0">
              <a:spcBef>
                <a:spcPts val="0"/>
              </a:spcBef>
              <a:buNone/>
              <a:defRPr/>
            </a:pPr>
            <a:r>
              <a:rPr lang="en-US" sz="2200" b="1" dirty="0">
                <a:solidFill>
                  <a:schemeClr val="tx2"/>
                </a:solidFill>
                <a:latin typeface="Arial" panose="020B0604020202020204" pitchFamily="34" charset="0"/>
                <a:cs typeface="Arial" panose="020B0604020202020204" pitchFamily="34" charset="0"/>
              </a:rPr>
              <a:t>School Test Coordinators:</a:t>
            </a:r>
          </a:p>
          <a:p>
            <a:pPr>
              <a:spcBef>
                <a:spcPts val="600"/>
              </a:spcBef>
              <a:spcAft>
                <a:spcPts val="600"/>
              </a:spcAft>
              <a:buFont typeface="Arial"/>
              <a:buChar char="•"/>
              <a:defRPr/>
            </a:pPr>
            <a:r>
              <a:rPr lang="en-US" sz="2200" dirty="0">
                <a:solidFill>
                  <a:schemeClr val="tx2"/>
                </a:solidFill>
                <a:latin typeface="Arial" panose="020B0604020202020204" pitchFamily="34" charset="0"/>
                <a:cs typeface="Arial" panose="020B0604020202020204" pitchFamily="34" charset="0"/>
              </a:rPr>
              <a:t>Follow diagram for packing test materials.</a:t>
            </a:r>
            <a:endParaRPr lang="en-US" sz="2200" dirty="0">
              <a:solidFill>
                <a:schemeClr val="tx2"/>
              </a:solidFill>
              <a:highlight>
                <a:srgbClr val="FFFF00"/>
              </a:highlight>
              <a:latin typeface="Arial" panose="020B0604020202020204" pitchFamily="34" charset="0"/>
              <a:cs typeface="Arial" panose="020B0604020202020204" pitchFamily="34" charset="0"/>
            </a:endParaRPr>
          </a:p>
          <a:p>
            <a:pPr>
              <a:spcBef>
                <a:spcPts val="600"/>
              </a:spcBef>
              <a:spcAft>
                <a:spcPts val="600"/>
              </a:spcAft>
              <a:buFont typeface="Arial"/>
              <a:buChar char="•"/>
              <a:defRPr/>
            </a:pPr>
            <a:r>
              <a:rPr lang="en-US" sz="2200" dirty="0">
                <a:solidFill>
                  <a:schemeClr val="tx2"/>
                </a:solidFill>
                <a:latin typeface="Arial" panose="020B0604020202020204" pitchFamily="34" charset="0"/>
                <a:cs typeface="Arial" panose="020B0604020202020204" pitchFamily="34" charset="0"/>
              </a:rPr>
              <a:t>Pack </a:t>
            </a:r>
            <a:r>
              <a:rPr lang="en-US" sz="2200" i="1" dirty="0">
                <a:solidFill>
                  <a:schemeClr val="tx2"/>
                </a:solidFill>
                <a:latin typeface="Arial" panose="020B0604020202020204" pitchFamily="34" charset="0"/>
                <a:cs typeface="Arial" panose="020B0604020202020204" pitchFamily="34" charset="0"/>
              </a:rPr>
              <a:t>CogAT</a:t>
            </a:r>
            <a:r>
              <a:rPr lang="en-US" sz="2200" dirty="0">
                <a:solidFill>
                  <a:schemeClr val="tx2"/>
                </a:solidFill>
                <a:latin typeface="Arial" panose="020B0604020202020204" pitchFamily="34" charset="0"/>
                <a:cs typeface="Arial" panose="020B0604020202020204" pitchFamily="34" charset="0"/>
              </a:rPr>
              <a:t> test booklets in bottom of scorable box and then pack IA on top for each class.</a:t>
            </a:r>
          </a:p>
          <a:p>
            <a:pPr>
              <a:spcBef>
                <a:spcPts val="600"/>
              </a:spcBef>
              <a:spcAft>
                <a:spcPts val="600"/>
              </a:spcAft>
              <a:buFont typeface="Arial"/>
              <a:buChar char="•"/>
              <a:defRPr/>
            </a:pPr>
            <a:r>
              <a:rPr lang="en-US" sz="2200" dirty="0">
                <a:solidFill>
                  <a:schemeClr val="tx2"/>
                </a:solidFill>
                <a:latin typeface="Arial" panose="020B0604020202020204" pitchFamily="34" charset="0"/>
                <a:cs typeface="Arial" panose="020B0604020202020204" pitchFamily="34" charset="0"/>
              </a:rPr>
              <a:t>Place grade/class identification sheets on top of each class.</a:t>
            </a:r>
          </a:p>
          <a:p>
            <a:pPr>
              <a:spcBef>
                <a:spcPts val="600"/>
              </a:spcBef>
              <a:spcAft>
                <a:spcPts val="600"/>
              </a:spcAft>
              <a:buFont typeface="Arial"/>
              <a:buChar char="•"/>
              <a:defRPr/>
            </a:pPr>
            <a:r>
              <a:rPr lang="en-US" sz="2200" dirty="0">
                <a:solidFill>
                  <a:schemeClr val="tx2"/>
                </a:solidFill>
                <a:latin typeface="Arial" panose="020B0604020202020204" pitchFamily="34" charset="0"/>
                <a:cs typeface="Arial" panose="020B0604020202020204" pitchFamily="34" charset="0"/>
              </a:rPr>
              <a:t>Place purple Building (Schools) Identification Sheet on top of first scorable box.</a:t>
            </a:r>
          </a:p>
        </p:txBody>
      </p:sp>
    </p:spTree>
    <p:extLst>
      <p:ext uri="{BB962C8B-B14F-4D97-AF65-F5344CB8AC3E}">
        <p14:creationId xmlns:p14="http://schemas.microsoft.com/office/powerpoint/2010/main" val="86801442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5" name="Rectangle 27">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86717E5-A9B2-3D3B-BAB5-CB3F70418941}"/>
              </a:ext>
            </a:extLst>
          </p:cNvPr>
          <p:cNvSpPr>
            <a:spLocks noGrp="1"/>
          </p:cNvSpPr>
          <p:nvPr>
            <p:ph type="title"/>
          </p:nvPr>
        </p:nvSpPr>
        <p:spPr>
          <a:xfrm>
            <a:off x="630935" y="639520"/>
            <a:ext cx="3824669" cy="1719072"/>
          </a:xfrm>
        </p:spPr>
        <p:txBody>
          <a:bodyPr vert="horz" lIns="91440" tIns="45720" rIns="91440" bIns="45720" rtlCol="0" anchor="b">
            <a:normAutofit/>
          </a:bodyPr>
          <a:lstStyle/>
          <a:p>
            <a:r>
              <a:rPr lang="en-US" sz="3800" b="1" kern="1200" dirty="0">
                <a:solidFill>
                  <a:schemeClr val="tx2"/>
                </a:solidFill>
                <a:effectLst>
                  <a:outerShdw blurRad="38100" dist="38100" dir="2700000" algn="tl">
                    <a:srgbClr val="000000">
                      <a:alpha val="43137"/>
                    </a:srgbClr>
                  </a:outerShdw>
                </a:effectLst>
                <a:latin typeface="Arial Black" panose="020B0A04020102020204" pitchFamily="34" charset="0"/>
              </a:rPr>
              <a:t>Packing Instructions (cont’)</a:t>
            </a:r>
          </a:p>
        </p:txBody>
      </p:sp>
      <p:sp>
        <p:nvSpPr>
          <p:cNvPr id="36" name="sketch line">
            <a:extLst>
              <a:ext uri="{FF2B5EF4-FFF2-40B4-BE49-F238E27FC236}">
                <a16:creationId xmlns:a16="http://schemas.microsoft.com/office/drawing/2014/main" id="{6357EC4F-235E-4222-A36F-C7878ACE37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1">
            <a:extLst>
              <a:ext uri="{FF2B5EF4-FFF2-40B4-BE49-F238E27FC236}">
                <a16:creationId xmlns:a16="http://schemas.microsoft.com/office/drawing/2014/main" id="{39278086-128B-E1CD-9546-382260376C4D}"/>
              </a:ext>
            </a:extLst>
          </p:cNvPr>
          <p:cNvSpPr txBox="1">
            <a:spLocks/>
          </p:cNvSpPr>
          <p:nvPr/>
        </p:nvSpPr>
        <p:spPr>
          <a:xfrm>
            <a:off x="630936" y="2807208"/>
            <a:ext cx="3429000" cy="3410712"/>
          </a:xfrm>
          <a:prstGeom prst="rect">
            <a:avLst/>
          </a:prstGeom>
        </p:spPr>
        <p:txBody>
          <a:bodyPr vert="horz" lIns="91440" tIns="45720" rIns="91440" bIns="45720" rtlCol="0" anchor="t">
            <a:normAutofit/>
          </a:bodyPr>
          <a:lstStyle>
            <a:lvl1pPr marL="174625" indent="-174625" algn="l" defTabSz="914400" rtl="0" eaLnBrk="1" latinLnBrk="0" hangingPunct="1">
              <a:lnSpc>
                <a:spcPct val="90000"/>
              </a:lnSpc>
              <a:spcBef>
                <a:spcPts val="1000"/>
              </a:spcBef>
              <a:buClr>
                <a:schemeClr val="accent2"/>
              </a:buClr>
              <a:buSzPct val="100000"/>
              <a:buFont typeface="System Font Regular"/>
              <a:buChar char="•"/>
              <a:tabLst/>
              <a:defRPr sz="2000" kern="1200">
                <a:solidFill>
                  <a:schemeClr val="tx1"/>
                </a:solidFill>
                <a:latin typeface="Arial" panose="020B0604020202020204" pitchFamily="34" charset="0"/>
                <a:ea typeface="+mn-ea"/>
                <a:cs typeface="Arial" panose="020B0604020202020204" pitchFamily="34" charset="0"/>
              </a:defRPr>
            </a:lvl1pPr>
            <a:lvl2pPr marL="458788" indent="-168275" algn="l" defTabSz="914400" rtl="0" eaLnBrk="1" latinLnBrk="0" hangingPunct="1">
              <a:lnSpc>
                <a:spcPct val="90000"/>
              </a:lnSpc>
              <a:spcBef>
                <a:spcPts val="500"/>
              </a:spcBef>
              <a:buClr>
                <a:schemeClr val="accent3"/>
              </a:buClr>
              <a:buFont typeface="Arial" panose="020B0604020202020204" pitchFamily="34" charset="0"/>
              <a:buChar char="•"/>
              <a:tabLst/>
              <a:defRPr sz="1800" kern="1200">
                <a:solidFill>
                  <a:schemeClr val="tx1"/>
                </a:solidFill>
                <a:latin typeface="Arial" panose="020B0604020202020204" pitchFamily="34" charset="0"/>
                <a:ea typeface="+mn-ea"/>
                <a:cs typeface="Arial" panose="020B0604020202020204" pitchFamily="34" charset="0"/>
              </a:defRPr>
            </a:lvl2pPr>
            <a:lvl3pPr marL="635000" indent="-176213" algn="l" defTabSz="914400" rtl="0" eaLnBrk="1" latinLnBrk="0" hangingPunct="1">
              <a:lnSpc>
                <a:spcPct val="90000"/>
              </a:lnSpc>
              <a:spcBef>
                <a:spcPts val="500"/>
              </a:spcBef>
              <a:buSzPct val="110000"/>
              <a:buFont typeface="System Font Regular"/>
              <a:buChar char="-"/>
              <a:tabLst/>
              <a:defRPr sz="1600" kern="1200">
                <a:solidFill>
                  <a:schemeClr val="tx1"/>
                </a:solidFill>
                <a:latin typeface="Arial" panose="020B0604020202020204" pitchFamily="34" charset="0"/>
                <a:ea typeface="+mn-ea"/>
                <a:cs typeface="Arial" panose="020B0604020202020204" pitchFamily="34" charset="0"/>
              </a:defRPr>
            </a:lvl3pPr>
            <a:lvl4pPr marL="863600" indent="-176213" algn="l" defTabSz="914400" rtl="0" eaLnBrk="1" latinLnBrk="0" hangingPunct="1">
              <a:lnSpc>
                <a:spcPct val="90000"/>
              </a:lnSpc>
              <a:spcBef>
                <a:spcPts val="500"/>
              </a:spcBef>
              <a:buFont typeface="Arial" panose="020B0604020202020204" pitchFamily="34" charset="0"/>
              <a:buChar char="•"/>
              <a:tabLst/>
              <a:defRPr sz="1400" kern="1200">
                <a:solidFill>
                  <a:schemeClr val="tx1"/>
                </a:solidFill>
                <a:latin typeface="Arial" panose="020B0604020202020204" pitchFamily="34" charset="0"/>
                <a:ea typeface="+mn-ea"/>
                <a:cs typeface="Arial" panose="020B0604020202020204" pitchFamily="34" charset="0"/>
              </a:defRPr>
            </a:lvl4pPr>
            <a:lvl5pPr marL="1085850" indent="-168275" algn="l" defTabSz="914400" rtl="0" eaLnBrk="1" latinLnBrk="0" hangingPunct="1">
              <a:lnSpc>
                <a:spcPct val="90000"/>
              </a:lnSpc>
              <a:spcBef>
                <a:spcPts val="500"/>
              </a:spcBef>
              <a:buFont typeface="Arial" panose="020B0604020202020204" pitchFamily="34" charset="0"/>
              <a:buChar char="•"/>
              <a:tabLst/>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en-US" dirty="0">
                <a:solidFill>
                  <a:schemeClr val="tx2"/>
                </a:solidFill>
              </a:rPr>
              <a:t>Scorable vs Nonscorable Materials</a:t>
            </a:r>
          </a:p>
        </p:txBody>
      </p:sp>
      <p:graphicFrame>
        <p:nvGraphicFramePr>
          <p:cNvPr id="9" name="Table 8" descr="List of &quot;scorable&quot; materials">
            <a:extLst>
              <a:ext uri="{FF2B5EF4-FFF2-40B4-BE49-F238E27FC236}">
                <a16:creationId xmlns:a16="http://schemas.microsoft.com/office/drawing/2014/main" id="{5ED721EF-5536-BE0B-7C5B-A9DC37502F06}"/>
              </a:ext>
            </a:extLst>
          </p:cNvPr>
          <p:cNvGraphicFramePr>
            <a:graphicFrameLocks noGrp="1"/>
          </p:cNvGraphicFramePr>
          <p:nvPr>
            <p:extLst>
              <p:ext uri="{D42A27DB-BD31-4B8C-83A1-F6EECF244321}">
                <p14:modId xmlns:p14="http://schemas.microsoft.com/office/powerpoint/2010/main" val="2157039647"/>
              </p:ext>
            </p:extLst>
          </p:nvPr>
        </p:nvGraphicFramePr>
        <p:xfrm>
          <a:off x="4703214" y="685800"/>
          <a:ext cx="4114800" cy="2943214"/>
        </p:xfrm>
        <a:graphic>
          <a:graphicData uri="http://schemas.openxmlformats.org/drawingml/2006/table">
            <a:tbl>
              <a:tblPr firstRow="1" bandRow="1">
                <a:effectLst>
                  <a:outerShdw blurRad="50800" dist="38100" dir="2700000" algn="tl" rotWithShape="0">
                    <a:prstClr val="black">
                      <a:alpha val="40000"/>
                    </a:prstClr>
                  </a:outerShdw>
                </a:effectLst>
                <a:tableStyleId>{7E9639D4-E3E2-4D34-9284-5A2195B3D0D7}</a:tableStyleId>
              </a:tblPr>
              <a:tblGrid>
                <a:gridCol w="4114800">
                  <a:extLst>
                    <a:ext uri="{9D8B030D-6E8A-4147-A177-3AD203B41FA5}">
                      <a16:colId xmlns:a16="http://schemas.microsoft.com/office/drawing/2014/main" val="3157506884"/>
                    </a:ext>
                  </a:extLst>
                </a:gridCol>
              </a:tblGrid>
              <a:tr h="382894">
                <a:tc>
                  <a:txBody>
                    <a:bodyPr/>
                    <a:lstStyle/>
                    <a:p>
                      <a:pPr algn="ctr"/>
                      <a:r>
                        <a:rPr lang="en-US" dirty="0">
                          <a:latin typeface="Arial" panose="020B0604020202020204" pitchFamily="34" charset="0"/>
                          <a:cs typeface="Arial" panose="020B0604020202020204" pitchFamily="34" charset="0"/>
                        </a:rPr>
                        <a:t>SCORABLE</a:t>
                      </a:r>
                    </a:p>
                  </a:txBody>
                  <a:tcPr/>
                </a:tc>
                <a:extLst>
                  <a:ext uri="{0D108BD9-81ED-4DB2-BD59-A6C34878D82A}">
                    <a16:rowId xmlns:a16="http://schemas.microsoft.com/office/drawing/2014/main" val="1658388952"/>
                  </a:ext>
                </a:extLst>
              </a:tr>
              <a:tr h="2360306">
                <a:tc>
                  <a:txBody>
                    <a:bodyPr/>
                    <a:lstStyle/>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Order for Riverside Scoring Service (OSS)</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Building (School) Identification Sheets</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Grade/Class Identification Sheets</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All Pre-ID barcoded Student Test Booklets</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All used overage CogAT and Iowa Test Booklets</a:t>
                      </a:r>
                    </a:p>
                  </a:txBody>
                  <a:tcPr/>
                </a:tc>
                <a:extLst>
                  <a:ext uri="{0D108BD9-81ED-4DB2-BD59-A6C34878D82A}">
                    <a16:rowId xmlns:a16="http://schemas.microsoft.com/office/drawing/2014/main" val="1513433166"/>
                  </a:ext>
                </a:extLst>
              </a:tr>
            </a:tbl>
          </a:graphicData>
        </a:graphic>
      </p:graphicFrame>
      <p:graphicFrame>
        <p:nvGraphicFramePr>
          <p:cNvPr id="10" name="Table 9" descr="List of nonscorable materials">
            <a:extLst>
              <a:ext uri="{FF2B5EF4-FFF2-40B4-BE49-F238E27FC236}">
                <a16:creationId xmlns:a16="http://schemas.microsoft.com/office/drawing/2014/main" id="{F74338DA-4619-9D2E-AA92-DE90C5D49A3D}"/>
              </a:ext>
            </a:extLst>
          </p:cNvPr>
          <p:cNvGraphicFramePr>
            <a:graphicFrameLocks noGrp="1"/>
          </p:cNvGraphicFramePr>
          <p:nvPr>
            <p:extLst>
              <p:ext uri="{D42A27DB-BD31-4B8C-83A1-F6EECF244321}">
                <p14:modId xmlns:p14="http://schemas.microsoft.com/office/powerpoint/2010/main" val="3104878684"/>
              </p:ext>
            </p:extLst>
          </p:nvPr>
        </p:nvGraphicFramePr>
        <p:xfrm>
          <a:off x="7565455" y="3358679"/>
          <a:ext cx="4114800" cy="2743200"/>
        </p:xfrm>
        <a:graphic>
          <a:graphicData uri="http://schemas.openxmlformats.org/drawingml/2006/table">
            <a:tbl>
              <a:tblPr firstRow="1" bandRow="1">
                <a:effectLst>
                  <a:outerShdw blurRad="50800" dist="38100" dir="2700000" algn="tl" rotWithShape="0">
                    <a:prstClr val="black">
                      <a:alpha val="40000"/>
                    </a:prstClr>
                  </a:outerShdw>
                </a:effectLst>
                <a:tableStyleId>{793D81CF-94F2-401A-BA57-92F5A7B2D0C5}</a:tableStyleId>
              </a:tblPr>
              <a:tblGrid>
                <a:gridCol w="4114800">
                  <a:extLst>
                    <a:ext uri="{9D8B030D-6E8A-4147-A177-3AD203B41FA5}">
                      <a16:colId xmlns:a16="http://schemas.microsoft.com/office/drawing/2014/main" val="3157506884"/>
                    </a:ext>
                  </a:extLst>
                </a:gridCol>
              </a:tblGrid>
              <a:tr h="482541">
                <a:tc>
                  <a:txBody>
                    <a:bodyPr/>
                    <a:lstStyle/>
                    <a:p>
                      <a:r>
                        <a:rPr lang="en-US" dirty="0">
                          <a:latin typeface="Arial" panose="020B0604020202020204" pitchFamily="34" charset="0"/>
                          <a:cs typeface="Arial" panose="020B0604020202020204" pitchFamily="34" charset="0"/>
                        </a:rPr>
                        <a:t>NONSCORABLE</a:t>
                      </a:r>
                    </a:p>
                  </a:txBody>
                  <a:tcPr/>
                </a:tc>
                <a:extLst>
                  <a:ext uri="{0D108BD9-81ED-4DB2-BD59-A6C34878D82A}">
                    <a16:rowId xmlns:a16="http://schemas.microsoft.com/office/drawing/2014/main" val="1658388952"/>
                  </a:ext>
                </a:extLst>
              </a:tr>
              <a:tr h="2260659">
                <a:tc>
                  <a:txBody>
                    <a:bodyPr/>
                    <a:lstStyle/>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Directions for Administration (CogAT and Iowa)</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Unused Overage Test Books</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Large Print Test Books</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School Security Checklists/Return Envelope</a:t>
                      </a:r>
                    </a:p>
                  </a:txBody>
                  <a:tcPr/>
                </a:tc>
                <a:extLst>
                  <a:ext uri="{0D108BD9-81ED-4DB2-BD59-A6C34878D82A}">
                    <a16:rowId xmlns:a16="http://schemas.microsoft.com/office/drawing/2014/main" val="1513433166"/>
                  </a:ext>
                </a:extLst>
              </a:tr>
            </a:tbl>
          </a:graphicData>
        </a:graphic>
      </p:graphicFrame>
    </p:spTree>
    <p:extLst>
      <p:ext uri="{BB962C8B-B14F-4D97-AF65-F5344CB8AC3E}">
        <p14:creationId xmlns:p14="http://schemas.microsoft.com/office/powerpoint/2010/main" val="188642761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10">
            <a:extLst>
              <a:ext uri="{FF2B5EF4-FFF2-40B4-BE49-F238E27FC236}">
                <a16:creationId xmlns:a16="http://schemas.microsoft.com/office/drawing/2014/main" id="{352BEC0E-22F8-46D0-9632-375DB541B0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B001396-B73C-99D9-2956-8E8D44C1893F}"/>
              </a:ext>
            </a:extLst>
          </p:cNvPr>
          <p:cNvSpPr>
            <a:spLocks noGrp="1"/>
          </p:cNvSpPr>
          <p:nvPr>
            <p:ph type="title"/>
          </p:nvPr>
        </p:nvSpPr>
        <p:spPr>
          <a:xfrm>
            <a:off x="640080" y="329184"/>
            <a:ext cx="6894576" cy="1783080"/>
          </a:xfrm>
        </p:spPr>
        <p:txBody>
          <a:bodyPr vert="horz" lIns="91440" tIns="45720" rIns="91440" bIns="45720" rtlCol="0" anchor="b">
            <a:normAutofit/>
          </a:bodyPr>
          <a:lstStyle/>
          <a:p>
            <a:r>
              <a:rPr lang="en-US" sz="3800" dirty="0">
                <a:solidFill>
                  <a:schemeClr val="tx2"/>
                </a:solidFill>
                <a:latin typeface="Arial Black" panose="020B0A04020102020204" pitchFamily="34" charset="0"/>
              </a:rPr>
              <a:t>Packing Instructions (cont’)</a:t>
            </a:r>
          </a:p>
        </p:txBody>
      </p:sp>
      <p:sp>
        <p:nvSpPr>
          <p:cNvPr id="27"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8952" y="2395728"/>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1D4738DD-5D96-CE9C-DB55-F80DACEC0948}"/>
              </a:ext>
            </a:extLst>
          </p:cNvPr>
          <p:cNvSpPr txBox="1"/>
          <p:nvPr/>
        </p:nvSpPr>
        <p:spPr>
          <a:xfrm>
            <a:off x="640080" y="2706624"/>
            <a:ext cx="6894576" cy="1975104"/>
          </a:xfrm>
          <a:prstGeom prst="rect">
            <a:avLst/>
          </a:prstGeom>
        </p:spPr>
        <p:txBody>
          <a:bodyPr vert="horz" lIns="91440" tIns="45720" rIns="91440" bIns="45720" rtlCol="0">
            <a:normAutofit fontScale="92500"/>
          </a:bodyPr>
          <a:lstStyle/>
          <a:p>
            <a:pPr marL="342900" indent="-228600">
              <a:lnSpc>
                <a:spcPct val="90000"/>
              </a:lnSpc>
              <a:spcAft>
                <a:spcPts val="600"/>
              </a:spcAft>
              <a:buFont typeface="Arial" panose="020B0604020202020204" pitchFamily="34" charset="0"/>
              <a:buChar char="•"/>
            </a:pPr>
            <a:r>
              <a:rPr lang="en-US" sz="2800" dirty="0">
                <a:solidFill>
                  <a:schemeClr val="tx2"/>
                </a:solidFill>
                <a:latin typeface="Arial" panose="020B0604020202020204" pitchFamily="34" charset="0"/>
                <a:cs typeface="Arial" panose="020B0604020202020204" pitchFamily="34" charset="0"/>
              </a:rPr>
              <a:t>Packing Scorable Materials at the schools should follow this diagram (TAM page 87)</a:t>
            </a:r>
          </a:p>
          <a:p>
            <a:pPr marL="342900" indent="-228600">
              <a:lnSpc>
                <a:spcPct val="90000"/>
              </a:lnSpc>
              <a:spcAft>
                <a:spcPts val="600"/>
              </a:spcAft>
              <a:buFont typeface="Arial" panose="020B0604020202020204" pitchFamily="34" charset="0"/>
              <a:buChar char="•"/>
            </a:pPr>
            <a:r>
              <a:rPr lang="en-US" sz="2800" dirty="0">
                <a:solidFill>
                  <a:schemeClr val="tx2"/>
                </a:solidFill>
                <a:latin typeface="Arial" panose="020B0604020202020204" pitchFamily="34" charset="0"/>
                <a:cs typeface="Arial" panose="020B0604020202020204" pitchFamily="34" charset="0"/>
              </a:rPr>
              <a:t>Apply the orange scorable label on the boxes containing your scorable materials</a:t>
            </a:r>
          </a:p>
        </p:txBody>
      </p:sp>
      <p:pic>
        <p:nvPicPr>
          <p:cNvPr id="5" name="Picture 4" descr="Scorable Materials Packing Diagram">
            <a:extLst>
              <a:ext uri="{FF2B5EF4-FFF2-40B4-BE49-F238E27FC236}">
                <a16:creationId xmlns:a16="http://schemas.microsoft.com/office/drawing/2014/main" id="{28766721-868E-BB58-4D40-2D5C64A21281}"/>
              </a:ext>
            </a:extLst>
          </p:cNvPr>
          <p:cNvPicPr>
            <a:picLocks noChangeAspect="1"/>
          </p:cNvPicPr>
          <p:nvPr/>
        </p:nvPicPr>
        <p:blipFill>
          <a:blip r:embed="rId2"/>
          <a:stretch>
            <a:fillRect/>
          </a:stretch>
        </p:blipFill>
        <p:spPr>
          <a:xfrm>
            <a:off x="7687431" y="1000517"/>
            <a:ext cx="4043424" cy="4856966"/>
          </a:xfrm>
          <a:prstGeom prst="rect">
            <a:avLst/>
          </a:prstGeom>
        </p:spPr>
      </p:pic>
      <p:pic>
        <p:nvPicPr>
          <p:cNvPr id="6" name="Picture 5">
            <a:extLst>
              <a:ext uri="{FF2B5EF4-FFF2-40B4-BE49-F238E27FC236}">
                <a16:creationId xmlns:a16="http://schemas.microsoft.com/office/drawing/2014/main" id="{143FC662-D902-DDBB-EF9E-1F9D443B18B7}"/>
              </a:ext>
            </a:extLst>
          </p:cNvPr>
          <p:cNvPicPr>
            <a:picLocks noChangeAspect="1"/>
          </p:cNvPicPr>
          <p:nvPr/>
        </p:nvPicPr>
        <p:blipFill>
          <a:blip r:embed="rId3">
            <a:duotone>
              <a:prstClr val="black"/>
              <a:schemeClr val="accent2">
                <a:tint val="45000"/>
                <a:satMod val="400000"/>
              </a:schemeClr>
            </a:duotone>
          </a:blip>
          <a:stretch>
            <a:fillRect/>
          </a:stretch>
        </p:blipFill>
        <p:spPr>
          <a:xfrm>
            <a:off x="6486250" y="4793731"/>
            <a:ext cx="1845782" cy="1435608"/>
          </a:xfrm>
          <a:prstGeom prst="rect">
            <a:avLst/>
          </a:prstGeom>
        </p:spPr>
      </p:pic>
    </p:spTree>
    <p:extLst>
      <p:ext uri="{BB962C8B-B14F-4D97-AF65-F5344CB8AC3E}">
        <p14:creationId xmlns:p14="http://schemas.microsoft.com/office/powerpoint/2010/main" val="132937135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352BEC0E-22F8-46D0-9632-375DB541B0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B001396-B73C-99D9-2956-8E8D44C1893F}"/>
              </a:ext>
            </a:extLst>
          </p:cNvPr>
          <p:cNvSpPr>
            <a:spLocks noGrp="1"/>
          </p:cNvSpPr>
          <p:nvPr>
            <p:ph type="title"/>
          </p:nvPr>
        </p:nvSpPr>
        <p:spPr>
          <a:xfrm>
            <a:off x="640080" y="329184"/>
            <a:ext cx="6894576" cy="1783080"/>
          </a:xfrm>
        </p:spPr>
        <p:txBody>
          <a:bodyPr vert="horz" lIns="91440" tIns="45720" rIns="91440" bIns="45720" rtlCol="0" anchor="b">
            <a:normAutofit/>
          </a:bodyPr>
          <a:lstStyle/>
          <a:p>
            <a:r>
              <a:rPr lang="en-US" sz="3800" dirty="0">
                <a:solidFill>
                  <a:schemeClr val="tx2"/>
                </a:solidFill>
                <a:latin typeface="Arial Black" panose="020B0A04020102020204" pitchFamily="34" charset="0"/>
              </a:rPr>
              <a:t>Packing Instructions (cont’)</a:t>
            </a:r>
          </a:p>
        </p:txBody>
      </p:sp>
      <p:sp>
        <p:nvSpPr>
          <p:cNvPr id="15"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8952" y="2395728"/>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3C2C38C9-346F-0234-2501-E2C1CF4B1EFF}"/>
              </a:ext>
            </a:extLst>
          </p:cNvPr>
          <p:cNvSpPr txBox="1"/>
          <p:nvPr/>
        </p:nvSpPr>
        <p:spPr>
          <a:xfrm>
            <a:off x="640080" y="2706624"/>
            <a:ext cx="6894576" cy="3483864"/>
          </a:xfrm>
          <a:prstGeom prst="rect">
            <a:avLst/>
          </a:prstGeom>
        </p:spPr>
        <p:txBody>
          <a:bodyPr vert="horz" lIns="91440" tIns="45720" rIns="91440" bIns="45720" rtlCol="0">
            <a:normAutofit/>
          </a:bodyPr>
          <a:lstStyle/>
          <a:p>
            <a:pPr marL="342900" indent="-228600">
              <a:lnSpc>
                <a:spcPct val="90000"/>
              </a:lnSpc>
              <a:spcAft>
                <a:spcPts val="600"/>
              </a:spcAft>
              <a:buFont typeface="Arial" panose="020B0604020202020204" pitchFamily="34" charset="0"/>
              <a:buChar char="•"/>
            </a:pPr>
            <a:r>
              <a:rPr lang="en-US" sz="2800" dirty="0">
                <a:solidFill>
                  <a:schemeClr val="tx2"/>
                </a:solidFill>
                <a:latin typeface="Arial" panose="020B0604020202020204" pitchFamily="34" charset="0"/>
                <a:cs typeface="Arial" panose="020B0604020202020204" pitchFamily="34" charset="0"/>
              </a:rPr>
              <a:t>Packing Nonscorable Materials at the schools should follow this diagram (TAM page 89)</a:t>
            </a:r>
          </a:p>
          <a:p>
            <a:pPr marL="342900" indent="-228600">
              <a:lnSpc>
                <a:spcPct val="90000"/>
              </a:lnSpc>
              <a:spcAft>
                <a:spcPts val="600"/>
              </a:spcAft>
              <a:buFont typeface="Arial" panose="020B0604020202020204" pitchFamily="34" charset="0"/>
              <a:buChar char="•"/>
            </a:pPr>
            <a:r>
              <a:rPr lang="en-US" sz="2800" dirty="0">
                <a:solidFill>
                  <a:schemeClr val="tx2"/>
                </a:solidFill>
                <a:latin typeface="Arial" panose="020B0604020202020204" pitchFamily="34" charset="0"/>
                <a:cs typeface="Arial" panose="020B0604020202020204" pitchFamily="34" charset="0"/>
              </a:rPr>
              <a:t>Apply the blue non-scorable label on the boxes containing non-scorable materials</a:t>
            </a:r>
          </a:p>
        </p:txBody>
      </p:sp>
      <p:pic>
        <p:nvPicPr>
          <p:cNvPr id="7" name="Picture 6" descr="Nonscorable Materials Packing Diagram">
            <a:extLst>
              <a:ext uri="{FF2B5EF4-FFF2-40B4-BE49-F238E27FC236}">
                <a16:creationId xmlns:a16="http://schemas.microsoft.com/office/drawing/2014/main" id="{55505EF4-A69B-0DDB-3AAF-46634D9F87C1}"/>
              </a:ext>
            </a:extLst>
          </p:cNvPr>
          <p:cNvPicPr>
            <a:picLocks noChangeAspect="1"/>
          </p:cNvPicPr>
          <p:nvPr/>
        </p:nvPicPr>
        <p:blipFill>
          <a:blip r:embed="rId2"/>
          <a:stretch>
            <a:fillRect/>
          </a:stretch>
        </p:blipFill>
        <p:spPr>
          <a:xfrm>
            <a:off x="7710308" y="932004"/>
            <a:ext cx="3558218" cy="4993992"/>
          </a:xfrm>
          <a:prstGeom prst="rect">
            <a:avLst/>
          </a:prstGeom>
        </p:spPr>
      </p:pic>
      <p:pic>
        <p:nvPicPr>
          <p:cNvPr id="6" name="Picture 5">
            <a:extLst>
              <a:ext uri="{FF2B5EF4-FFF2-40B4-BE49-F238E27FC236}">
                <a16:creationId xmlns:a16="http://schemas.microsoft.com/office/drawing/2014/main" id="{20F000D5-5125-A72B-A935-798B329D387B}"/>
              </a:ext>
            </a:extLst>
          </p:cNvPr>
          <p:cNvPicPr>
            <a:picLocks noChangeAspect="1"/>
          </p:cNvPicPr>
          <p:nvPr/>
        </p:nvPicPr>
        <p:blipFill>
          <a:blip r:embed="rId3">
            <a:duotone>
              <a:prstClr val="black"/>
              <a:schemeClr val="accent1">
                <a:tint val="45000"/>
                <a:satMod val="400000"/>
              </a:schemeClr>
            </a:duotone>
          </a:blip>
          <a:stretch>
            <a:fillRect/>
          </a:stretch>
        </p:blipFill>
        <p:spPr>
          <a:xfrm>
            <a:off x="6613362" y="4956390"/>
            <a:ext cx="1842588" cy="1435608"/>
          </a:xfrm>
          <a:prstGeom prst="rect">
            <a:avLst/>
          </a:prstGeom>
        </p:spPr>
      </p:pic>
    </p:spTree>
    <p:extLst>
      <p:ext uri="{BB962C8B-B14F-4D97-AF65-F5344CB8AC3E}">
        <p14:creationId xmlns:p14="http://schemas.microsoft.com/office/powerpoint/2010/main" val="321345807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8">
            <a:extLst>
              <a:ext uri="{FF2B5EF4-FFF2-40B4-BE49-F238E27FC236}">
                <a16:creationId xmlns:a16="http://schemas.microsoft.com/office/drawing/2014/main" id="{9389D3E0-BA02-41D3-B2AC-8FD6AA8939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6A36525-DB65-136F-6E7E-A717E035BF1E}"/>
              </a:ext>
            </a:extLst>
          </p:cNvPr>
          <p:cNvSpPr>
            <a:spLocks noGrp="1"/>
          </p:cNvSpPr>
          <p:nvPr>
            <p:ph type="title"/>
          </p:nvPr>
        </p:nvSpPr>
        <p:spPr>
          <a:xfrm>
            <a:off x="838200" y="557189"/>
            <a:ext cx="3966463" cy="5571900"/>
          </a:xfrm>
        </p:spPr>
        <p:txBody>
          <a:bodyPr vert="horz" lIns="91440" tIns="45720" rIns="91440" bIns="45720" rtlCol="0" anchor="ctr">
            <a:normAutofit/>
          </a:bodyPr>
          <a:lstStyle/>
          <a:p>
            <a:r>
              <a:rPr lang="en-US" sz="5200" dirty="0">
                <a:latin typeface="Arial Black" panose="020B0A04020102020204" pitchFamily="34" charset="0"/>
              </a:rPr>
              <a:t>Returning of Test Materials</a:t>
            </a:r>
          </a:p>
        </p:txBody>
      </p:sp>
      <p:pic>
        <p:nvPicPr>
          <p:cNvPr id="5" name="Picture 4" descr="A group of boxes with UPS logos">
            <a:extLst>
              <a:ext uri="{FF2B5EF4-FFF2-40B4-BE49-F238E27FC236}">
                <a16:creationId xmlns:a16="http://schemas.microsoft.com/office/drawing/2014/main" id="{C1EDDF6F-41B9-E37E-22A3-A96DA1E6B4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92045" y="1124091"/>
            <a:ext cx="6609524" cy="4438095"/>
          </a:xfrm>
          <a:prstGeom prst="rect">
            <a:avLst/>
          </a:prstGeom>
        </p:spPr>
      </p:pic>
    </p:spTree>
    <p:extLst>
      <p:ext uri="{BB962C8B-B14F-4D97-AF65-F5344CB8AC3E}">
        <p14:creationId xmlns:p14="http://schemas.microsoft.com/office/powerpoint/2010/main" val="193652768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E987C6-4824-263D-8F8B-BEBD9888AF1E}"/>
              </a:ext>
            </a:extLst>
          </p:cNvPr>
          <p:cNvSpPr>
            <a:spLocks noGrp="1"/>
          </p:cNvSpPr>
          <p:nvPr>
            <p:ph type="title"/>
          </p:nvPr>
        </p:nvSpPr>
        <p:spPr>
          <a:xfrm>
            <a:off x="619125" y="346076"/>
            <a:ext cx="10934700" cy="692150"/>
          </a:xfrm>
        </p:spPr>
        <p:txBody>
          <a:bodyPr>
            <a:normAutofit fontScale="90000"/>
          </a:bodyPr>
          <a:lstStyle/>
          <a:p>
            <a:pPr algn="ctr"/>
            <a:r>
              <a:rPr lang="en-US" sz="4000" b="1" dirty="0">
                <a:solidFill>
                  <a:schemeClr val="tx2"/>
                </a:solidFill>
                <a:latin typeface="Arial Black" panose="020B0A04020102020204" pitchFamily="34" charset="0"/>
              </a:rPr>
              <a:t>Information about UPS RS shipping labels</a:t>
            </a:r>
          </a:p>
        </p:txBody>
      </p:sp>
      <p:sp>
        <p:nvSpPr>
          <p:cNvPr id="3" name="Content Placeholder 2">
            <a:extLst>
              <a:ext uri="{FF2B5EF4-FFF2-40B4-BE49-F238E27FC236}">
                <a16:creationId xmlns:a16="http://schemas.microsoft.com/office/drawing/2014/main" id="{10A4B4ED-09CE-10FC-38DF-CB5331D2DAEA}"/>
              </a:ext>
            </a:extLst>
          </p:cNvPr>
          <p:cNvSpPr>
            <a:spLocks noGrp="1"/>
          </p:cNvSpPr>
          <p:nvPr>
            <p:ph idx="1"/>
          </p:nvPr>
        </p:nvSpPr>
        <p:spPr>
          <a:xfrm>
            <a:off x="628649" y="1311275"/>
            <a:ext cx="10934701" cy="4351338"/>
          </a:xfrm>
        </p:spPr>
        <p:txBody>
          <a:bodyPr>
            <a:normAutofit fontScale="92500" lnSpcReduction="10000"/>
          </a:bodyPr>
          <a:lstStyle/>
          <a:p>
            <a:r>
              <a:rPr lang="en-US" altLang="en-US" dirty="0">
                <a:latin typeface="Arial" panose="020B0604020202020204" pitchFamily="34" charset="0"/>
                <a:cs typeface="Arial" panose="020B0604020202020204" pitchFamily="34" charset="0"/>
              </a:rPr>
              <a:t>For your convenience, arrangements have been made to “Bill 3</a:t>
            </a:r>
            <a:r>
              <a:rPr lang="en-US" altLang="en-US" baseline="30000" dirty="0">
                <a:latin typeface="Arial" panose="020B0604020202020204" pitchFamily="34" charset="0"/>
                <a:cs typeface="Arial" panose="020B0604020202020204" pitchFamily="34" charset="0"/>
              </a:rPr>
              <a:t>rd</a:t>
            </a:r>
            <a:r>
              <a:rPr lang="en-US" altLang="en-US" dirty="0">
                <a:latin typeface="Arial" panose="020B0604020202020204" pitchFamily="34" charset="0"/>
                <a:cs typeface="Arial" panose="020B0604020202020204" pitchFamily="34" charset="0"/>
              </a:rPr>
              <a:t> party” for this shipment. Therefore, you do not pay UPS.</a:t>
            </a:r>
          </a:p>
          <a:p>
            <a:r>
              <a:rPr lang="en-US" altLang="en-US" dirty="0">
                <a:latin typeface="Arial" panose="020B0604020202020204" pitchFamily="34" charset="0"/>
                <a:cs typeface="Arial" panose="020B0604020202020204" pitchFamily="34" charset="0"/>
              </a:rPr>
              <a:t>Districts are responsible for scheduling a UPS pick-up for test materials.  If requested, you may provide </a:t>
            </a:r>
            <a:r>
              <a:rPr lang="en-US" altLang="en-US" b="1" dirty="0">
                <a:latin typeface="Arial" panose="020B0604020202020204" pitchFamily="34" charset="0"/>
                <a:cs typeface="Arial" panose="020B0604020202020204" pitchFamily="34" charset="0"/>
              </a:rPr>
              <a:t>Riverside’s UPS Account Number G2E-237.</a:t>
            </a:r>
            <a:endParaRPr lang="en-US" altLang="en-US" dirty="0">
              <a:latin typeface="Arial" panose="020B0604020202020204" pitchFamily="34" charset="0"/>
              <a:cs typeface="Arial" panose="020B0604020202020204" pitchFamily="34" charset="0"/>
            </a:endParaRPr>
          </a:p>
          <a:p>
            <a:r>
              <a:rPr lang="en-US" altLang="en-US" dirty="0">
                <a:latin typeface="Arial" panose="020B0604020202020204" pitchFamily="34" charset="0"/>
                <a:cs typeface="Arial" panose="020B0604020202020204" pitchFamily="34" charset="0"/>
              </a:rPr>
              <a:t>If your district has regular UPS service, UPS can collect the boxes during your regular pick-up time. However, it is best to call your local UPS office to let them know the number of boxes to pick up.</a:t>
            </a:r>
          </a:p>
          <a:p>
            <a:r>
              <a:rPr lang="en-US" altLang="en-US" dirty="0">
                <a:latin typeface="Arial" panose="020B0604020202020204" pitchFamily="34" charset="0"/>
                <a:cs typeface="Arial" panose="020B0604020202020204" pitchFamily="34" charset="0"/>
              </a:rPr>
              <a:t>Plan ahead and ensure you arrange for pick-up on or before </a:t>
            </a:r>
            <a:r>
              <a:rPr lang="en-US" altLang="en-US" b="1" dirty="0">
                <a:latin typeface="Arial" panose="020B0604020202020204" pitchFamily="34" charset="0"/>
                <a:cs typeface="Arial" panose="020B0604020202020204" pitchFamily="34" charset="0"/>
              </a:rPr>
              <a:t>Friday, October 31, 2025</a:t>
            </a:r>
            <a:r>
              <a:rPr lang="en-US" altLang="en-US" dirty="0">
                <a:latin typeface="Arial" panose="020B0604020202020204" pitchFamily="34" charset="0"/>
                <a:cs typeface="Arial" panose="020B0604020202020204" pitchFamily="34" charset="0"/>
              </a:rPr>
              <a:t>. When contacting UPS, be sure to specify that you are requesting a 'Return Service' pick-up, using UPS RS labels. You will need the tracking number from one of the boxes.</a:t>
            </a:r>
          </a:p>
        </p:txBody>
      </p:sp>
      <p:pic>
        <p:nvPicPr>
          <p:cNvPr id="5" name="Picture 4" descr="UPS logo">
            <a:extLst>
              <a:ext uri="{FF2B5EF4-FFF2-40B4-BE49-F238E27FC236}">
                <a16:creationId xmlns:a16="http://schemas.microsoft.com/office/drawing/2014/main" id="{EFF50C56-83D0-5BAC-0C36-C169976551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54804" y="5581650"/>
            <a:ext cx="875954" cy="1044575"/>
          </a:xfrm>
          <a:prstGeom prst="rect">
            <a:avLst/>
          </a:prstGeom>
        </p:spPr>
      </p:pic>
    </p:spTree>
    <p:extLst>
      <p:ext uri="{BB962C8B-B14F-4D97-AF65-F5344CB8AC3E}">
        <p14:creationId xmlns:p14="http://schemas.microsoft.com/office/powerpoint/2010/main" val="354059406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988204-C5B5-E09F-2899-290B05E18D6D}"/>
              </a:ext>
            </a:extLst>
          </p:cNvPr>
          <p:cNvSpPr>
            <a:spLocks noGrp="1"/>
          </p:cNvSpPr>
          <p:nvPr>
            <p:ph type="title"/>
          </p:nvPr>
        </p:nvSpPr>
        <p:spPr>
          <a:xfrm>
            <a:off x="649293" y="296415"/>
            <a:ext cx="5446706" cy="877473"/>
          </a:xfrm>
        </p:spPr>
        <p:txBody>
          <a:bodyPr vert="horz" lIns="91440" tIns="45720" rIns="91440" bIns="45720" rtlCol="0" anchor="ctr">
            <a:normAutofit fontScale="90000"/>
          </a:bodyPr>
          <a:lstStyle/>
          <a:p>
            <a:r>
              <a:rPr lang="en-US" sz="3600" b="1" kern="1200" dirty="0">
                <a:solidFill>
                  <a:schemeClr val="tx2"/>
                </a:solidFill>
                <a:latin typeface="Arial Black" panose="020B0A04020102020204" pitchFamily="34" charset="0"/>
              </a:rPr>
              <a:t>Using the UPS Labels</a:t>
            </a:r>
          </a:p>
        </p:txBody>
      </p:sp>
      <p:sp>
        <p:nvSpPr>
          <p:cNvPr id="4" name="Text Placeholder 2">
            <a:extLst>
              <a:ext uri="{FF2B5EF4-FFF2-40B4-BE49-F238E27FC236}">
                <a16:creationId xmlns:a16="http://schemas.microsoft.com/office/drawing/2014/main" id="{7C1D2BC9-C166-5947-9EC4-C021AB2A80AB}"/>
              </a:ext>
            </a:extLst>
          </p:cNvPr>
          <p:cNvSpPr txBox="1">
            <a:spLocks/>
          </p:cNvSpPr>
          <p:nvPr/>
        </p:nvSpPr>
        <p:spPr>
          <a:xfrm>
            <a:off x="601668" y="1338921"/>
            <a:ext cx="5259686" cy="3850852"/>
          </a:xfrm>
          <a:prstGeom prst="rect">
            <a:avLst/>
          </a:prstGeom>
        </p:spPr>
        <p:txBody>
          <a:bodyPr vert="horz" lIns="91440" tIns="45720" rIns="91440" bIns="45720" rtlCol="0" anchor="t">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a:spcBef>
                <a:spcPts val="0"/>
              </a:spcBef>
              <a:spcAft>
                <a:spcPts val="600"/>
              </a:spcAft>
              <a:defRPr/>
            </a:pPr>
            <a:r>
              <a:rPr lang="en-US" dirty="0">
                <a:solidFill>
                  <a:schemeClr val="tx2"/>
                </a:solidFill>
                <a:latin typeface="Arial" panose="020B0604020202020204" pitchFamily="34" charset="0"/>
                <a:cs typeface="Arial" panose="020B0604020202020204" pitchFamily="34" charset="0"/>
              </a:rPr>
              <a:t>When shipping the test materials back to Riverside, be certain to cover the original shipping labels with black marker or paper. </a:t>
            </a:r>
          </a:p>
          <a:p>
            <a:pPr marL="285750">
              <a:spcBef>
                <a:spcPts val="0"/>
              </a:spcBef>
              <a:spcAft>
                <a:spcPts val="600"/>
              </a:spcAft>
              <a:defRPr/>
            </a:pPr>
            <a:r>
              <a:rPr lang="en-US" dirty="0">
                <a:solidFill>
                  <a:schemeClr val="tx2"/>
                </a:solidFill>
                <a:latin typeface="Arial" panose="020B0604020202020204" pitchFamily="34" charset="0"/>
                <a:cs typeface="Arial" panose="020B0604020202020204" pitchFamily="34" charset="0"/>
              </a:rPr>
              <a:t>DTCs should retain UPS tracking numbers by removing the sticker with the tracking number information from the bottom portion of the RS label and keep this number for your records.</a:t>
            </a:r>
          </a:p>
          <a:p>
            <a:pPr marL="285750">
              <a:spcBef>
                <a:spcPts val="0"/>
              </a:spcBef>
              <a:spcAft>
                <a:spcPts val="600"/>
              </a:spcAft>
              <a:defRPr/>
            </a:pPr>
            <a:r>
              <a:rPr lang="en-US" dirty="0">
                <a:solidFill>
                  <a:schemeClr val="tx2"/>
                </a:solidFill>
                <a:latin typeface="Arial" panose="020B0604020202020204" pitchFamily="34" charset="0"/>
                <a:cs typeface="Arial" panose="020B0604020202020204" pitchFamily="34" charset="0"/>
              </a:rPr>
              <a:t>Use the labels provided in sequential order. </a:t>
            </a:r>
          </a:p>
        </p:txBody>
      </p:sp>
      <p:sp>
        <p:nvSpPr>
          <p:cNvPr id="7" name="Title 4">
            <a:extLst>
              <a:ext uri="{FF2B5EF4-FFF2-40B4-BE49-F238E27FC236}">
                <a16:creationId xmlns:a16="http://schemas.microsoft.com/office/drawing/2014/main" id="{368A52B9-B0FC-5E5B-C817-E0F06A6A9736}"/>
              </a:ext>
            </a:extLst>
          </p:cNvPr>
          <p:cNvSpPr txBox="1">
            <a:spLocks/>
          </p:cNvSpPr>
          <p:nvPr/>
        </p:nvSpPr>
        <p:spPr>
          <a:xfrm>
            <a:off x="649294" y="5519079"/>
            <a:ext cx="5446706" cy="600570"/>
          </a:xfrm>
          <a:prstGeom prst="rect">
            <a:avLst/>
          </a:prstGeom>
        </p:spPr>
        <p:txBody>
          <a:bodyPr vert="horz" lIns="91440" tIns="45720" rIns="91440" bIns="45720" rtlCol="0" anchor="b">
            <a:normAutofit lnSpcReduction="10000"/>
          </a:bodyPr>
          <a:lstStyle>
            <a:lvl1pPr algn="l" defTabSz="914400" rtl="0" eaLnBrk="1" latinLnBrk="0" hangingPunct="1">
              <a:lnSpc>
                <a:spcPct val="90000"/>
              </a:lnSpc>
              <a:spcBef>
                <a:spcPct val="0"/>
              </a:spcBef>
              <a:buNone/>
              <a:defRPr sz="4500" kern="1200" spc="-100" baseline="0">
                <a:solidFill>
                  <a:schemeClr val="accent2"/>
                </a:solidFill>
                <a:latin typeface="Arial" panose="020B0604020202020204" pitchFamily="34" charset="0"/>
                <a:ea typeface="+mj-ea"/>
                <a:cs typeface="Arial" panose="020B0604020202020204" pitchFamily="34" charset="0"/>
              </a:defRPr>
            </a:lvl1pPr>
          </a:lstStyle>
          <a:p>
            <a:pPr>
              <a:spcAft>
                <a:spcPts val="600"/>
              </a:spcAft>
            </a:pPr>
            <a:r>
              <a:rPr lang="en-US" sz="2000" spc="0" dirty="0">
                <a:solidFill>
                  <a:schemeClr val="tx1"/>
                </a:solidFill>
              </a:rPr>
              <a:t>*Please contact Celia to request additional UPS shipping labels.</a:t>
            </a:r>
          </a:p>
        </p:txBody>
      </p:sp>
      <p:pic>
        <p:nvPicPr>
          <p:cNvPr id="10" name="Picture 9" descr="UPS logo">
            <a:extLst>
              <a:ext uri="{FF2B5EF4-FFF2-40B4-BE49-F238E27FC236}">
                <a16:creationId xmlns:a16="http://schemas.microsoft.com/office/drawing/2014/main" id="{88F8B887-8CB0-ADDC-45DC-CE68C408E241}"/>
              </a:ext>
            </a:extLst>
          </p:cNvPr>
          <p:cNvPicPr>
            <a:picLocks noChangeAspect="1"/>
          </p:cNvPicPr>
          <p:nvPr/>
        </p:nvPicPr>
        <p:blipFill>
          <a:blip r:embed="rId2"/>
          <a:stretch>
            <a:fillRect/>
          </a:stretch>
        </p:blipFill>
        <p:spPr>
          <a:xfrm>
            <a:off x="10712432" y="296415"/>
            <a:ext cx="877900" cy="1042506"/>
          </a:xfrm>
          <a:prstGeom prst="rect">
            <a:avLst/>
          </a:prstGeom>
        </p:spPr>
      </p:pic>
      <p:pic>
        <p:nvPicPr>
          <p:cNvPr id="5" name="Picture 4">
            <a:extLst>
              <a:ext uri="{FF2B5EF4-FFF2-40B4-BE49-F238E27FC236}">
                <a16:creationId xmlns:a16="http://schemas.microsoft.com/office/drawing/2014/main" id="{64C5EB4D-F7FB-029B-44F8-437951E3CAF8}"/>
              </a:ext>
            </a:extLst>
          </p:cNvPr>
          <p:cNvPicPr>
            <a:picLocks noChangeAspect="1"/>
          </p:cNvPicPr>
          <p:nvPr/>
        </p:nvPicPr>
        <p:blipFill>
          <a:blip r:embed="rId3"/>
          <a:stretch>
            <a:fillRect/>
          </a:stretch>
        </p:blipFill>
        <p:spPr>
          <a:xfrm>
            <a:off x="6845002" y="152366"/>
            <a:ext cx="3029373" cy="6239746"/>
          </a:xfrm>
          <a:prstGeom prst="rect">
            <a:avLst/>
          </a:prstGeom>
        </p:spPr>
      </p:pic>
      <p:sp>
        <p:nvSpPr>
          <p:cNvPr id="12" name="Rectangle 11">
            <a:extLst>
              <a:ext uri="{FF2B5EF4-FFF2-40B4-BE49-F238E27FC236}">
                <a16:creationId xmlns:a16="http://schemas.microsoft.com/office/drawing/2014/main" id="{286F8EFE-27B6-FFEA-C312-69866CA21D9A}"/>
              </a:ext>
            </a:extLst>
          </p:cNvPr>
          <p:cNvSpPr/>
          <p:nvPr/>
        </p:nvSpPr>
        <p:spPr>
          <a:xfrm>
            <a:off x="6951510" y="2797463"/>
            <a:ext cx="1883772" cy="161925"/>
          </a:xfrm>
          <a:prstGeom prst="rect">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529727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6" name="Rectangle 235">
            <a:extLst>
              <a:ext uri="{FF2B5EF4-FFF2-40B4-BE49-F238E27FC236}">
                <a16:creationId xmlns:a16="http://schemas.microsoft.com/office/drawing/2014/main" id="{CBB2B1F0-0DD6-4744-9A46-7A344FB48E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B76577D0-0834-626A-9302-16BF57BC468F}"/>
              </a:ext>
            </a:extLst>
          </p:cNvPr>
          <p:cNvSpPr>
            <a:spLocks noGrp="1"/>
          </p:cNvSpPr>
          <p:nvPr>
            <p:ph type="title"/>
          </p:nvPr>
        </p:nvSpPr>
        <p:spPr>
          <a:xfrm>
            <a:off x="841248" y="426720"/>
            <a:ext cx="10506456" cy="1919141"/>
          </a:xfrm>
        </p:spPr>
        <p:txBody>
          <a:bodyPr vert="horz" lIns="91440" tIns="45720" rIns="91440" bIns="45720" rtlCol="0" anchor="b">
            <a:normAutofit fontScale="90000"/>
          </a:bodyPr>
          <a:lstStyle/>
          <a:p>
            <a:r>
              <a:rPr lang="en-US" sz="6000" b="1" kern="1200" dirty="0">
                <a:solidFill>
                  <a:schemeClr val="tx2"/>
                </a:solidFill>
                <a:latin typeface="Arial Black" panose="020B0A04020102020204" pitchFamily="34" charset="0"/>
              </a:rPr>
              <a:t>SC Gr 2 Gifted &amp; Talented Assessment Program </a:t>
            </a:r>
          </a:p>
        </p:txBody>
      </p:sp>
      <p:sp>
        <p:nvSpPr>
          <p:cNvPr id="237" name="Rectangle 236">
            <a:extLst>
              <a:ext uri="{FF2B5EF4-FFF2-40B4-BE49-F238E27FC236}">
                <a16:creationId xmlns:a16="http://schemas.microsoft.com/office/drawing/2014/main" id="{52D502E5-F6B4-4D58-B4AE-FC466FF15E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5953" y="2899927"/>
            <a:ext cx="10451592"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38" name="Rectangle 237">
            <a:extLst>
              <a:ext uri="{FF2B5EF4-FFF2-40B4-BE49-F238E27FC236}">
                <a16:creationId xmlns:a16="http://schemas.microsoft.com/office/drawing/2014/main" id="{9DECDBF4-02B6-4BB4-B65B-B8107AD6A9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41248" y="2776031"/>
            <a:ext cx="1873457" cy="1371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8" name="Rectangle: Rounded Corners 4">
            <a:extLst>
              <a:ext uri="{FF2B5EF4-FFF2-40B4-BE49-F238E27FC236}">
                <a16:creationId xmlns:a16="http://schemas.microsoft.com/office/drawing/2014/main" id="{27D828E0-F7B0-FD1A-6D35-1AC56FC7F40A}"/>
              </a:ext>
            </a:extLst>
          </p:cNvPr>
          <p:cNvSpPr txBox="1"/>
          <p:nvPr/>
        </p:nvSpPr>
        <p:spPr>
          <a:xfrm>
            <a:off x="850126" y="3159713"/>
            <a:ext cx="10509504" cy="1961990"/>
          </a:xfrm>
          <a:prstGeom prst="rect">
            <a:avLst/>
          </a:prstGeom>
          <a:scene3d>
            <a:camera prst="orthographicFront"/>
            <a:lightRig rig="flat" dir="t"/>
          </a:scene3d>
        </p:spPr>
        <p:style>
          <a:lnRef idx="0">
            <a:scrgbClr r="0" g="0" b="0"/>
          </a:lnRef>
          <a:fillRef idx="0">
            <a:scrgbClr r="0" g="0" b="0"/>
          </a:fillRef>
          <a:effectRef idx="0">
            <a:scrgbClr r="0" g="0" b="0"/>
          </a:effectRef>
          <a:fontRef idx="minor">
            <a:schemeClr val="lt1"/>
          </a:fontRef>
        </p:style>
        <p:txBody>
          <a:bodyPr spcFirstLastPara="0" vert="horz" lIns="91440" tIns="45720" rIns="91440" bIns="45720" numCol="1" spcCol="1270" rtlCol="0" anchorCtr="0">
            <a:normAutofit/>
          </a:bodyPr>
          <a:lstStyle/>
          <a:p>
            <a:pPr>
              <a:lnSpc>
                <a:spcPct val="90000"/>
              </a:lnSpc>
              <a:spcBef>
                <a:spcPct val="0"/>
              </a:spcBef>
              <a:spcAft>
                <a:spcPct val="35000"/>
              </a:spcAft>
            </a:pPr>
            <a:r>
              <a:rPr lang="en-US" sz="2000" dirty="0">
                <a:solidFill>
                  <a:schemeClr val="tx1"/>
                </a:solidFill>
                <a:latin typeface="Arial" panose="020B0604020202020204" pitchFamily="34" charset="0"/>
                <a:cs typeface="Arial" panose="020B0604020202020204" pitchFamily="34" charset="0"/>
              </a:rPr>
              <a:t>The Gifted and Talented Grade 2 Assessment is a statewide assessment used to identify students for district gifted and talented programs. Students are identified for this program by demonstrating high performance ability or potential in academic and/or artistic areas.</a:t>
            </a:r>
          </a:p>
          <a:p>
            <a:r>
              <a:rPr lang="en-US" sz="2000" dirty="0">
                <a:solidFill>
                  <a:schemeClr val="tx1"/>
                </a:solidFill>
                <a:latin typeface="Arial" panose="020B0604020202020204" pitchFamily="34" charset="0"/>
                <a:cs typeface="Arial" panose="020B0604020202020204" pitchFamily="34" charset="0"/>
              </a:rPr>
              <a:t>South Carolina law requires districts to screen all students at the elementary and secondary levels for district Gifted and Talented services.  This includes students with an IEP or 504 Plan, and Multilingual (ML) students.</a:t>
            </a:r>
          </a:p>
        </p:txBody>
      </p:sp>
    </p:spTree>
    <p:extLst>
      <p:ext uri="{BB962C8B-B14F-4D97-AF65-F5344CB8AC3E}">
        <p14:creationId xmlns:p14="http://schemas.microsoft.com/office/powerpoint/2010/main" val="79559554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F1FF69-2E15-A265-BC14-931CD3CA4F61}"/>
              </a:ext>
            </a:extLst>
          </p:cNvPr>
          <p:cNvSpPr>
            <a:spLocks noGrp="1"/>
          </p:cNvSpPr>
          <p:nvPr>
            <p:ph type="title"/>
          </p:nvPr>
        </p:nvSpPr>
        <p:spPr>
          <a:xfrm>
            <a:off x="838200" y="235802"/>
            <a:ext cx="10515600" cy="890469"/>
          </a:xfrm>
        </p:spPr>
        <p:txBody>
          <a:bodyPr>
            <a:normAutofit/>
          </a:bodyPr>
          <a:lstStyle/>
          <a:p>
            <a:r>
              <a:rPr lang="en-US" sz="4000" b="1" dirty="0">
                <a:solidFill>
                  <a:schemeClr val="tx2"/>
                </a:solidFill>
                <a:latin typeface="Arial Black" panose="020B0A04020102020204" pitchFamily="34" charset="0"/>
              </a:rPr>
              <a:t>Don’t Forget - First In! First Out!</a:t>
            </a:r>
          </a:p>
        </p:txBody>
      </p:sp>
      <p:sp>
        <p:nvSpPr>
          <p:cNvPr id="3" name="Content Placeholder 2">
            <a:extLst>
              <a:ext uri="{FF2B5EF4-FFF2-40B4-BE49-F238E27FC236}">
                <a16:creationId xmlns:a16="http://schemas.microsoft.com/office/drawing/2014/main" id="{93A0C16D-CD94-D12C-EE33-D6674808D6E8}"/>
              </a:ext>
            </a:extLst>
          </p:cNvPr>
          <p:cNvSpPr>
            <a:spLocks noGrp="1"/>
          </p:cNvSpPr>
          <p:nvPr>
            <p:ph idx="1"/>
          </p:nvPr>
        </p:nvSpPr>
        <p:spPr>
          <a:xfrm>
            <a:off x="838200" y="1253331"/>
            <a:ext cx="10515600" cy="4351338"/>
          </a:xfrm>
        </p:spPr>
        <p:txBody>
          <a:bodyPr>
            <a:noAutofit/>
          </a:bodyPr>
          <a:lstStyle/>
          <a:p>
            <a:pPr eaLnBrk="1" hangingPunct="1"/>
            <a:r>
              <a:rPr lang="en-US" altLang="en-US" sz="3200" dirty="0">
                <a:solidFill>
                  <a:schemeClr val="tx2"/>
                </a:solidFill>
                <a:latin typeface="Arial" panose="020B0604020202020204" pitchFamily="34" charset="0"/>
                <a:cs typeface="Arial" panose="020B0604020202020204" pitchFamily="34" charset="0"/>
              </a:rPr>
              <a:t>A “first in/first out” reporting approach will be used for scoring services.</a:t>
            </a:r>
          </a:p>
          <a:p>
            <a:pPr eaLnBrk="1" hangingPunct="1"/>
            <a:r>
              <a:rPr lang="en-US" altLang="en-US" sz="3200" dirty="0">
                <a:solidFill>
                  <a:schemeClr val="tx2"/>
                </a:solidFill>
                <a:latin typeface="Arial" panose="020B0604020202020204" pitchFamily="34" charset="0"/>
                <a:cs typeface="Arial" panose="020B0604020202020204" pitchFamily="34" charset="0"/>
              </a:rPr>
              <a:t>If materials are shipped to Riverside Scoring Center by November 1 with no issues, reports will arrive in the district no later than </a:t>
            </a:r>
            <a:r>
              <a:rPr lang="en-US" altLang="en-US" sz="3200" b="1" dirty="0">
                <a:solidFill>
                  <a:schemeClr val="tx2"/>
                </a:solidFill>
                <a:latin typeface="Arial" panose="020B0604020202020204" pitchFamily="34" charset="0"/>
                <a:cs typeface="Arial" panose="020B0604020202020204" pitchFamily="34" charset="0"/>
              </a:rPr>
              <a:t>December 4, 2025.</a:t>
            </a:r>
            <a:endParaRPr lang="en-US" altLang="en-US" sz="3200" dirty="0">
              <a:solidFill>
                <a:schemeClr val="tx2"/>
              </a:solidFill>
              <a:latin typeface="Arial" panose="020B0604020202020204" pitchFamily="34" charset="0"/>
              <a:cs typeface="Arial" panose="020B0604020202020204" pitchFamily="34" charset="0"/>
            </a:endParaRPr>
          </a:p>
          <a:p>
            <a:pPr eaLnBrk="1" hangingPunct="1"/>
            <a:r>
              <a:rPr lang="en-US" altLang="en-US" sz="3200" dirty="0">
                <a:solidFill>
                  <a:schemeClr val="tx2"/>
                </a:solidFill>
                <a:latin typeface="Arial" panose="020B0604020202020204" pitchFamily="34" charset="0"/>
                <a:cs typeface="Arial" panose="020B0604020202020204" pitchFamily="34" charset="0"/>
              </a:rPr>
              <a:t>Districts returning test materials after November 1 or returning test materials with issues to be resolved will receive reports 15 business days after the test materials are ready to be processed.</a:t>
            </a:r>
          </a:p>
        </p:txBody>
      </p:sp>
    </p:spTree>
    <p:extLst>
      <p:ext uri="{BB962C8B-B14F-4D97-AF65-F5344CB8AC3E}">
        <p14:creationId xmlns:p14="http://schemas.microsoft.com/office/powerpoint/2010/main" val="212808215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752ECF-8B67-853F-BFB7-B990332C47DE}"/>
              </a:ext>
            </a:extLst>
          </p:cNvPr>
          <p:cNvSpPr>
            <a:spLocks noGrp="1"/>
          </p:cNvSpPr>
          <p:nvPr>
            <p:ph type="title"/>
          </p:nvPr>
        </p:nvSpPr>
        <p:spPr>
          <a:xfrm>
            <a:off x="6104878" y="159893"/>
            <a:ext cx="5467716" cy="1082607"/>
          </a:xfrm>
        </p:spPr>
        <p:txBody>
          <a:bodyPr>
            <a:normAutofit fontScale="90000"/>
          </a:bodyPr>
          <a:lstStyle/>
          <a:p>
            <a:pPr algn="ctr"/>
            <a:r>
              <a:rPr lang="en-US" b="1" dirty="0">
                <a:solidFill>
                  <a:schemeClr val="tx2"/>
                </a:solidFill>
                <a:latin typeface="Arial Black" panose="020B0A04020102020204" pitchFamily="34" charset="0"/>
              </a:rPr>
              <a:t>Scoring and Reporting</a:t>
            </a:r>
          </a:p>
        </p:txBody>
      </p:sp>
      <p:pic>
        <p:nvPicPr>
          <p:cNvPr id="6" name="Graphic 5" descr="Download with solid fill">
            <a:extLst>
              <a:ext uri="{FF2B5EF4-FFF2-40B4-BE49-F238E27FC236}">
                <a16:creationId xmlns:a16="http://schemas.microsoft.com/office/drawing/2014/main" id="{67787CA2-3C5C-2B0C-F57F-9B461035481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03182" y="955437"/>
            <a:ext cx="4777381" cy="4777381"/>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a:effectLst>
            <a:outerShdw blurRad="50800" dist="38100" dir="2700000" algn="tl" rotWithShape="0">
              <a:prstClr val="black">
                <a:alpha val="40000"/>
              </a:prstClr>
            </a:outerShdw>
          </a:effectLst>
        </p:spPr>
      </p:pic>
      <p:sp>
        <p:nvSpPr>
          <p:cNvPr id="4" name="Content Placeholder 3">
            <a:extLst>
              <a:ext uri="{FF2B5EF4-FFF2-40B4-BE49-F238E27FC236}">
                <a16:creationId xmlns:a16="http://schemas.microsoft.com/office/drawing/2014/main" id="{E649FABE-9B09-F2F4-6A0A-075B196F31F2}"/>
              </a:ext>
            </a:extLst>
          </p:cNvPr>
          <p:cNvSpPr>
            <a:spLocks noGrp="1"/>
          </p:cNvSpPr>
          <p:nvPr>
            <p:ph idx="1"/>
          </p:nvPr>
        </p:nvSpPr>
        <p:spPr>
          <a:xfrm>
            <a:off x="6113756" y="1260259"/>
            <a:ext cx="5458838" cy="4614863"/>
          </a:xfrm>
        </p:spPr>
        <p:txBody>
          <a:bodyPr>
            <a:normAutofit/>
          </a:bodyPr>
          <a:lstStyle/>
          <a:p>
            <a:pPr marL="0" indent="0" eaLnBrk="1" fontAlgn="auto" hangingPunct="1">
              <a:spcBef>
                <a:spcPts val="0"/>
              </a:spcBef>
              <a:spcAft>
                <a:spcPts val="0"/>
              </a:spcAft>
              <a:buFont typeface="Arial"/>
              <a:buNone/>
              <a:defRPr/>
            </a:pPr>
            <a:r>
              <a:rPr lang="en-US" sz="2400" dirty="0">
                <a:latin typeface="Arial" panose="020B0604020202020204" pitchFamily="34" charset="0"/>
                <a:cs typeface="Arial" panose="020B0604020202020204" pitchFamily="34" charset="0"/>
              </a:rPr>
              <a:t>DataManager Reporting is a dynamic online reporting tool that allows you to perform the following tasks:</a:t>
            </a:r>
          </a:p>
          <a:p>
            <a:pPr eaLnBrk="1" hangingPunct="1">
              <a:defRPr/>
            </a:pPr>
            <a:r>
              <a:rPr lang="en-US" sz="2400" dirty="0">
                <a:latin typeface="Arial" panose="020B0604020202020204" pitchFamily="34" charset="0"/>
                <a:cs typeface="Arial" panose="020B0604020202020204" pitchFamily="34" charset="0"/>
              </a:rPr>
              <a:t>Create customized reports using the options available for your account</a:t>
            </a:r>
          </a:p>
          <a:p>
            <a:pPr eaLnBrk="1" hangingPunct="1">
              <a:defRPr/>
            </a:pPr>
            <a:r>
              <a:rPr lang="en-US" sz="2400" dirty="0">
                <a:latin typeface="Arial" panose="020B0604020202020204" pitchFamily="34" charset="0"/>
                <a:cs typeface="Arial" panose="020B0604020202020204" pitchFamily="34" charset="0"/>
              </a:rPr>
              <a:t>View and edit reports online</a:t>
            </a:r>
          </a:p>
          <a:p>
            <a:pPr eaLnBrk="1" hangingPunct="1">
              <a:defRPr/>
            </a:pPr>
            <a:r>
              <a:rPr lang="en-US" sz="2400" dirty="0">
                <a:latin typeface="Arial" panose="020B0604020202020204" pitchFamily="34" charset="0"/>
                <a:cs typeface="Arial" panose="020B0604020202020204" pitchFamily="34" charset="0"/>
              </a:rPr>
              <a:t>Save, edit, and re-use report criteria</a:t>
            </a:r>
          </a:p>
          <a:p>
            <a:pPr eaLnBrk="1" hangingPunct="1">
              <a:defRPr/>
            </a:pPr>
            <a:r>
              <a:rPr lang="en-US" sz="2400" dirty="0">
                <a:latin typeface="Arial" panose="020B0604020202020204" pitchFamily="34" charset="0"/>
                <a:cs typeface="Arial" panose="020B0604020202020204" pitchFamily="34" charset="0"/>
              </a:rPr>
              <a:t>Print reports</a:t>
            </a:r>
          </a:p>
          <a:p>
            <a:pPr eaLnBrk="1" hangingPunct="1">
              <a:defRPr/>
            </a:pPr>
            <a:r>
              <a:rPr lang="en-US" sz="2400" dirty="0">
                <a:latin typeface="Arial" panose="020B0604020202020204" pitchFamily="34" charset="0"/>
                <a:cs typeface="Arial" panose="020B0604020202020204" pitchFamily="34" charset="0"/>
              </a:rPr>
              <a:t>Export reports to PDF, RTF, or Microsoft Excel® format</a:t>
            </a:r>
          </a:p>
          <a:p>
            <a:endParaRPr lang="en-US" sz="2400" dirty="0">
              <a:latin typeface="+mj-lt"/>
            </a:endParaRPr>
          </a:p>
        </p:txBody>
      </p:sp>
    </p:spTree>
    <p:extLst>
      <p:ext uri="{BB962C8B-B14F-4D97-AF65-F5344CB8AC3E}">
        <p14:creationId xmlns:p14="http://schemas.microsoft.com/office/powerpoint/2010/main" val="319452016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752ECF-8B67-853F-BFB7-B990332C47DE}"/>
              </a:ext>
            </a:extLst>
          </p:cNvPr>
          <p:cNvSpPr>
            <a:spLocks noGrp="1"/>
          </p:cNvSpPr>
          <p:nvPr>
            <p:ph type="title"/>
          </p:nvPr>
        </p:nvSpPr>
        <p:spPr>
          <a:xfrm>
            <a:off x="6096000" y="223838"/>
            <a:ext cx="5458838" cy="921382"/>
          </a:xfrm>
        </p:spPr>
        <p:txBody>
          <a:bodyPr>
            <a:normAutofit fontScale="90000"/>
          </a:bodyPr>
          <a:lstStyle/>
          <a:p>
            <a:pPr algn="ctr"/>
            <a:r>
              <a:rPr lang="en-US" b="1" dirty="0">
                <a:solidFill>
                  <a:schemeClr val="tx2"/>
                </a:solidFill>
                <a:latin typeface="Arial Black" panose="020B0A04020102020204" pitchFamily="34" charset="0"/>
              </a:rPr>
              <a:t>Scoring and Reporting</a:t>
            </a:r>
          </a:p>
        </p:txBody>
      </p:sp>
      <p:pic>
        <p:nvPicPr>
          <p:cNvPr id="5" name="Graphic 4" descr="Paper with solid fill">
            <a:extLst>
              <a:ext uri="{FF2B5EF4-FFF2-40B4-BE49-F238E27FC236}">
                <a16:creationId xmlns:a16="http://schemas.microsoft.com/office/drawing/2014/main" id="{0C5BBA3A-9DCE-2D4B-4564-532378ACD7A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03182" y="955437"/>
            <a:ext cx="4777381" cy="4777381"/>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a:effectLst>
            <a:outerShdw blurRad="50800" dist="38100" dir="2700000" algn="tl" rotWithShape="0">
              <a:prstClr val="black">
                <a:alpha val="40000"/>
              </a:prstClr>
            </a:outerShdw>
          </a:effectLst>
        </p:spPr>
      </p:pic>
      <p:sp>
        <p:nvSpPr>
          <p:cNvPr id="4" name="Content Placeholder 3">
            <a:extLst>
              <a:ext uri="{FF2B5EF4-FFF2-40B4-BE49-F238E27FC236}">
                <a16:creationId xmlns:a16="http://schemas.microsoft.com/office/drawing/2014/main" id="{E649FABE-9B09-F2F4-6A0A-075B196F31F2}"/>
              </a:ext>
            </a:extLst>
          </p:cNvPr>
          <p:cNvSpPr>
            <a:spLocks noGrp="1"/>
          </p:cNvSpPr>
          <p:nvPr>
            <p:ph idx="1"/>
          </p:nvPr>
        </p:nvSpPr>
        <p:spPr>
          <a:xfrm>
            <a:off x="6096000" y="1229803"/>
            <a:ext cx="5458838" cy="4627563"/>
          </a:xfrm>
        </p:spPr>
        <p:txBody>
          <a:bodyPr>
            <a:normAutofit/>
          </a:bodyPr>
          <a:lstStyle/>
          <a:p>
            <a:pPr marL="0" indent="0">
              <a:spcBef>
                <a:spcPts val="0"/>
              </a:spcBef>
              <a:buNone/>
              <a:defRPr/>
            </a:pPr>
            <a:r>
              <a:rPr lang="en-US" sz="2400" dirty="0">
                <a:latin typeface="Arial" panose="020B0604020202020204" pitchFamily="34" charset="0"/>
                <a:cs typeface="Arial" panose="020B0604020202020204" pitchFamily="34" charset="0"/>
              </a:rPr>
              <a:t>In addition, the schools will receive the following reports in paper form-</a:t>
            </a:r>
          </a:p>
          <a:p>
            <a:pPr lvl="0"/>
            <a:r>
              <a:rPr lang="en-US" sz="2400" dirty="0">
                <a:latin typeface="Arial" panose="020B0604020202020204" pitchFamily="34" charset="0"/>
                <a:cs typeface="Arial" panose="020B0604020202020204" pitchFamily="34" charset="0"/>
              </a:rPr>
              <a:t>Two (2) copies of the Student Profile Narrative</a:t>
            </a:r>
          </a:p>
          <a:p>
            <a:pPr lvl="0"/>
            <a:r>
              <a:rPr lang="en-US" sz="2400" dirty="0">
                <a:latin typeface="Arial" panose="020B0604020202020204" pitchFamily="34" charset="0"/>
                <a:cs typeface="Arial" panose="020B0604020202020204" pitchFamily="34" charset="0"/>
              </a:rPr>
              <a:t>Student Score Labels- 1 for Iowa, 1 for CogAT</a:t>
            </a:r>
          </a:p>
          <a:p>
            <a:pPr marL="0" indent="0">
              <a:spcBef>
                <a:spcPts val="0"/>
              </a:spcBef>
              <a:buNone/>
              <a:defRPr/>
            </a:pPr>
            <a:endParaRPr lang="en-US" sz="2400" dirty="0">
              <a:latin typeface="Arial" panose="020B0604020202020204" pitchFamily="34" charset="0"/>
              <a:cs typeface="Arial" panose="020B0604020202020204" pitchFamily="34" charset="0"/>
            </a:endParaRPr>
          </a:p>
          <a:p>
            <a:pPr marL="0" indent="0" algn="ctr" eaLnBrk="1" fontAlgn="auto" hangingPunct="1">
              <a:spcBef>
                <a:spcPts val="0"/>
              </a:spcBef>
              <a:spcAft>
                <a:spcPts val="0"/>
              </a:spcAft>
              <a:buFont typeface="Arial"/>
              <a:buNone/>
              <a:defRPr/>
            </a:pPr>
            <a:r>
              <a:rPr lang="en-US" sz="2400" dirty="0">
                <a:latin typeface="Arial" panose="020B0604020202020204" pitchFamily="34" charset="0"/>
                <a:cs typeface="Arial" panose="020B0604020202020204" pitchFamily="34" charset="0"/>
              </a:rPr>
              <a:t> *Packing List and box labeling for ease of unpacking your reports and distributing to the schools.</a:t>
            </a:r>
          </a:p>
          <a:p>
            <a:endParaRPr lang="en-US" sz="2400" dirty="0">
              <a:latin typeface="+mj-lt"/>
            </a:endParaRPr>
          </a:p>
        </p:txBody>
      </p:sp>
    </p:spTree>
    <p:extLst>
      <p:ext uri="{BB962C8B-B14F-4D97-AF65-F5344CB8AC3E}">
        <p14:creationId xmlns:p14="http://schemas.microsoft.com/office/powerpoint/2010/main" val="235555626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CA8030-715D-72A9-EB1D-8EA09AD4697C}"/>
              </a:ext>
            </a:extLst>
          </p:cNvPr>
          <p:cNvSpPr>
            <a:spLocks noGrp="1"/>
          </p:cNvSpPr>
          <p:nvPr>
            <p:ph type="title"/>
          </p:nvPr>
        </p:nvSpPr>
        <p:spPr>
          <a:xfrm>
            <a:off x="838200" y="241301"/>
            <a:ext cx="10515600" cy="800100"/>
          </a:xfrm>
        </p:spPr>
        <p:txBody>
          <a:bodyPr>
            <a:normAutofit/>
          </a:bodyPr>
          <a:lstStyle/>
          <a:p>
            <a:r>
              <a:rPr lang="en-US" sz="4000" dirty="0">
                <a:solidFill>
                  <a:schemeClr val="tx2"/>
                </a:solidFill>
                <a:latin typeface="Arial Black" panose="020B0A04020102020204" pitchFamily="34" charset="0"/>
              </a:rPr>
              <a:t>Packing List &amp; Box Labeling</a:t>
            </a:r>
          </a:p>
        </p:txBody>
      </p:sp>
      <p:pic>
        <p:nvPicPr>
          <p:cNvPr id="5" name="Content Placeholder 4" descr="Packing List">
            <a:extLst>
              <a:ext uri="{FF2B5EF4-FFF2-40B4-BE49-F238E27FC236}">
                <a16:creationId xmlns:a16="http://schemas.microsoft.com/office/drawing/2014/main" id="{8851398B-D178-E5C1-5F3A-6C83132212AE}"/>
              </a:ext>
            </a:extLst>
          </p:cNvPr>
          <p:cNvPicPr>
            <a:picLocks noGrp="1" noChangeAspect="1"/>
          </p:cNvPicPr>
          <p:nvPr>
            <p:ph idx="1"/>
          </p:nvPr>
        </p:nvPicPr>
        <p:blipFill>
          <a:blip r:embed="rId2"/>
          <a:stretch>
            <a:fillRect/>
          </a:stretch>
        </p:blipFill>
        <p:spPr>
          <a:xfrm>
            <a:off x="4940300" y="1026998"/>
            <a:ext cx="6683739" cy="5174508"/>
          </a:xfrm>
        </p:spPr>
      </p:pic>
      <p:sp>
        <p:nvSpPr>
          <p:cNvPr id="6" name="TextBox 5" descr="Box label">
            <a:extLst>
              <a:ext uri="{FF2B5EF4-FFF2-40B4-BE49-F238E27FC236}">
                <a16:creationId xmlns:a16="http://schemas.microsoft.com/office/drawing/2014/main" id="{4B04B66A-062A-C1A3-DA75-F4460EE40D79}"/>
              </a:ext>
            </a:extLst>
          </p:cNvPr>
          <p:cNvSpPr txBox="1"/>
          <p:nvPr/>
        </p:nvSpPr>
        <p:spPr>
          <a:xfrm>
            <a:off x="567961" y="1253331"/>
            <a:ext cx="2743200" cy="1231106"/>
          </a:xfrm>
          <a:prstGeom prst="rect">
            <a:avLst/>
          </a:prstGeom>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400" dirty="0"/>
              <a:t>South Carolina Grade 2 Gifted and Talented Assessment Program</a:t>
            </a:r>
          </a:p>
          <a:p>
            <a:pPr algn="ctr"/>
            <a:r>
              <a:rPr lang="en-US" sz="1400" dirty="0"/>
              <a:t>Score Paper Reports</a:t>
            </a:r>
          </a:p>
          <a:p>
            <a:pPr algn="ctr"/>
            <a:endParaRPr lang="en-US" sz="1600" dirty="0"/>
          </a:p>
          <a:p>
            <a:pPr algn="ctr"/>
            <a:r>
              <a:rPr lang="en-US" sz="1600" dirty="0"/>
              <a:t>Box _____of_____</a:t>
            </a:r>
            <a:endParaRPr lang="en-US" dirty="0"/>
          </a:p>
        </p:txBody>
      </p:sp>
      <p:sp>
        <p:nvSpPr>
          <p:cNvPr id="7" name="TextBox 6">
            <a:extLst>
              <a:ext uri="{FF2B5EF4-FFF2-40B4-BE49-F238E27FC236}">
                <a16:creationId xmlns:a16="http://schemas.microsoft.com/office/drawing/2014/main" id="{9BE599A2-B35B-08D2-6ECF-C41F80C73C8E}"/>
              </a:ext>
            </a:extLst>
          </p:cNvPr>
          <p:cNvSpPr txBox="1"/>
          <p:nvPr/>
        </p:nvSpPr>
        <p:spPr>
          <a:xfrm>
            <a:off x="1596661" y="2084327"/>
            <a:ext cx="342900" cy="400110"/>
          </a:xfrm>
          <a:prstGeom prst="rect">
            <a:avLst/>
          </a:prstGeom>
          <a:noFill/>
        </p:spPr>
        <p:txBody>
          <a:bodyPr wrap="square" rtlCol="0">
            <a:spAutoFit/>
          </a:bodyPr>
          <a:lstStyle/>
          <a:p>
            <a:r>
              <a:rPr lang="en-US" sz="2000" b="1" dirty="0"/>
              <a:t>1</a:t>
            </a:r>
          </a:p>
        </p:txBody>
      </p:sp>
      <p:sp>
        <p:nvSpPr>
          <p:cNvPr id="8" name="TextBox 7">
            <a:extLst>
              <a:ext uri="{FF2B5EF4-FFF2-40B4-BE49-F238E27FC236}">
                <a16:creationId xmlns:a16="http://schemas.microsoft.com/office/drawing/2014/main" id="{FD8749CC-1E00-583D-7951-434D5D5882E1}"/>
              </a:ext>
            </a:extLst>
          </p:cNvPr>
          <p:cNvSpPr txBox="1"/>
          <p:nvPr/>
        </p:nvSpPr>
        <p:spPr>
          <a:xfrm>
            <a:off x="2235199" y="2084327"/>
            <a:ext cx="390161" cy="400110"/>
          </a:xfrm>
          <a:prstGeom prst="rect">
            <a:avLst/>
          </a:prstGeom>
          <a:noFill/>
        </p:spPr>
        <p:txBody>
          <a:bodyPr wrap="square" rtlCol="0">
            <a:spAutoFit/>
          </a:bodyPr>
          <a:lstStyle/>
          <a:p>
            <a:r>
              <a:rPr lang="en-US" sz="2000" b="1" dirty="0"/>
              <a:t>1</a:t>
            </a:r>
          </a:p>
        </p:txBody>
      </p:sp>
      <p:sp>
        <p:nvSpPr>
          <p:cNvPr id="9" name="TextBox 8">
            <a:extLst>
              <a:ext uri="{FF2B5EF4-FFF2-40B4-BE49-F238E27FC236}">
                <a16:creationId xmlns:a16="http://schemas.microsoft.com/office/drawing/2014/main" id="{6CA61710-DC5E-20E6-66D4-0C345FA643A9}"/>
              </a:ext>
            </a:extLst>
          </p:cNvPr>
          <p:cNvSpPr txBox="1"/>
          <p:nvPr/>
        </p:nvSpPr>
        <p:spPr>
          <a:xfrm>
            <a:off x="1372120" y="3465844"/>
            <a:ext cx="3344681" cy="369332"/>
          </a:xfrm>
          <a:prstGeom prst="rect">
            <a:avLst/>
          </a:prstGeom>
          <a:noFill/>
        </p:spPr>
        <p:txBody>
          <a:bodyPr wrap="square" rtlCol="0">
            <a:spAutoFit/>
          </a:bodyPr>
          <a:lstStyle/>
          <a:p>
            <a:pPr algn="r"/>
            <a:r>
              <a:rPr lang="en-US" b="1" dirty="0"/>
              <a:t>Green folders- Score Labels</a:t>
            </a:r>
          </a:p>
        </p:txBody>
      </p:sp>
      <p:cxnSp>
        <p:nvCxnSpPr>
          <p:cNvPr id="11" name="Straight Arrow Connector 10">
            <a:extLst>
              <a:ext uri="{FF2B5EF4-FFF2-40B4-BE49-F238E27FC236}">
                <a16:creationId xmlns:a16="http://schemas.microsoft.com/office/drawing/2014/main" id="{CB636808-3235-6495-CF88-8A267CCB52F2}"/>
              </a:ext>
            </a:extLst>
          </p:cNvPr>
          <p:cNvCxnSpPr>
            <a:cxnSpLocks/>
          </p:cNvCxnSpPr>
          <p:nvPr/>
        </p:nvCxnSpPr>
        <p:spPr>
          <a:xfrm>
            <a:off x="4695200" y="3668820"/>
            <a:ext cx="490199"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68F17A11-F1A7-2BA5-48A4-02E3BDC6C3FA}"/>
              </a:ext>
            </a:extLst>
          </p:cNvPr>
          <p:cNvSpPr txBox="1"/>
          <p:nvPr/>
        </p:nvSpPr>
        <p:spPr>
          <a:xfrm>
            <a:off x="1372120" y="3871797"/>
            <a:ext cx="3344681" cy="369332"/>
          </a:xfrm>
          <a:prstGeom prst="rect">
            <a:avLst/>
          </a:prstGeom>
          <a:noFill/>
        </p:spPr>
        <p:txBody>
          <a:bodyPr wrap="square" rtlCol="0">
            <a:spAutoFit/>
          </a:bodyPr>
          <a:lstStyle/>
          <a:p>
            <a:pPr algn="r"/>
            <a:r>
              <a:rPr lang="en-US" b="1" dirty="0"/>
              <a:t>White folders- Profile Narrative</a:t>
            </a:r>
          </a:p>
        </p:txBody>
      </p:sp>
      <p:cxnSp>
        <p:nvCxnSpPr>
          <p:cNvPr id="16" name="Straight Arrow Connector 15">
            <a:extLst>
              <a:ext uri="{FF2B5EF4-FFF2-40B4-BE49-F238E27FC236}">
                <a16:creationId xmlns:a16="http://schemas.microsoft.com/office/drawing/2014/main" id="{4DB25EC0-1F68-867D-10F6-73A8B2075138}"/>
              </a:ext>
            </a:extLst>
          </p:cNvPr>
          <p:cNvCxnSpPr>
            <a:cxnSpLocks/>
          </p:cNvCxnSpPr>
          <p:nvPr/>
        </p:nvCxnSpPr>
        <p:spPr>
          <a:xfrm>
            <a:off x="4695200" y="4074773"/>
            <a:ext cx="490199"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9341762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701359-F23A-FC71-A96A-28FFBF59CF98}"/>
              </a:ext>
            </a:extLst>
          </p:cNvPr>
          <p:cNvSpPr>
            <a:spLocks noGrp="1"/>
          </p:cNvSpPr>
          <p:nvPr>
            <p:ph type="title"/>
          </p:nvPr>
        </p:nvSpPr>
        <p:spPr>
          <a:xfrm>
            <a:off x="600987" y="957946"/>
            <a:ext cx="6418121" cy="855618"/>
          </a:xfrm>
        </p:spPr>
        <p:txBody>
          <a:bodyPr anchor="t">
            <a:normAutofit fontScale="90000"/>
          </a:bodyPr>
          <a:lstStyle/>
          <a:p>
            <a:r>
              <a:rPr lang="en-US" altLang="en-US" sz="3200" b="1" dirty="0">
                <a:solidFill>
                  <a:schemeClr val="tx2"/>
                </a:solidFill>
                <a:latin typeface="Arial Black" panose="020B0A04020102020204" pitchFamily="34" charset="0"/>
              </a:rPr>
              <a:t>SC Assessment </a:t>
            </a:r>
            <a:br>
              <a:rPr lang="en-US" altLang="en-US" sz="3200" b="1" dirty="0">
                <a:solidFill>
                  <a:schemeClr val="tx2"/>
                </a:solidFill>
                <a:latin typeface="Arial Black" panose="020B0A04020102020204" pitchFamily="34" charset="0"/>
              </a:rPr>
            </a:br>
            <a:r>
              <a:rPr lang="en-US" altLang="en-US" sz="3200" b="1" dirty="0">
                <a:solidFill>
                  <a:schemeClr val="tx2"/>
                </a:solidFill>
                <a:latin typeface="Arial Black" panose="020B0A04020102020204" pitchFamily="34" charset="0"/>
              </a:rPr>
              <a:t>Consultants</a:t>
            </a:r>
            <a:endParaRPr lang="en-US" sz="3200" b="1" dirty="0">
              <a:solidFill>
                <a:schemeClr val="tx2"/>
              </a:solidFill>
              <a:latin typeface="Arial Black" panose="020B0A04020102020204" pitchFamily="34" charset="0"/>
            </a:endParaRPr>
          </a:p>
        </p:txBody>
      </p:sp>
      <p:cxnSp>
        <p:nvCxnSpPr>
          <p:cNvPr id="56" name="Straight Connector 55">
            <a:extLst>
              <a:ext uri="{FF2B5EF4-FFF2-40B4-BE49-F238E27FC236}">
                <a16:creationId xmlns:a16="http://schemas.microsoft.com/office/drawing/2014/main" id="{FC23E3B9-5ABF-58B3-E2B0-E9A5DAA9003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1462"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6C1632CE-3933-21C1-AB16-7FF127455A65}"/>
              </a:ext>
            </a:extLst>
          </p:cNvPr>
          <p:cNvSpPr>
            <a:spLocks noGrp="1"/>
          </p:cNvSpPr>
          <p:nvPr>
            <p:ph idx="1"/>
          </p:nvPr>
        </p:nvSpPr>
        <p:spPr>
          <a:xfrm>
            <a:off x="618405" y="1761309"/>
            <a:ext cx="5906535" cy="4874622"/>
          </a:xfrm>
        </p:spPr>
        <p:txBody>
          <a:bodyPr>
            <a:noAutofit/>
          </a:bodyPr>
          <a:lstStyle/>
          <a:p>
            <a:pPr marL="0" indent="0">
              <a:buNone/>
            </a:pPr>
            <a:r>
              <a:rPr lang="en-US" altLang="en-US" sz="2000" dirty="0">
                <a:latin typeface="Arial" panose="020B0604020202020204" pitchFamily="34" charset="0"/>
                <a:cs typeface="Arial" panose="020B0604020202020204" pitchFamily="34" charset="0"/>
              </a:rPr>
              <a:t>Contact your Assessment Consultant with any questions about pricing, Quotes, and to submit orders for off-grade-level testing. </a:t>
            </a:r>
          </a:p>
          <a:p>
            <a:pPr marL="0" indent="0">
              <a:buNone/>
            </a:pPr>
            <a:endParaRPr lang="en-US" altLang="en-US" sz="2000" dirty="0">
              <a:latin typeface="Arial" panose="020B0604020202020204" pitchFamily="34" charset="0"/>
              <a:cs typeface="Arial" panose="020B0604020202020204" pitchFamily="34" charset="0"/>
            </a:endParaRPr>
          </a:p>
          <a:p>
            <a:pPr marL="0" indent="0">
              <a:buNone/>
            </a:pPr>
            <a:r>
              <a:rPr lang="en-US" altLang="en-US" sz="2000" dirty="0">
                <a:latin typeface="Arial" panose="020B0604020202020204" pitchFamily="34" charset="0"/>
                <a:cs typeface="Arial" panose="020B0604020202020204" pitchFamily="34" charset="0"/>
              </a:rPr>
              <a:t>Sierra Scott </a:t>
            </a:r>
          </a:p>
          <a:p>
            <a:pPr marL="0" indent="0">
              <a:spcBef>
                <a:spcPts val="0"/>
              </a:spcBef>
              <a:buNone/>
            </a:pPr>
            <a:r>
              <a:rPr lang="en-US" altLang="en-US" sz="2000" b="0" dirty="0">
                <a:latin typeface="Arial" panose="020B0604020202020204" pitchFamily="34" charset="0"/>
                <a:cs typeface="Arial" panose="020B0604020202020204" pitchFamily="34" charset="0"/>
              </a:rPr>
              <a:t>Assessment Consultant </a:t>
            </a:r>
            <a:r>
              <a:rPr lang="en-US" altLang="en-US" sz="2000" b="0" i="0" dirty="0">
                <a:latin typeface="Arial" panose="020B0604020202020204" pitchFamily="34" charset="0"/>
                <a:cs typeface="Arial" panose="020B0604020202020204" pitchFamily="34" charset="0"/>
                <a:hlinkClick r:id="rId3"/>
              </a:rPr>
              <a:t>sierra.scott@riversideinsights.com</a:t>
            </a:r>
            <a:endParaRPr lang="en-US" altLang="en-US" sz="2000" dirty="0">
              <a:latin typeface="Arial" panose="020B0604020202020204" pitchFamily="34" charset="0"/>
              <a:cs typeface="Arial" panose="020B0604020202020204" pitchFamily="34" charset="0"/>
            </a:endParaRPr>
          </a:p>
          <a:p>
            <a:pPr marL="0" indent="0">
              <a:buNone/>
            </a:pPr>
            <a:r>
              <a:rPr lang="en-US" altLang="en-US" sz="2000" b="0" dirty="0">
                <a:latin typeface="Arial" panose="020B0604020202020204" pitchFamily="34" charset="0"/>
                <a:cs typeface="Arial" panose="020B0604020202020204" pitchFamily="34" charset="0"/>
              </a:rPr>
              <a:t>Phone: 407-362-8204</a:t>
            </a:r>
            <a:endParaRPr lang="en-US" altLang="en-US" sz="2000" dirty="0">
              <a:latin typeface="Arial" panose="020B0604020202020204" pitchFamily="34" charset="0"/>
              <a:cs typeface="Arial" panose="020B0604020202020204" pitchFamily="34" charset="0"/>
            </a:endParaRPr>
          </a:p>
          <a:p>
            <a:pPr marL="0" indent="0">
              <a:buNone/>
            </a:pPr>
            <a:endParaRPr lang="en-US" altLang="en-US" sz="2000" dirty="0">
              <a:latin typeface="Arial" panose="020B0604020202020204" pitchFamily="34" charset="0"/>
              <a:cs typeface="Arial" panose="020B0604020202020204" pitchFamily="34" charset="0"/>
            </a:endParaRPr>
          </a:p>
          <a:p>
            <a:pPr marL="0" indent="0">
              <a:buNone/>
            </a:pPr>
            <a:r>
              <a:rPr lang="en-US" altLang="en-US" sz="1800" dirty="0">
                <a:latin typeface="Arial" panose="020B0604020202020204" pitchFamily="34" charset="0"/>
                <a:cs typeface="Arial" panose="020B0604020202020204" pitchFamily="34" charset="0"/>
              </a:rPr>
              <a:t>I’d like to introduce Jillian Brown, Riverside Partnership Specialist, who will be working closely with Sierra. From time to time, you may also receive responses from her at </a:t>
            </a:r>
            <a:r>
              <a:rPr lang="en-US" altLang="en-US" sz="1800" dirty="0">
                <a:latin typeface="Arial" panose="020B0604020202020204" pitchFamily="34" charset="0"/>
                <a:cs typeface="Arial" panose="020B0604020202020204" pitchFamily="34" charset="0"/>
                <a:hlinkClick r:id="rId4"/>
              </a:rPr>
              <a:t>jillian.brown@riversideinsights.com</a:t>
            </a:r>
            <a:r>
              <a:rPr lang="en-US" altLang="en-US" sz="1800" dirty="0">
                <a:latin typeface="Arial" panose="020B0604020202020204" pitchFamily="34" charset="0"/>
                <a:cs typeface="Arial" panose="020B0604020202020204" pitchFamily="34" charset="0"/>
              </a:rPr>
              <a:t>. </a:t>
            </a:r>
          </a:p>
          <a:p>
            <a:pPr marL="0" indent="0">
              <a:buNone/>
            </a:pPr>
            <a:endParaRPr lang="en-US" altLang="en-US" sz="2000" dirty="0">
              <a:latin typeface="Arial" panose="020B0604020202020204" pitchFamily="34" charset="0"/>
              <a:cs typeface="Arial" panose="020B0604020202020204" pitchFamily="34" charset="0"/>
            </a:endParaRPr>
          </a:p>
          <a:p>
            <a:pPr marL="342900" indent="-342900">
              <a:buFont typeface="Arial" pitchFamily="34" charset="0"/>
              <a:buChar char="•"/>
            </a:pPr>
            <a:endParaRPr lang="en-US" altLang="en-US" sz="2000" b="0" dirty="0">
              <a:latin typeface="+mj-lt"/>
            </a:endParaRPr>
          </a:p>
        </p:txBody>
      </p:sp>
      <p:pic>
        <p:nvPicPr>
          <p:cNvPr id="4" name="Picture 3" descr="Sierra Scott- Assessment Consultant">
            <a:extLst>
              <a:ext uri="{FF2B5EF4-FFF2-40B4-BE49-F238E27FC236}">
                <a16:creationId xmlns:a16="http://schemas.microsoft.com/office/drawing/2014/main" id="{A4D2CBFB-6FA0-28B7-1646-10BE40C73366}"/>
              </a:ext>
            </a:extLst>
          </p:cNvPr>
          <p:cNvPicPr>
            <a:picLocks noChangeAspect="1"/>
          </p:cNvPicPr>
          <p:nvPr/>
        </p:nvPicPr>
        <p:blipFill rotWithShape="1">
          <a:blip r:embed="rId5"/>
          <a:srcRect r="4336" b="1"/>
          <a:stretch/>
        </p:blipFill>
        <p:spPr>
          <a:xfrm>
            <a:off x="6524941" y="1023779"/>
            <a:ext cx="4810442" cy="4810442"/>
          </a:xfrm>
          <a:custGeom>
            <a:avLst/>
            <a:gdLst/>
            <a:ahLst/>
            <a:cxnLst/>
            <a:rect l="l" t="t" r="r" b="b"/>
            <a:pathLst>
              <a:path w="4810442" h="4810442">
                <a:moveTo>
                  <a:pt x="2405221" y="0"/>
                </a:moveTo>
                <a:cubicBezTo>
                  <a:pt x="3733588" y="0"/>
                  <a:pt x="4810442" y="1076854"/>
                  <a:pt x="4810442" y="2405221"/>
                </a:cubicBezTo>
                <a:cubicBezTo>
                  <a:pt x="4810442" y="3733588"/>
                  <a:pt x="3733588" y="4810442"/>
                  <a:pt x="2405221" y="4810442"/>
                </a:cubicBezTo>
                <a:cubicBezTo>
                  <a:pt x="1076854" y="4810442"/>
                  <a:pt x="0" y="3733588"/>
                  <a:pt x="0" y="2405221"/>
                </a:cubicBezTo>
                <a:cubicBezTo>
                  <a:pt x="0" y="1076854"/>
                  <a:pt x="1076854" y="0"/>
                  <a:pt x="2405221" y="0"/>
                </a:cubicBezTo>
                <a:close/>
              </a:path>
            </a:pathLst>
          </a:custGeom>
        </p:spPr>
      </p:pic>
    </p:spTree>
    <p:extLst>
      <p:ext uri="{BB962C8B-B14F-4D97-AF65-F5344CB8AC3E}">
        <p14:creationId xmlns:p14="http://schemas.microsoft.com/office/powerpoint/2010/main" val="297192964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53E60C6D-4E85-4E14-BCDF-BF15C241F7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EBBFC9C-D372-BE79-0A8F-E239D33FC98E}"/>
              </a:ext>
            </a:extLst>
          </p:cNvPr>
          <p:cNvSpPr>
            <a:spLocks noGrp="1"/>
          </p:cNvSpPr>
          <p:nvPr>
            <p:ph type="title"/>
          </p:nvPr>
        </p:nvSpPr>
        <p:spPr>
          <a:xfrm>
            <a:off x="6151294" y="486184"/>
            <a:ext cx="5397237" cy="1325563"/>
          </a:xfrm>
        </p:spPr>
        <p:txBody>
          <a:bodyPr>
            <a:noAutofit/>
          </a:bodyPr>
          <a:lstStyle/>
          <a:p>
            <a:r>
              <a:rPr lang="en-US" altLang="en-US" sz="3600" dirty="0">
                <a:solidFill>
                  <a:schemeClr val="tx2"/>
                </a:solidFill>
                <a:latin typeface="Arial Black" panose="020B0A04020102020204" pitchFamily="34" charset="0"/>
              </a:rPr>
              <a:t>Ordering Off-Grade-Level Materials</a:t>
            </a:r>
            <a:endParaRPr lang="en-US" sz="3600" dirty="0">
              <a:solidFill>
                <a:schemeClr val="tx2"/>
              </a:solidFill>
              <a:latin typeface="Arial Black" panose="020B0A04020102020204" pitchFamily="34" charset="0"/>
            </a:endParaRPr>
          </a:p>
        </p:txBody>
      </p:sp>
      <p:pic>
        <p:nvPicPr>
          <p:cNvPr id="8" name="Picture 7" descr="Iowa logo">
            <a:extLst>
              <a:ext uri="{FF2B5EF4-FFF2-40B4-BE49-F238E27FC236}">
                <a16:creationId xmlns:a16="http://schemas.microsoft.com/office/drawing/2014/main" id="{8042187B-8650-E620-6133-CA10DA701E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353" y="1361694"/>
            <a:ext cx="4555700" cy="1207260"/>
          </a:xfrm>
          <a:custGeom>
            <a:avLst/>
            <a:gdLst/>
            <a:ahLst/>
            <a:cxnLst/>
            <a:rect l="l" t="t" r="r" b="b"/>
            <a:pathLst>
              <a:path w="4555700" h="2733294">
                <a:moveTo>
                  <a:pt x="82217" y="0"/>
                </a:moveTo>
                <a:lnTo>
                  <a:pt x="4473483" y="0"/>
                </a:lnTo>
                <a:cubicBezTo>
                  <a:pt x="4518890" y="0"/>
                  <a:pt x="4555700" y="36810"/>
                  <a:pt x="4555700" y="82217"/>
                </a:cubicBezTo>
                <a:lnTo>
                  <a:pt x="4555700" y="2651077"/>
                </a:lnTo>
                <a:cubicBezTo>
                  <a:pt x="4555700" y="2696484"/>
                  <a:pt x="4518890" y="2733294"/>
                  <a:pt x="4473483" y="2733294"/>
                </a:cubicBezTo>
                <a:lnTo>
                  <a:pt x="82217" y="2733294"/>
                </a:lnTo>
                <a:cubicBezTo>
                  <a:pt x="36810" y="2733294"/>
                  <a:pt x="0" y="2696484"/>
                  <a:pt x="0" y="2651077"/>
                </a:cubicBezTo>
                <a:lnTo>
                  <a:pt x="0" y="82217"/>
                </a:lnTo>
                <a:cubicBezTo>
                  <a:pt x="0" y="36810"/>
                  <a:pt x="36810" y="0"/>
                  <a:pt x="82217" y="0"/>
                </a:cubicBezTo>
                <a:close/>
              </a:path>
            </a:pathLst>
          </a:custGeom>
        </p:spPr>
      </p:pic>
      <p:sp>
        <p:nvSpPr>
          <p:cNvPr id="15" name="Freeform: Shape 14">
            <a:extLst>
              <a:ext uri="{FF2B5EF4-FFF2-40B4-BE49-F238E27FC236}">
                <a16:creationId xmlns:a16="http://schemas.microsoft.com/office/drawing/2014/main" id="{7D42D292-4C48-479B-9E59-E29CD9871C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descr="CogAT logo">
            <a:extLst>
              <a:ext uri="{FF2B5EF4-FFF2-40B4-BE49-F238E27FC236}">
                <a16:creationId xmlns:a16="http://schemas.microsoft.com/office/drawing/2014/main" id="{E3BF7D31-C20C-FB57-6CCA-061D8B58206B}"/>
              </a:ext>
            </a:extLst>
          </p:cNvPr>
          <p:cNvPicPr>
            <a:picLocks noChangeAspect="1"/>
          </p:cNvPicPr>
          <p:nvPr/>
        </p:nvPicPr>
        <p:blipFill>
          <a:blip r:embed="rId3">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698353" y="4078344"/>
            <a:ext cx="4555700" cy="1628662"/>
          </a:xfrm>
          <a:custGeom>
            <a:avLst/>
            <a:gdLst/>
            <a:ahLst/>
            <a:cxnLst/>
            <a:rect l="l" t="t" r="r" b="b"/>
            <a:pathLst>
              <a:path w="4438338" h="2323972">
                <a:moveTo>
                  <a:pt x="69905" y="0"/>
                </a:moveTo>
                <a:lnTo>
                  <a:pt x="4368433" y="0"/>
                </a:lnTo>
                <a:cubicBezTo>
                  <a:pt x="4407040" y="0"/>
                  <a:pt x="4438338" y="31298"/>
                  <a:pt x="4438338" y="69905"/>
                </a:cubicBezTo>
                <a:lnTo>
                  <a:pt x="4438338" y="2254067"/>
                </a:lnTo>
                <a:cubicBezTo>
                  <a:pt x="4438338" y="2292674"/>
                  <a:pt x="4407040" y="2323972"/>
                  <a:pt x="4368433" y="2323972"/>
                </a:cubicBezTo>
                <a:lnTo>
                  <a:pt x="69905" y="2323972"/>
                </a:lnTo>
                <a:cubicBezTo>
                  <a:pt x="31298" y="2323972"/>
                  <a:pt x="0" y="2292674"/>
                  <a:pt x="0" y="2254067"/>
                </a:cubicBezTo>
                <a:lnTo>
                  <a:pt x="0" y="69905"/>
                </a:lnTo>
                <a:cubicBezTo>
                  <a:pt x="0" y="31298"/>
                  <a:pt x="31298" y="0"/>
                  <a:pt x="69905" y="0"/>
                </a:cubicBezTo>
                <a:close/>
              </a:path>
            </a:pathLst>
          </a:custGeom>
        </p:spPr>
      </p:pic>
      <p:sp>
        <p:nvSpPr>
          <p:cNvPr id="7" name="Content Placeholder 2">
            <a:extLst>
              <a:ext uri="{FF2B5EF4-FFF2-40B4-BE49-F238E27FC236}">
                <a16:creationId xmlns:a16="http://schemas.microsoft.com/office/drawing/2014/main" id="{DED80161-61BC-FBA2-F991-122DF6D71BE0}"/>
              </a:ext>
            </a:extLst>
          </p:cNvPr>
          <p:cNvSpPr>
            <a:spLocks noGrp="1"/>
          </p:cNvSpPr>
          <p:nvPr>
            <p:ph idx="1"/>
          </p:nvPr>
        </p:nvSpPr>
        <p:spPr>
          <a:xfrm>
            <a:off x="6151294" y="1946684"/>
            <a:ext cx="5397237" cy="4351338"/>
          </a:xfrm>
        </p:spPr>
        <p:txBody>
          <a:bodyPr>
            <a:normAutofit/>
          </a:bodyPr>
          <a:lstStyle/>
          <a:p>
            <a:pPr marL="342900" indent="-342900">
              <a:buFont typeface="Arial" pitchFamily="34" charset="0"/>
              <a:buChar char="•"/>
            </a:pPr>
            <a:r>
              <a:rPr lang="en-US" altLang="en-US" sz="2600" dirty="0">
                <a:latin typeface="Arial" panose="020B0604020202020204" pitchFamily="34" charset="0"/>
                <a:cs typeface="Arial" panose="020B0604020202020204" pitchFamily="34" charset="0"/>
              </a:rPr>
              <a:t>Contact </a:t>
            </a:r>
            <a:r>
              <a:rPr lang="en-US" altLang="en-US" sz="2600" b="1" dirty="0">
                <a:latin typeface="Arial" panose="020B0604020202020204" pitchFamily="34" charset="0"/>
                <a:cs typeface="Arial" panose="020B0604020202020204" pitchFamily="34" charset="0"/>
              </a:rPr>
              <a:t>Sierra Scott </a:t>
            </a:r>
            <a:r>
              <a:rPr lang="en-US" altLang="en-US" sz="2600" dirty="0">
                <a:latin typeface="Arial" panose="020B0604020202020204" pitchFamily="34" charset="0"/>
                <a:cs typeface="Arial" panose="020B0604020202020204" pitchFamily="34" charset="0"/>
              </a:rPr>
              <a:t>with any questions about pricing, Quotes, and to submit orders for off-grade-level materials.</a:t>
            </a:r>
          </a:p>
          <a:p>
            <a:pPr marL="342900" indent="-342900" eaLnBrk="1" hangingPunct="1">
              <a:buFont typeface="Arial" pitchFamily="34" charset="0"/>
              <a:buChar char="•"/>
            </a:pPr>
            <a:r>
              <a:rPr lang="en-US" altLang="en-US" sz="2600" dirty="0">
                <a:latin typeface="Arial" panose="020B0604020202020204" pitchFamily="34" charset="0"/>
                <a:cs typeface="Arial" panose="020B0604020202020204" pitchFamily="34" charset="0"/>
              </a:rPr>
              <a:t>Do </a:t>
            </a:r>
            <a:r>
              <a:rPr lang="en-US" altLang="en-US" sz="2600" b="1" dirty="0">
                <a:latin typeface="Arial" panose="020B0604020202020204" pitchFamily="34" charset="0"/>
                <a:cs typeface="Arial" panose="020B0604020202020204" pitchFamily="34" charset="0"/>
              </a:rPr>
              <a:t>NOT</a:t>
            </a:r>
            <a:r>
              <a:rPr lang="en-US" altLang="en-US" sz="2600" dirty="0">
                <a:latin typeface="Arial" panose="020B0604020202020204" pitchFamily="34" charset="0"/>
                <a:cs typeface="Arial" panose="020B0604020202020204" pitchFamily="34" charset="0"/>
              </a:rPr>
              <a:t> ship off-grade-level test materials with the on-grade-level test materials for this program.</a:t>
            </a:r>
          </a:p>
          <a:p>
            <a:pPr marL="342900" indent="-342900" eaLnBrk="1" hangingPunct="1">
              <a:buFont typeface="Arial" pitchFamily="34" charset="0"/>
              <a:buChar char="•"/>
            </a:pPr>
            <a:r>
              <a:rPr lang="en-US" altLang="en-US" sz="2600" dirty="0">
                <a:latin typeface="Arial" panose="020B0604020202020204" pitchFamily="34" charset="0"/>
                <a:cs typeface="Arial" panose="020B0604020202020204" pitchFamily="34" charset="0"/>
              </a:rPr>
              <a:t>Do </a:t>
            </a:r>
            <a:r>
              <a:rPr lang="en-US" altLang="en-US" sz="2600" b="1" dirty="0">
                <a:latin typeface="Arial" panose="020B0604020202020204" pitchFamily="34" charset="0"/>
                <a:cs typeface="Arial" panose="020B0604020202020204" pitchFamily="34" charset="0"/>
              </a:rPr>
              <a:t>NOT</a:t>
            </a:r>
            <a:r>
              <a:rPr lang="en-US" altLang="en-US" sz="2600" dirty="0">
                <a:latin typeface="Arial" panose="020B0604020202020204" pitchFamily="34" charset="0"/>
                <a:cs typeface="Arial" panose="020B0604020202020204" pitchFamily="34" charset="0"/>
              </a:rPr>
              <a:t> use the orange scorable and blue nonscorable return labels when shipping off-grade-level test materials.</a:t>
            </a:r>
          </a:p>
          <a:p>
            <a:pPr marL="342900" indent="-342900" eaLnBrk="1" hangingPunct="1">
              <a:buFont typeface="Arial" pitchFamily="34" charset="0"/>
              <a:buChar char="•"/>
            </a:pPr>
            <a:endParaRPr lang="en-US" altLang="en-US" sz="2600" dirty="0">
              <a:latin typeface="+mj-lt"/>
            </a:endParaRPr>
          </a:p>
          <a:p>
            <a:pPr marL="342900" indent="-342900" eaLnBrk="1" hangingPunct="1">
              <a:buFont typeface="Arial" pitchFamily="34" charset="0"/>
              <a:buChar char="•"/>
            </a:pPr>
            <a:endParaRPr lang="en-US" altLang="en-US" sz="2600" dirty="0">
              <a:latin typeface="+mj-lt"/>
            </a:endParaRPr>
          </a:p>
        </p:txBody>
      </p:sp>
      <p:sp>
        <p:nvSpPr>
          <p:cNvPr id="17" name="Arc 16">
            <a:extLst>
              <a:ext uri="{FF2B5EF4-FFF2-40B4-BE49-F238E27FC236}">
                <a16:creationId xmlns:a16="http://schemas.microsoft.com/office/drawing/2014/main" id="{533DF362-939D-4EEE-8DC4-6B54607E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95198">
            <a:off x="1539683" y="162676"/>
            <a:ext cx="4083433" cy="4083433"/>
          </a:xfrm>
          <a:prstGeom prst="arc">
            <a:avLst>
              <a:gd name="adj1" fmla="val 17445962"/>
              <a:gd name="adj2" fmla="val 0"/>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Tree>
    <p:extLst>
      <p:ext uri="{BB962C8B-B14F-4D97-AF65-F5344CB8AC3E}">
        <p14:creationId xmlns:p14="http://schemas.microsoft.com/office/powerpoint/2010/main" val="42723191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5F4A3-D889-ADFF-3535-FD2292996CF7}"/>
              </a:ext>
            </a:extLst>
          </p:cNvPr>
          <p:cNvSpPr>
            <a:spLocks noGrp="1"/>
          </p:cNvSpPr>
          <p:nvPr>
            <p:ph type="title"/>
          </p:nvPr>
        </p:nvSpPr>
        <p:spPr>
          <a:xfrm>
            <a:off x="603682" y="365125"/>
            <a:ext cx="9716119" cy="1325563"/>
          </a:xfrm>
        </p:spPr>
        <p:txBody>
          <a:bodyPr>
            <a:normAutofit/>
          </a:bodyPr>
          <a:lstStyle/>
          <a:p>
            <a:r>
              <a:rPr lang="en-US" altLang="en-US" sz="4000" dirty="0">
                <a:solidFill>
                  <a:schemeClr val="tx2"/>
                </a:solidFill>
                <a:latin typeface="Arial Black" panose="020B0A04020102020204" pitchFamily="34" charset="0"/>
              </a:rPr>
              <a:t>SCDoE Grade 2 Gifted and Talented Assessment Website</a:t>
            </a:r>
            <a:endParaRPr lang="en-US" sz="4000" dirty="0">
              <a:solidFill>
                <a:schemeClr val="tx2"/>
              </a:solidFill>
              <a:latin typeface="Arial Black" panose="020B0A04020102020204" pitchFamily="34" charset="0"/>
            </a:endParaRPr>
          </a:p>
        </p:txBody>
      </p:sp>
      <p:sp>
        <p:nvSpPr>
          <p:cNvPr id="4" name="Rectangle 3">
            <a:extLst>
              <a:ext uri="{FF2B5EF4-FFF2-40B4-BE49-F238E27FC236}">
                <a16:creationId xmlns:a16="http://schemas.microsoft.com/office/drawing/2014/main" id="{46B79CAD-73EE-69A1-76B6-92562EEA9D05}"/>
              </a:ext>
            </a:extLst>
          </p:cNvPr>
          <p:cNvSpPr>
            <a:spLocks noGrp="1" noChangeArrowheads="1"/>
          </p:cNvSpPr>
          <p:nvPr>
            <p:ph idx="1"/>
          </p:nvPr>
        </p:nvSpPr>
        <p:spPr>
          <a:xfrm>
            <a:off x="603681" y="2530964"/>
            <a:ext cx="10055609" cy="2932152"/>
          </a:xfrm>
        </p:spPr>
        <p:txBody>
          <a:bodyPr rtlCol="0">
            <a:noAutofit/>
          </a:bodyPr>
          <a:lstStyle/>
          <a:p>
            <a:pPr marL="0" indent="0" eaLnBrk="1" fontAlgn="auto" hangingPunct="1">
              <a:lnSpc>
                <a:spcPct val="100000"/>
              </a:lnSpc>
              <a:spcBef>
                <a:spcPts val="0"/>
              </a:spcBef>
              <a:spcAft>
                <a:spcPts val="0"/>
              </a:spcAft>
              <a:buFont typeface="Arial"/>
              <a:buNone/>
              <a:defRPr/>
            </a:pPr>
            <a:r>
              <a:rPr lang="en-US" sz="2000" dirty="0">
                <a:solidFill>
                  <a:schemeClr val="tx2"/>
                </a:solidFill>
                <a:latin typeface="Arial" panose="020B0604020202020204" pitchFamily="34" charset="0"/>
                <a:cs typeface="Arial" panose="020B0604020202020204" pitchFamily="34" charset="0"/>
              </a:rPr>
              <a:t>You can find digital resources to support the Fall 2025 Testing Administration:</a:t>
            </a:r>
          </a:p>
          <a:p>
            <a:pPr lvl="1">
              <a:lnSpc>
                <a:spcPct val="100000"/>
              </a:lnSpc>
              <a:spcBef>
                <a:spcPts val="0"/>
              </a:spcBef>
              <a:buClrTx/>
              <a:buFont typeface="Wingdings" panose="05000000000000000000" pitchFamily="2" charset="2"/>
              <a:buChar char="§"/>
              <a:defRPr/>
            </a:pPr>
            <a:r>
              <a:rPr lang="en-US" sz="2000" dirty="0">
                <a:solidFill>
                  <a:schemeClr val="tx2"/>
                </a:solidFill>
                <a:latin typeface="Arial" panose="020B0604020202020204" pitchFamily="34" charset="0"/>
                <a:cs typeface="Arial" panose="020B0604020202020204" pitchFamily="34" charset="0"/>
              </a:rPr>
              <a:t>Required tests</a:t>
            </a:r>
          </a:p>
          <a:p>
            <a:pPr lvl="1">
              <a:lnSpc>
                <a:spcPct val="100000"/>
              </a:lnSpc>
              <a:spcBef>
                <a:spcPts val="0"/>
              </a:spcBef>
              <a:buClrTx/>
              <a:buFont typeface="Wingdings" panose="05000000000000000000" pitchFamily="2" charset="2"/>
              <a:buChar char="§"/>
              <a:defRPr/>
            </a:pPr>
            <a:r>
              <a:rPr lang="en-US" sz="2000" dirty="0">
                <a:solidFill>
                  <a:schemeClr val="tx2"/>
                </a:solidFill>
                <a:latin typeface="Arial" panose="020B0604020202020204" pitchFamily="34" charset="0"/>
                <a:cs typeface="Arial" panose="020B0604020202020204" pitchFamily="34" charset="0"/>
              </a:rPr>
              <a:t>Test Administration Manuals</a:t>
            </a:r>
          </a:p>
          <a:p>
            <a:pPr lvl="1">
              <a:lnSpc>
                <a:spcPct val="100000"/>
              </a:lnSpc>
              <a:spcBef>
                <a:spcPts val="0"/>
              </a:spcBef>
              <a:buClrTx/>
              <a:buFont typeface="Wingdings" panose="05000000000000000000" pitchFamily="2" charset="2"/>
              <a:buChar char="§"/>
              <a:defRPr/>
            </a:pPr>
            <a:r>
              <a:rPr lang="en-US" sz="2000" dirty="0">
                <a:solidFill>
                  <a:schemeClr val="tx2"/>
                </a:solidFill>
                <a:latin typeface="Arial" panose="020B0604020202020204" pitchFamily="34" charset="0"/>
                <a:cs typeface="Arial" panose="020B0604020202020204" pitchFamily="34" charset="0"/>
              </a:rPr>
              <a:t>Pretest Workshop PowerPoint presentation</a:t>
            </a:r>
          </a:p>
          <a:p>
            <a:pPr lvl="1">
              <a:lnSpc>
                <a:spcPct val="100000"/>
              </a:lnSpc>
              <a:spcBef>
                <a:spcPts val="0"/>
              </a:spcBef>
              <a:buClrTx/>
              <a:buFont typeface="Wingdings" panose="05000000000000000000" pitchFamily="2" charset="2"/>
              <a:buChar char="§"/>
              <a:defRPr/>
            </a:pPr>
            <a:r>
              <a:rPr lang="en-US" sz="2000" dirty="0">
                <a:solidFill>
                  <a:schemeClr val="tx2"/>
                </a:solidFill>
                <a:latin typeface="Arial" panose="020B0604020202020204" pitchFamily="34" charset="0"/>
                <a:cs typeface="Arial" panose="020B0604020202020204" pitchFamily="34" charset="0"/>
              </a:rPr>
              <a:t>Test security affidavit for DTC’s and STC’s</a:t>
            </a:r>
          </a:p>
          <a:p>
            <a:pPr lvl="1">
              <a:lnSpc>
                <a:spcPct val="100000"/>
              </a:lnSpc>
              <a:spcBef>
                <a:spcPts val="0"/>
              </a:spcBef>
              <a:buClrTx/>
              <a:buFont typeface="Wingdings" panose="05000000000000000000" pitchFamily="2" charset="2"/>
              <a:buChar char="§"/>
              <a:defRPr/>
            </a:pPr>
            <a:r>
              <a:rPr lang="en-US" sz="2000" dirty="0">
                <a:solidFill>
                  <a:schemeClr val="tx2"/>
                </a:solidFill>
                <a:latin typeface="Arial" panose="020B0604020202020204" pitchFamily="34" charset="0"/>
                <a:cs typeface="Arial" panose="020B0604020202020204" pitchFamily="34" charset="0"/>
              </a:rPr>
              <a:t>Test security affidavit for TA’s</a:t>
            </a:r>
          </a:p>
          <a:p>
            <a:pPr lvl="1">
              <a:lnSpc>
                <a:spcPct val="100000"/>
              </a:lnSpc>
              <a:spcBef>
                <a:spcPts val="0"/>
              </a:spcBef>
              <a:buClrTx/>
              <a:buFont typeface="Wingdings" panose="05000000000000000000" pitchFamily="2" charset="2"/>
              <a:buChar char="§"/>
              <a:defRPr/>
            </a:pPr>
            <a:r>
              <a:rPr lang="en-US" sz="2000" dirty="0">
                <a:solidFill>
                  <a:schemeClr val="tx2"/>
                </a:solidFill>
                <a:latin typeface="Arial" panose="020B0604020202020204" pitchFamily="34" charset="0"/>
                <a:cs typeface="Arial" panose="020B0604020202020204" pitchFamily="34" charset="0"/>
              </a:rPr>
              <a:t>Test Security Violation Forms</a:t>
            </a:r>
          </a:p>
          <a:p>
            <a:pPr lvl="1">
              <a:lnSpc>
                <a:spcPct val="100000"/>
              </a:lnSpc>
              <a:spcBef>
                <a:spcPts val="0"/>
              </a:spcBef>
              <a:buClrTx/>
              <a:buFont typeface="Wingdings" panose="05000000000000000000" pitchFamily="2" charset="2"/>
              <a:buChar char="§"/>
              <a:defRPr/>
            </a:pPr>
            <a:r>
              <a:rPr lang="en-US" sz="2000" dirty="0">
                <a:solidFill>
                  <a:schemeClr val="tx2"/>
                </a:solidFill>
                <a:latin typeface="Arial" panose="020B0604020202020204" pitchFamily="34" charset="0"/>
                <a:cs typeface="Arial" panose="020B0604020202020204" pitchFamily="34" charset="0"/>
              </a:rPr>
              <a:t>Links to DataManager Proctor training</a:t>
            </a:r>
          </a:p>
          <a:p>
            <a:pPr lvl="1">
              <a:lnSpc>
                <a:spcPct val="100000"/>
              </a:lnSpc>
              <a:spcBef>
                <a:spcPts val="0"/>
              </a:spcBef>
              <a:buClrTx/>
              <a:buFont typeface="Wingdings" panose="05000000000000000000" pitchFamily="2" charset="2"/>
              <a:buChar char="§"/>
              <a:defRPr/>
            </a:pPr>
            <a:r>
              <a:rPr lang="en-US" sz="2000" dirty="0">
                <a:solidFill>
                  <a:schemeClr val="tx2"/>
                </a:solidFill>
                <a:latin typeface="Arial" panose="020B0604020202020204" pitchFamily="34" charset="0"/>
                <a:cs typeface="Arial" panose="020B0604020202020204" pitchFamily="34" charset="0"/>
              </a:rPr>
              <a:t>Gr 2 Brochure for Parents and Students</a:t>
            </a:r>
          </a:p>
        </p:txBody>
      </p:sp>
      <p:sp>
        <p:nvSpPr>
          <p:cNvPr id="5" name="TextBox 4">
            <a:extLst>
              <a:ext uri="{FF2B5EF4-FFF2-40B4-BE49-F238E27FC236}">
                <a16:creationId xmlns:a16="http://schemas.microsoft.com/office/drawing/2014/main" id="{CEC246E4-3A9B-ACFC-F0F9-A8FE59278DC9}"/>
              </a:ext>
            </a:extLst>
          </p:cNvPr>
          <p:cNvSpPr txBox="1"/>
          <p:nvPr/>
        </p:nvSpPr>
        <p:spPr>
          <a:xfrm>
            <a:off x="603681" y="1905195"/>
            <a:ext cx="10970010" cy="400110"/>
          </a:xfrm>
          <a:prstGeom prst="rect">
            <a:avLst/>
          </a:prstGeom>
          <a:noFill/>
        </p:spPr>
        <p:txBody>
          <a:bodyPr wrap="square" rtlCol="0">
            <a:spAutoFit/>
          </a:bodyPr>
          <a:lstStyle/>
          <a:p>
            <a:r>
              <a:rPr lang="en-US" sz="2000" dirty="0">
                <a:solidFill>
                  <a:schemeClr val="tx2"/>
                </a:solidFill>
                <a:latin typeface="Arial" panose="020B0604020202020204" pitchFamily="34" charset="0"/>
                <a:cs typeface="Arial" panose="020B0604020202020204" pitchFamily="34" charset="0"/>
              </a:rPr>
              <a:t>Follow the following link to access the website: </a:t>
            </a:r>
            <a:r>
              <a:rPr lang="en-US" sz="2000" dirty="0">
                <a:latin typeface="Arial" panose="020B0604020202020204" pitchFamily="34" charset="0"/>
                <a:cs typeface="Arial" panose="020B0604020202020204" pitchFamily="34" charset="0"/>
                <a:hlinkClick r:id="rId2"/>
              </a:rPr>
              <a:t>https://info.riversideinsights.com/scdoe</a:t>
            </a:r>
            <a:endParaRPr lang="en-US" sz="2000" dirty="0">
              <a:latin typeface="Arial" panose="020B0604020202020204" pitchFamily="34" charset="0"/>
              <a:cs typeface="Arial" panose="020B0604020202020204" pitchFamily="34" charset="0"/>
            </a:endParaRPr>
          </a:p>
        </p:txBody>
      </p:sp>
      <p:pic>
        <p:nvPicPr>
          <p:cNvPr id="3" name="Picture 2" descr="SCDE logo">
            <a:extLst>
              <a:ext uri="{FF2B5EF4-FFF2-40B4-BE49-F238E27FC236}">
                <a16:creationId xmlns:a16="http://schemas.microsoft.com/office/drawing/2014/main" id="{4B83AE08-1683-810D-07D1-016696F95B08}"/>
              </a:ext>
            </a:extLst>
          </p:cNvPr>
          <p:cNvPicPr>
            <a:picLocks noChangeAspect="1"/>
          </p:cNvPicPr>
          <p:nvPr/>
        </p:nvPicPr>
        <p:blipFill>
          <a:blip r:embed="rId3"/>
          <a:stretch>
            <a:fillRect/>
          </a:stretch>
        </p:blipFill>
        <p:spPr>
          <a:xfrm>
            <a:off x="10319801" y="150618"/>
            <a:ext cx="1438781" cy="1414395"/>
          </a:xfrm>
          <a:prstGeom prst="rect">
            <a:avLst/>
          </a:prstGeom>
        </p:spPr>
      </p:pic>
      <p:pic>
        <p:nvPicPr>
          <p:cNvPr id="7" name="Picture 6" descr="QR code for SC Gr 2 microsite">
            <a:extLst>
              <a:ext uri="{FF2B5EF4-FFF2-40B4-BE49-F238E27FC236}">
                <a16:creationId xmlns:a16="http://schemas.microsoft.com/office/drawing/2014/main" id="{05F1044F-D9B8-0478-F5D6-7A644FFB5B2A}"/>
              </a:ext>
            </a:extLst>
          </p:cNvPr>
          <p:cNvPicPr>
            <a:picLocks noChangeAspect="1"/>
          </p:cNvPicPr>
          <p:nvPr/>
        </p:nvPicPr>
        <p:blipFill>
          <a:blip r:embed="rId4"/>
          <a:stretch>
            <a:fillRect/>
          </a:stretch>
        </p:blipFill>
        <p:spPr>
          <a:xfrm>
            <a:off x="8766480" y="3716827"/>
            <a:ext cx="2586565" cy="2586565"/>
          </a:xfrm>
          <a:prstGeom prst="rect">
            <a:avLst/>
          </a:prstGeom>
        </p:spPr>
      </p:pic>
    </p:spTree>
    <p:extLst>
      <p:ext uri="{BB962C8B-B14F-4D97-AF65-F5344CB8AC3E}">
        <p14:creationId xmlns:p14="http://schemas.microsoft.com/office/powerpoint/2010/main" val="371429132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Q&amp;A image">
            <a:extLst>
              <a:ext uri="{FF2B5EF4-FFF2-40B4-BE49-F238E27FC236}">
                <a16:creationId xmlns:a16="http://schemas.microsoft.com/office/drawing/2014/main" id="{D62C1453-F3CA-B642-9879-17EC85CC0799}"/>
              </a:ext>
            </a:extLst>
          </p:cNvPr>
          <p:cNvPicPr>
            <a:picLocks noChangeAspect="1"/>
          </p:cNvPicPr>
          <p:nvPr/>
        </p:nvPicPr>
        <p:blipFill>
          <a:blip r:embed="rId2"/>
          <a:stretch>
            <a:fillRect/>
          </a:stretch>
        </p:blipFill>
        <p:spPr>
          <a:xfrm>
            <a:off x="2197270" y="914182"/>
            <a:ext cx="7797460" cy="5029636"/>
          </a:xfrm>
          <a:prstGeom prst="rect">
            <a:avLst/>
          </a:prstGeom>
        </p:spPr>
      </p:pic>
    </p:spTree>
    <p:extLst>
      <p:ext uri="{BB962C8B-B14F-4D97-AF65-F5344CB8AC3E}">
        <p14:creationId xmlns:p14="http://schemas.microsoft.com/office/powerpoint/2010/main" val="264084622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45648FDC-439F-560F-8909-4D59FB176A62}"/>
              </a:ext>
            </a:extLst>
          </p:cNvPr>
          <p:cNvSpPr txBox="1"/>
          <p:nvPr/>
        </p:nvSpPr>
        <p:spPr>
          <a:xfrm>
            <a:off x="1412358" y="2200939"/>
            <a:ext cx="9367283" cy="1107996"/>
          </a:xfrm>
          <a:prstGeom prst="rect">
            <a:avLst/>
          </a:prstGeom>
          <a:noFill/>
        </p:spPr>
        <p:txBody>
          <a:bodyPr wrap="square" rtlCol="0">
            <a:spAutoFit/>
          </a:bodyPr>
          <a:lstStyle/>
          <a:p>
            <a:pPr algn="ctr"/>
            <a:r>
              <a:rPr lang="en-US" sz="6600" dirty="0">
                <a:solidFill>
                  <a:schemeClr val="accent1"/>
                </a:solidFill>
                <a:effectLst>
                  <a:outerShdw blurRad="50800" dist="38100" dir="2700000" algn="tl" rotWithShape="0">
                    <a:prstClr val="black">
                      <a:alpha val="40000"/>
                    </a:prstClr>
                  </a:outerShdw>
                </a:effectLst>
                <a:latin typeface="Arial Black" panose="020B0A04020102020204" pitchFamily="34" charset="0"/>
              </a:rPr>
              <a:t>THANK YOU</a:t>
            </a:r>
          </a:p>
        </p:txBody>
      </p:sp>
      <p:sp>
        <p:nvSpPr>
          <p:cNvPr id="23" name="TextBox 22">
            <a:extLst>
              <a:ext uri="{FF2B5EF4-FFF2-40B4-BE49-F238E27FC236}">
                <a16:creationId xmlns:a16="http://schemas.microsoft.com/office/drawing/2014/main" id="{DE91D118-3B84-3314-8E7B-201D6F988ED0}"/>
              </a:ext>
            </a:extLst>
          </p:cNvPr>
          <p:cNvSpPr txBox="1"/>
          <p:nvPr/>
        </p:nvSpPr>
        <p:spPr>
          <a:xfrm>
            <a:off x="3349256" y="2916865"/>
            <a:ext cx="6390167" cy="1107996"/>
          </a:xfrm>
          <a:prstGeom prst="rect">
            <a:avLst/>
          </a:prstGeom>
          <a:noFill/>
        </p:spPr>
        <p:txBody>
          <a:bodyPr wrap="square" rtlCol="0">
            <a:spAutoFit/>
          </a:bodyPr>
          <a:lstStyle/>
          <a:p>
            <a:pPr algn="r"/>
            <a:r>
              <a:rPr lang="en-US" sz="6600" dirty="0">
                <a:solidFill>
                  <a:schemeClr val="accent6">
                    <a:lumMod val="75000"/>
                  </a:schemeClr>
                </a:solidFill>
                <a:latin typeface="Mistral" panose="03090702030407020403" pitchFamily="66" charset="0"/>
              </a:rPr>
              <a:t>For attending!</a:t>
            </a:r>
          </a:p>
        </p:txBody>
      </p:sp>
      <p:pic>
        <p:nvPicPr>
          <p:cNvPr id="24" name="Picture 23">
            <a:extLst>
              <a:ext uri="{FF2B5EF4-FFF2-40B4-BE49-F238E27FC236}">
                <a16:creationId xmlns:a16="http://schemas.microsoft.com/office/drawing/2014/main" id="{E388422C-7ED4-693B-B067-F8458AAE534B}"/>
              </a:ext>
            </a:extLst>
          </p:cNvPr>
          <p:cNvPicPr>
            <a:picLocks noChangeAspect="1"/>
          </p:cNvPicPr>
          <p:nvPr/>
        </p:nvPicPr>
        <p:blipFill>
          <a:blip r:embed="rId2"/>
          <a:stretch>
            <a:fillRect/>
          </a:stretch>
        </p:blipFill>
        <p:spPr>
          <a:xfrm>
            <a:off x="261097" y="201885"/>
            <a:ext cx="1925361" cy="1892728"/>
          </a:xfrm>
          <a:prstGeom prst="rect">
            <a:avLst/>
          </a:prstGeom>
        </p:spPr>
      </p:pic>
      <p:pic>
        <p:nvPicPr>
          <p:cNvPr id="26" name="Picture 25" descr="A blue green and yellow text on a black background&#10;&#10;AI-generated content may be incorrect.">
            <a:extLst>
              <a:ext uri="{FF2B5EF4-FFF2-40B4-BE49-F238E27FC236}">
                <a16:creationId xmlns:a16="http://schemas.microsoft.com/office/drawing/2014/main" id="{A892D245-6431-F1B4-44DF-BA8C41BE4D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88409" y="308211"/>
            <a:ext cx="3142494" cy="1286259"/>
          </a:xfrm>
          <a:prstGeom prst="rect">
            <a:avLst/>
          </a:prstGeom>
        </p:spPr>
      </p:pic>
    </p:spTree>
    <p:extLst>
      <p:ext uri="{BB962C8B-B14F-4D97-AF65-F5344CB8AC3E}">
        <p14:creationId xmlns:p14="http://schemas.microsoft.com/office/powerpoint/2010/main" val="29539968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4270B0-BE6E-0F12-B96D-B8E74EA22A44}"/>
              </a:ext>
            </a:extLst>
          </p:cNvPr>
          <p:cNvSpPr>
            <a:spLocks noGrp="1"/>
          </p:cNvSpPr>
          <p:nvPr>
            <p:ph type="title"/>
          </p:nvPr>
        </p:nvSpPr>
        <p:spPr>
          <a:xfrm>
            <a:off x="619125" y="172041"/>
            <a:ext cx="10944225" cy="995589"/>
          </a:xfrm>
        </p:spPr>
        <p:txBody>
          <a:bodyPr>
            <a:noAutofit/>
          </a:bodyPr>
          <a:lstStyle/>
          <a:p>
            <a:r>
              <a:rPr lang="en-US" sz="3600" b="1" dirty="0">
                <a:solidFill>
                  <a:schemeClr val="tx2"/>
                </a:solidFill>
                <a:latin typeface="Arial Black" panose="020B0A04020102020204" pitchFamily="34" charset="0"/>
              </a:rPr>
              <a:t>Criteria for Gifted &amp; Talented Selection</a:t>
            </a:r>
          </a:p>
        </p:txBody>
      </p:sp>
      <p:sp>
        <p:nvSpPr>
          <p:cNvPr id="3" name="Content Placeholder 2">
            <a:extLst>
              <a:ext uri="{FF2B5EF4-FFF2-40B4-BE49-F238E27FC236}">
                <a16:creationId xmlns:a16="http://schemas.microsoft.com/office/drawing/2014/main" id="{D4755602-DD80-F3D1-16AA-34EFDF34477B}"/>
              </a:ext>
            </a:extLst>
          </p:cNvPr>
          <p:cNvSpPr>
            <a:spLocks noGrp="1"/>
          </p:cNvSpPr>
          <p:nvPr>
            <p:ph idx="1"/>
          </p:nvPr>
        </p:nvSpPr>
        <p:spPr>
          <a:xfrm>
            <a:off x="619125" y="1206298"/>
            <a:ext cx="10944225" cy="2169433"/>
          </a:xfrm>
        </p:spPr>
        <p:txBody>
          <a:bodyPr>
            <a:noAutofit/>
          </a:bodyPr>
          <a:lstStyle/>
          <a:p>
            <a:r>
              <a:rPr lang="en-US" sz="2000" dirty="0">
                <a:latin typeface="Arial" panose="020B0604020202020204" pitchFamily="34" charset="0"/>
                <a:cs typeface="Arial" panose="020B0604020202020204" pitchFamily="34" charset="0"/>
              </a:rPr>
              <a:t>Students may qualify for placement in the district’s Gifted &amp; Talented program based on aptitude alone.</a:t>
            </a:r>
          </a:p>
          <a:p>
            <a:r>
              <a:rPr lang="en-US" sz="2000" dirty="0">
                <a:latin typeface="Arial" panose="020B0604020202020204" pitchFamily="34" charset="0"/>
                <a:cs typeface="Arial" panose="020B0604020202020204" pitchFamily="34" charset="0"/>
              </a:rPr>
              <a:t>Eligibility includes a CogAT® composite score:</a:t>
            </a:r>
          </a:p>
          <a:p>
            <a:pPr lvl="1"/>
            <a:r>
              <a:rPr lang="en-US" sz="2000" b="1" dirty="0">
                <a:latin typeface="Arial" panose="020B0604020202020204" pitchFamily="34" charset="0"/>
                <a:cs typeface="Arial" panose="020B0604020202020204" pitchFamily="34" charset="0"/>
              </a:rPr>
              <a:t>Grades 1–2:</a:t>
            </a:r>
            <a:r>
              <a:rPr lang="en-US" sz="2000" dirty="0">
                <a:latin typeface="Arial" panose="020B0604020202020204" pitchFamily="34" charset="0"/>
                <a:cs typeface="Arial" panose="020B0604020202020204" pitchFamily="34" charset="0"/>
              </a:rPr>
              <a:t> at or above the </a:t>
            </a:r>
            <a:r>
              <a:rPr lang="en-US" sz="2000" b="1" dirty="0">
                <a:latin typeface="Arial" panose="020B0604020202020204" pitchFamily="34" charset="0"/>
                <a:cs typeface="Arial" panose="020B0604020202020204" pitchFamily="34" charset="0"/>
              </a:rPr>
              <a:t>98th national age percentile</a:t>
            </a:r>
            <a:endParaRPr lang="en-US" sz="2000" dirty="0">
              <a:latin typeface="Arial" panose="020B0604020202020204" pitchFamily="34" charset="0"/>
              <a:cs typeface="Arial" panose="020B0604020202020204" pitchFamily="34" charset="0"/>
            </a:endParaRPr>
          </a:p>
          <a:p>
            <a:pPr lvl="1"/>
            <a:r>
              <a:rPr lang="en-US" sz="2000" b="1" dirty="0">
                <a:latin typeface="Arial" panose="020B0604020202020204" pitchFamily="34" charset="0"/>
                <a:cs typeface="Arial" panose="020B0604020202020204" pitchFamily="34" charset="0"/>
              </a:rPr>
              <a:t>Grades 3–12:</a:t>
            </a:r>
            <a:r>
              <a:rPr lang="en-US" sz="2000" dirty="0">
                <a:latin typeface="Arial" panose="020B0604020202020204" pitchFamily="34" charset="0"/>
                <a:cs typeface="Arial" panose="020B0604020202020204" pitchFamily="34" charset="0"/>
              </a:rPr>
              <a:t> at or above the </a:t>
            </a:r>
            <a:r>
              <a:rPr lang="en-US" sz="2000" b="1" dirty="0">
                <a:latin typeface="Arial" panose="020B0604020202020204" pitchFamily="34" charset="0"/>
                <a:cs typeface="Arial" panose="020B0604020202020204" pitchFamily="34" charset="0"/>
              </a:rPr>
              <a:t>96th national age percentile</a:t>
            </a:r>
            <a:endParaRPr lang="en-US" sz="2000"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Qualifying aptitude scores remain valid for </a:t>
            </a:r>
            <a:r>
              <a:rPr lang="en-US" sz="2000" b="1" dirty="0">
                <a:latin typeface="Arial" panose="020B0604020202020204" pitchFamily="34" charset="0"/>
                <a:cs typeface="Arial" panose="020B0604020202020204" pitchFamily="34" charset="0"/>
              </a:rPr>
              <a:t>five years</a:t>
            </a:r>
            <a:r>
              <a:rPr lang="en-US" sz="2000" dirty="0">
                <a:latin typeface="Arial" panose="020B0604020202020204" pitchFamily="34" charset="0"/>
                <a:cs typeface="Arial" panose="020B0604020202020204" pitchFamily="34" charset="0"/>
              </a:rPr>
              <a:t>.</a:t>
            </a:r>
          </a:p>
        </p:txBody>
      </p:sp>
      <p:sp>
        <p:nvSpPr>
          <p:cNvPr id="4" name="Content Placeholder 2">
            <a:extLst>
              <a:ext uri="{FF2B5EF4-FFF2-40B4-BE49-F238E27FC236}">
                <a16:creationId xmlns:a16="http://schemas.microsoft.com/office/drawing/2014/main" id="{74DD4392-49DF-270A-FE2E-ADE3244F9C4E}"/>
              </a:ext>
            </a:extLst>
          </p:cNvPr>
          <p:cNvSpPr txBox="1">
            <a:spLocks/>
          </p:cNvSpPr>
          <p:nvPr/>
        </p:nvSpPr>
        <p:spPr>
          <a:xfrm>
            <a:off x="628656" y="3856479"/>
            <a:ext cx="3474720" cy="2674950"/>
          </a:xfrm>
          <a:prstGeom prst="rect">
            <a:avLst/>
          </a:prstGeom>
          <a:solidFill>
            <a:schemeClr val="accent1">
              <a:lumMod val="20000"/>
              <a:lumOff val="80000"/>
            </a:schemeClr>
          </a:solidFill>
          <a:ln>
            <a:solidFill>
              <a:schemeClr val="accent1"/>
            </a:solidFill>
          </a:ln>
          <a:effectLst>
            <a:outerShdw blurRad="50800" dist="38100" dir="2700000" algn="tl" rotWithShape="0">
              <a:prstClr val="black">
                <a:alpha val="40000"/>
              </a:prstClr>
            </a:outerShdw>
          </a:effectLst>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b="1" dirty="0">
                <a:latin typeface="Arial" panose="020B0604020202020204" pitchFamily="34" charset="0"/>
                <a:cs typeface="Arial" panose="020B0604020202020204" pitchFamily="34" charset="0"/>
              </a:rPr>
              <a:t>Dimension A: Aptitude (CogAT®)</a:t>
            </a:r>
            <a:r>
              <a:rPr lang="en-US" sz="1800" dirty="0">
                <a:latin typeface="Arial" panose="020B0604020202020204" pitchFamily="34" charset="0"/>
                <a:cs typeface="Arial" panose="020B0604020202020204" pitchFamily="34" charset="0"/>
              </a:rPr>
              <a:t> </a:t>
            </a:r>
          </a:p>
          <a:p>
            <a:pPr marL="0" indent="0">
              <a:spcBef>
                <a:spcPts val="600"/>
              </a:spcBef>
              <a:buNone/>
            </a:pPr>
            <a:r>
              <a:rPr lang="en-US" sz="1800" dirty="0">
                <a:latin typeface="Arial" panose="020B0604020202020204" pitchFamily="34" charset="0"/>
                <a:cs typeface="Arial" panose="020B0604020202020204" pitchFamily="34" charset="0"/>
              </a:rPr>
              <a:t>93rd percentile or higher on one or more subtests:</a:t>
            </a:r>
          </a:p>
          <a:p>
            <a:r>
              <a:rPr lang="en-US" sz="1800" dirty="0">
                <a:latin typeface="Arial" panose="020B0604020202020204" pitchFamily="34" charset="0"/>
                <a:cs typeface="Arial" panose="020B0604020202020204" pitchFamily="34" charset="0"/>
              </a:rPr>
              <a:t>Verbal/Linguistic</a:t>
            </a:r>
          </a:p>
          <a:p>
            <a:r>
              <a:rPr lang="en-US" sz="1800" dirty="0">
                <a:latin typeface="Arial" panose="020B0604020202020204" pitchFamily="34" charset="0"/>
                <a:cs typeface="Arial" panose="020B0604020202020204" pitchFamily="34" charset="0"/>
              </a:rPr>
              <a:t>Quantitative/Math</a:t>
            </a:r>
          </a:p>
          <a:p>
            <a:r>
              <a:rPr lang="en-US" sz="1800" dirty="0">
                <a:latin typeface="Arial" panose="020B0604020202020204" pitchFamily="34" charset="0"/>
                <a:cs typeface="Arial" panose="020B0604020202020204" pitchFamily="34" charset="0"/>
              </a:rPr>
              <a:t>Nonverbal</a:t>
            </a:r>
          </a:p>
          <a:p>
            <a:r>
              <a:rPr lang="en-US" sz="1800" dirty="0">
                <a:latin typeface="Arial" panose="020B0604020202020204" pitchFamily="34" charset="0"/>
                <a:cs typeface="Arial" panose="020B0604020202020204" pitchFamily="34" charset="0"/>
              </a:rPr>
              <a:t>Composite</a:t>
            </a:r>
          </a:p>
        </p:txBody>
      </p:sp>
      <p:sp>
        <p:nvSpPr>
          <p:cNvPr id="6" name="Content Placeholder 2">
            <a:extLst>
              <a:ext uri="{FF2B5EF4-FFF2-40B4-BE49-F238E27FC236}">
                <a16:creationId xmlns:a16="http://schemas.microsoft.com/office/drawing/2014/main" id="{DBF86300-3EDB-FFDC-BFD2-B79EC1373667}"/>
              </a:ext>
            </a:extLst>
          </p:cNvPr>
          <p:cNvSpPr txBox="1">
            <a:spLocks/>
          </p:cNvSpPr>
          <p:nvPr/>
        </p:nvSpPr>
        <p:spPr>
          <a:xfrm>
            <a:off x="4286501" y="3856478"/>
            <a:ext cx="3474720" cy="2674950"/>
          </a:xfrm>
          <a:prstGeom prst="rect">
            <a:avLst/>
          </a:prstGeom>
          <a:solidFill>
            <a:schemeClr val="accent1">
              <a:lumMod val="20000"/>
              <a:lumOff val="80000"/>
            </a:schemeClr>
          </a:solidFill>
          <a:ln>
            <a:solidFill>
              <a:schemeClr val="accent1"/>
            </a:solidFill>
          </a:ln>
          <a:effectLst>
            <a:outerShdw blurRad="50800" dist="38100" dir="2700000" algn="tl" rotWithShape="0">
              <a:prstClr val="black">
                <a:alpha val="40000"/>
              </a:prstClr>
            </a:outerShdw>
          </a:effectLst>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b="1" dirty="0">
                <a:latin typeface="Arial" panose="020B0604020202020204" pitchFamily="34" charset="0"/>
                <a:cs typeface="Arial" panose="020B0604020202020204" pitchFamily="34" charset="0"/>
              </a:rPr>
              <a:t>Dimension B: Achievement</a:t>
            </a:r>
            <a:endParaRPr lang="en-US" sz="1800" dirty="0">
              <a:latin typeface="Arial" panose="020B0604020202020204" pitchFamily="34" charset="0"/>
              <a:cs typeface="Arial" panose="020B0604020202020204" pitchFamily="34" charset="0"/>
            </a:endParaRPr>
          </a:p>
          <a:p>
            <a:pPr marL="0" indent="0">
              <a:spcBef>
                <a:spcPts val="600"/>
              </a:spcBef>
              <a:buNone/>
            </a:pPr>
            <a:r>
              <a:rPr lang="en-US" sz="1800" dirty="0">
                <a:latin typeface="Arial" panose="020B0604020202020204" pitchFamily="34" charset="0"/>
                <a:cs typeface="Arial" panose="020B0604020202020204" pitchFamily="34" charset="0"/>
              </a:rPr>
              <a:t>94th percentile or higher in </a:t>
            </a:r>
            <a:r>
              <a:rPr lang="en-US" sz="1800" b="1" dirty="0">
                <a:latin typeface="Arial" panose="020B0604020202020204" pitchFamily="34" charset="0"/>
                <a:cs typeface="Arial" panose="020B0604020202020204" pitchFamily="34" charset="0"/>
              </a:rPr>
              <a:t>Reading</a:t>
            </a:r>
            <a:r>
              <a:rPr lang="en-US" sz="1800" dirty="0">
                <a:latin typeface="Arial" panose="020B0604020202020204" pitchFamily="34" charset="0"/>
                <a:cs typeface="Arial" panose="020B0604020202020204" pitchFamily="34" charset="0"/>
              </a:rPr>
              <a:t> and/or </a:t>
            </a:r>
            <a:r>
              <a:rPr lang="en-US" sz="1800" b="1" dirty="0">
                <a:latin typeface="Arial" panose="020B0604020202020204" pitchFamily="34" charset="0"/>
                <a:cs typeface="Arial" panose="020B0604020202020204" pitchFamily="34" charset="0"/>
              </a:rPr>
              <a:t>Mathematics</a:t>
            </a:r>
            <a:endParaRPr lang="en-US" sz="1800" dirty="0">
              <a:latin typeface="Arial" panose="020B0604020202020204" pitchFamily="34" charset="0"/>
              <a:cs typeface="Arial" panose="020B0604020202020204" pitchFamily="34" charset="0"/>
            </a:endParaRPr>
          </a:p>
        </p:txBody>
      </p:sp>
      <p:sp>
        <p:nvSpPr>
          <p:cNvPr id="7" name="Content Placeholder 2">
            <a:extLst>
              <a:ext uri="{FF2B5EF4-FFF2-40B4-BE49-F238E27FC236}">
                <a16:creationId xmlns:a16="http://schemas.microsoft.com/office/drawing/2014/main" id="{1D904A7D-F7E8-F0FD-84A4-A55190C7B9A6}"/>
              </a:ext>
            </a:extLst>
          </p:cNvPr>
          <p:cNvSpPr txBox="1">
            <a:spLocks/>
          </p:cNvSpPr>
          <p:nvPr/>
        </p:nvSpPr>
        <p:spPr>
          <a:xfrm>
            <a:off x="7944101" y="3844446"/>
            <a:ext cx="3474720" cy="2674950"/>
          </a:xfrm>
          <a:prstGeom prst="rect">
            <a:avLst/>
          </a:prstGeom>
          <a:solidFill>
            <a:schemeClr val="accent1">
              <a:lumMod val="20000"/>
              <a:lumOff val="80000"/>
            </a:schemeClr>
          </a:solidFill>
          <a:ln>
            <a:solidFill>
              <a:schemeClr val="accent1"/>
            </a:solidFill>
          </a:ln>
          <a:effectLst>
            <a:outerShdw blurRad="50800" dist="38100" dir="2700000" algn="tl" rotWithShape="0">
              <a:prstClr val="black">
                <a:alpha val="40000"/>
              </a:prstClr>
            </a:outerShdw>
          </a:effectLst>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b="1" dirty="0">
                <a:latin typeface="Arial" panose="020B0604020202020204" pitchFamily="34" charset="0"/>
                <a:cs typeface="Arial" panose="020B0604020202020204" pitchFamily="34" charset="0"/>
              </a:rPr>
              <a:t>Dimension C: Intellectual/Academic</a:t>
            </a:r>
            <a:r>
              <a:rPr lang="en-US" sz="1800" dirty="0">
                <a:latin typeface="Arial" panose="020B0604020202020204" pitchFamily="34" charset="0"/>
                <a:cs typeface="Arial" panose="020B0604020202020204" pitchFamily="34" charset="0"/>
              </a:rPr>
              <a:t> </a:t>
            </a:r>
          </a:p>
          <a:p>
            <a:pPr marL="0" indent="0">
              <a:spcBef>
                <a:spcPts val="600"/>
              </a:spcBef>
              <a:buNone/>
            </a:pPr>
            <a:r>
              <a:rPr lang="en-US" sz="1800" dirty="0">
                <a:latin typeface="Arial" panose="020B0604020202020204" pitchFamily="34" charset="0"/>
                <a:cs typeface="Arial" panose="020B0604020202020204" pitchFamily="34" charset="0"/>
              </a:rPr>
              <a:t>Score of </a:t>
            </a:r>
            <a:r>
              <a:rPr lang="en-US" sz="1800" b="1" dirty="0">
                <a:latin typeface="Arial" panose="020B0604020202020204" pitchFamily="34" charset="0"/>
                <a:cs typeface="Arial" panose="020B0604020202020204" pitchFamily="34" charset="0"/>
              </a:rPr>
              <a:t>16</a:t>
            </a:r>
            <a:r>
              <a:rPr lang="en-US" sz="1800" dirty="0">
                <a:latin typeface="Arial" panose="020B0604020202020204" pitchFamily="34" charset="0"/>
                <a:cs typeface="Arial" panose="020B0604020202020204" pitchFamily="34" charset="0"/>
              </a:rPr>
              <a:t> (for Grade 3 placement) on the </a:t>
            </a:r>
            <a:r>
              <a:rPr lang="en-US" sz="1800" b="1" dirty="0">
                <a:latin typeface="Arial" panose="020B0604020202020204" pitchFamily="34" charset="0"/>
                <a:cs typeface="Arial" panose="020B0604020202020204" pitchFamily="34" charset="0"/>
              </a:rPr>
              <a:t>verbal or nonverbal</a:t>
            </a:r>
            <a:r>
              <a:rPr lang="en-US" sz="1800" dirty="0">
                <a:latin typeface="Arial" panose="020B0604020202020204" pitchFamily="34" charset="0"/>
                <a:cs typeface="Arial" panose="020B0604020202020204" pitchFamily="34" charset="0"/>
              </a:rPr>
              <a:t> section of the Performance Task Assessments</a:t>
            </a:r>
          </a:p>
        </p:txBody>
      </p:sp>
      <p:sp>
        <p:nvSpPr>
          <p:cNvPr id="8" name="Content Placeholder 2">
            <a:extLst>
              <a:ext uri="{FF2B5EF4-FFF2-40B4-BE49-F238E27FC236}">
                <a16:creationId xmlns:a16="http://schemas.microsoft.com/office/drawing/2014/main" id="{0B360099-4167-EFDB-C8C1-BFD8145DD4C7}"/>
              </a:ext>
            </a:extLst>
          </p:cNvPr>
          <p:cNvSpPr txBox="1">
            <a:spLocks/>
          </p:cNvSpPr>
          <p:nvPr/>
        </p:nvSpPr>
        <p:spPr>
          <a:xfrm>
            <a:off x="604592" y="3446756"/>
            <a:ext cx="10944225" cy="39696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dirty="0">
                <a:solidFill>
                  <a:schemeClr val="tx1">
                    <a:lumMod val="75000"/>
                    <a:lumOff val="25000"/>
                  </a:schemeClr>
                </a:solidFill>
                <a:latin typeface="Arial" panose="020B0604020202020204" pitchFamily="34" charset="0"/>
                <a:cs typeface="Arial" panose="020B0604020202020204" pitchFamily="34" charset="0"/>
              </a:rPr>
              <a:t>Students may also qualify by meeting high performance in </a:t>
            </a:r>
            <a:r>
              <a:rPr lang="en-US" sz="2000" b="1" dirty="0">
                <a:solidFill>
                  <a:schemeClr val="tx1">
                    <a:lumMod val="75000"/>
                    <a:lumOff val="25000"/>
                  </a:schemeClr>
                </a:solidFill>
                <a:latin typeface="Arial" panose="020B0604020202020204" pitchFamily="34" charset="0"/>
                <a:cs typeface="Arial" panose="020B0604020202020204" pitchFamily="34" charset="0"/>
              </a:rPr>
              <a:t>two of the following dimensions</a:t>
            </a:r>
            <a:r>
              <a:rPr lang="en-US" sz="2000" dirty="0">
                <a:solidFill>
                  <a:schemeClr val="tx1">
                    <a:lumMod val="75000"/>
                    <a:lumOff val="25000"/>
                  </a:schemeClr>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5800696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402963-E4F4-C0AD-6D80-2D226CEA3821}"/>
              </a:ext>
            </a:extLst>
          </p:cNvPr>
          <p:cNvSpPr>
            <a:spLocks noGrp="1"/>
          </p:cNvSpPr>
          <p:nvPr>
            <p:ph type="title"/>
          </p:nvPr>
        </p:nvSpPr>
        <p:spPr>
          <a:xfrm>
            <a:off x="621437" y="254904"/>
            <a:ext cx="10981678" cy="857500"/>
          </a:xfrm>
        </p:spPr>
        <p:txBody>
          <a:bodyPr>
            <a:normAutofit/>
          </a:bodyPr>
          <a:lstStyle/>
          <a:p>
            <a:r>
              <a:rPr lang="en-US" sz="3600" b="1" dirty="0">
                <a:solidFill>
                  <a:schemeClr val="tx2"/>
                </a:solidFill>
                <a:latin typeface="Arial Black" panose="020B0A04020102020204" pitchFamily="34" charset="0"/>
              </a:rPr>
              <a:t>Administration of </a:t>
            </a:r>
            <a:r>
              <a:rPr lang="en-US" sz="3600" b="1" i="1" dirty="0">
                <a:solidFill>
                  <a:schemeClr val="tx2"/>
                </a:solidFill>
                <a:latin typeface="Arial Black" panose="020B0A04020102020204" pitchFamily="34" charset="0"/>
              </a:rPr>
              <a:t>CogAT</a:t>
            </a:r>
            <a:r>
              <a:rPr lang="en-US" sz="3600" b="1" dirty="0">
                <a:solidFill>
                  <a:schemeClr val="tx2"/>
                </a:solidFill>
                <a:latin typeface="Arial Black" panose="020B0A04020102020204" pitchFamily="34" charset="0"/>
              </a:rPr>
              <a:t> and </a:t>
            </a:r>
            <a:r>
              <a:rPr lang="en-US" sz="3600" b="1" i="1" dirty="0">
                <a:solidFill>
                  <a:schemeClr val="tx2"/>
                </a:solidFill>
                <a:latin typeface="Arial Black" panose="020B0A04020102020204" pitchFamily="34" charset="0"/>
              </a:rPr>
              <a:t>IA</a:t>
            </a:r>
            <a:endParaRPr lang="en-US" sz="3600" b="1" dirty="0">
              <a:solidFill>
                <a:schemeClr val="tx2"/>
              </a:solidFill>
              <a:latin typeface="Arial Black" panose="020B0A04020102020204" pitchFamily="34" charset="0"/>
            </a:endParaRPr>
          </a:p>
        </p:txBody>
      </p:sp>
      <p:pic>
        <p:nvPicPr>
          <p:cNvPr id="5" name="Picture 4" descr="CogAT logo">
            <a:extLst>
              <a:ext uri="{FF2B5EF4-FFF2-40B4-BE49-F238E27FC236}">
                <a16:creationId xmlns:a16="http://schemas.microsoft.com/office/drawing/2014/main" id="{2257DE27-91C6-96E0-2233-C740E77A77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22922" y="6195103"/>
            <a:ext cx="1773936" cy="633984"/>
          </a:xfrm>
          <a:prstGeom prst="rect">
            <a:avLst/>
          </a:prstGeom>
        </p:spPr>
      </p:pic>
      <p:pic>
        <p:nvPicPr>
          <p:cNvPr id="7" name="Picture 6" descr="Iowa Assessments logo">
            <a:extLst>
              <a:ext uri="{FF2B5EF4-FFF2-40B4-BE49-F238E27FC236}">
                <a16:creationId xmlns:a16="http://schemas.microsoft.com/office/drawing/2014/main" id="{C1D6010B-F9A1-24AE-AAE5-BAA3559530C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4261" y="5986019"/>
            <a:ext cx="2734249" cy="724770"/>
          </a:xfrm>
          <a:prstGeom prst="rect">
            <a:avLst/>
          </a:prstGeom>
        </p:spPr>
      </p:pic>
      <p:sp>
        <p:nvSpPr>
          <p:cNvPr id="3" name="TextBox 2">
            <a:extLst>
              <a:ext uri="{FF2B5EF4-FFF2-40B4-BE49-F238E27FC236}">
                <a16:creationId xmlns:a16="http://schemas.microsoft.com/office/drawing/2014/main" id="{41A2A16B-60A6-45CF-FEAC-C7B38F7568EA}"/>
              </a:ext>
            </a:extLst>
          </p:cNvPr>
          <p:cNvSpPr txBox="1"/>
          <p:nvPr/>
        </p:nvSpPr>
        <p:spPr>
          <a:xfrm>
            <a:off x="621436" y="920560"/>
            <a:ext cx="10981677" cy="4716676"/>
          </a:xfrm>
          <a:prstGeom prst="rect">
            <a:avLst/>
          </a:prstGeom>
          <a:noFill/>
        </p:spPr>
        <p:txBody>
          <a:bodyPr wrap="square" rtlCol="0">
            <a:spAutoFit/>
          </a:bodyPr>
          <a:lstStyle/>
          <a:p>
            <a:r>
              <a:rPr lang="en-US" i="1" dirty="0">
                <a:solidFill>
                  <a:schemeClr val="accent6"/>
                </a:solidFill>
                <a:latin typeface="Arial Black" panose="020B0A04020102020204" pitchFamily="34" charset="0"/>
                <a:cs typeface="Arial" panose="020B0604020202020204" pitchFamily="34" charset="0"/>
              </a:rPr>
              <a:t>New this year…</a:t>
            </a:r>
          </a:p>
          <a:p>
            <a:endParaRPr lang="en-US" sz="1050" b="1" i="1" dirty="0">
              <a:solidFill>
                <a:schemeClr val="accent1"/>
              </a:solidFill>
              <a:latin typeface="Calibri Light" panose="020F0302020204030204" pitchFamily="34" charset="0"/>
              <a:cs typeface="Calibri Light" panose="020F0302020204030204" pitchFamily="34" charset="0"/>
            </a:endParaRPr>
          </a:p>
          <a:p>
            <a:r>
              <a:rPr lang="en-US" sz="1600" b="1" i="1" dirty="0">
                <a:solidFill>
                  <a:schemeClr val="accent1"/>
                </a:solidFill>
                <a:latin typeface="Arial" panose="020B0604020202020204" pitchFamily="34" charset="0"/>
                <a:cs typeface="Arial" panose="020B0604020202020204" pitchFamily="34" charset="0"/>
              </a:rPr>
              <a:t>CogAT </a:t>
            </a:r>
            <a:r>
              <a:rPr lang="en-US" sz="1600" b="1" dirty="0">
                <a:solidFill>
                  <a:schemeClr val="accent1"/>
                </a:solidFill>
                <a:latin typeface="Arial" panose="020B0604020202020204" pitchFamily="34" charset="0"/>
                <a:cs typeface="Arial" panose="020B0604020202020204" pitchFamily="34" charset="0"/>
              </a:rPr>
              <a:t>Shortened Directions- Online testing</a:t>
            </a:r>
          </a:p>
          <a:p>
            <a:pPr marL="285750" indent="-285750">
              <a:buFont typeface="Arial" panose="020B0604020202020204" pitchFamily="34" charset="0"/>
              <a:buChar char="•"/>
            </a:pPr>
            <a:r>
              <a:rPr lang="en-US" sz="1600" b="1" dirty="0">
                <a:latin typeface="Arial" panose="020B0604020202020204" pitchFamily="34" charset="0"/>
                <a:cs typeface="Arial" panose="020B0604020202020204" pitchFamily="34" charset="0"/>
              </a:rPr>
              <a:t>Release Date: </a:t>
            </a:r>
            <a:r>
              <a:rPr lang="en-US" sz="1600" dirty="0">
                <a:latin typeface="Arial" panose="020B0604020202020204" pitchFamily="34" charset="0"/>
                <a:cs typeface="Arial" panose="020B0604020202020204" pitchFamily="34" charset="0"/>
              </a:rPr>
              <a:t>March 2025</a:t>
            </a:r>
            <a:endParaRPr lang="en-US" sz="1600" b="1"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b="1" dirty="0">
                <a:latin typeface="Arial" panose="020B0604020202020204" pitchFamily="34" charset="0"/>
                <a:cs typeface="Arial" panose="020B0604020202020204" pitchFamily="34" charset="0"/>
              </a:rPr>
              <a:t>What is it? </a:t>
            </a:r>
          </a:p>
          <a:p>
            <a:pPr marL="742950" lvl="1" indent="-285750">
              <a:buFont typeface="Courier New" panose="02070309020205020404" pitchFamily="49" charset="0"/>
              <a:buChar char="o"/>
            </a:pPr>
            <a:r>
              <a:rPr lang="en-US" sz="1600" dirty="0">
                <a:latin typeface="Arial" panose="020B0604020202020204" pitchFamily="34" charset="0"/>
                <a:cs typeface="Arial" panose="020B0604020202020204" pitchFamily="34" charset="0"/>
              </a:rPr>
              <a:t>More succinct wording for directions </a:t>
            </a:r>
          </a:p>
          <a:p>
            <a:pPr marL="742950" lvl="1" indent="-285750">
              <a:buFont typeface="Courier New" panose="02070309020205020404" pitchFamily="49" charset="0"/>
              <a:buChar char="o"/>
            </a:pPr>
            <a:r>
              <a:rPr lang="en-US" sz="1600" dirty="0">
                <a:latin typeface="Arial" panose="020B0604020202020204" pitchFamily="34" charset="0"/>
                <a:cs typeface="Arial" panose="020B0604020202020204" pitchFamily="34" charset="0"/>
              </a:rPr>
              <a:t>Students can now self-pace through directions, creating a smoother testing experience and cutting ~10 minutes from test administration.</a:t>
            </a:r>
          </a:p>
          <a:p>
            <a:pPr lvl="1"/>
            <a:endParaRPr lang="en-US" sz="1600" dirty="0">
              <a:latin typeface="Arial" panose="020B0604020202020204" pitchFamily="34" charset="0"/>
              <a:cs typeface="Arial" panose="020B0604020202020204" pitchFamily="34" charset="0"/>
            </a:endParaRPr>
          </a:p>
          <a:p>
            <a:r>
              <a:rPr lang="en-US" sz="1600" b="1" dirty="0">
                <a:solidFill>
                  <a:schemeClr val="accent1"/>
                </a:solidFill>
                <a:latin typeface="Arial" panose="020B0604020202020204" pitchFamily="34" charset="0"/>
                <a:cs typeface="Arial" panose="020B0604020202020204" pitchFamily="34" charset="0"/>
              </a:rPr>
              <a:t>2024 Normative Update for </a:t>
            </a:r>
            <a:r>
              <a:rPr lang="en-US" sz="1600" b="1" i="1" dirty="0">
                <a:solidFill>
                  <a:schemeClr val="accent1"/>
                </a:solidFill>
                <a:latin typeface="Arial" panose="020B0604020202020204" pitchFamily="34" charset="0"/>
                <a:cs typeface="Arial" panose="020B0604020202020204" pitchFamily="34" charset="0"/>
              </a:rPr>
              <a:t>CogAT </a:t>
            </a:r>
            <a:r>
              <a:rPr lang="en-US" sz="1600" b="1" dirty="0">
                <a:solidFill>
                  <a:schemeClr val="accent1"/>
                </a:solidFill>
                <a:latin typeface="Arial" panose="020B0604020202020204" pitchFamily="34" charset="0"/>
                <a:cs typeface="Arial" panose="020B0604020202020204" pitchFamily="34" charset="0"/>
              </a:rPr>
              <a:t>and </a:t>
            </a:r>
            <a:r>
              <a:rPr lang="en-US" sz="1600" b="1" i="1" dirty="0">
                <a:solidFill>
                  <a:schemeClr val="accent1"/>
                </a:solidFill>
                <a:latin typeface="Arial" panose="020B0604020202020204" pitchFamily="34" charset="0"/>
                <a:cs typeface="Arial" panose="020B0604020202020204" pitchFamily="34" charset="0"/>
              </a:rPr>
              <a:t>Iowa Assessments </a:t>
            </a:r>
            <a:endParaRPr lang="en-US" sz="1600" b="1" dirty="0">
              <a:solidFill>
                <a:schemeClr val="accent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b="1" dirty="0">
                <a:latin typeface="Arial" panose="020B0604020202020204" pitchFamily="34" charset="0"/>
                <a:cs typeface="Arial" panose="020B0604020202020204" pitchFamily="34" charset="0"/>
              </a:rPr>
              <a:t>Release Date: </a:t>
            </a:r>
            <a:r>
              <a:rPr lang="en-US" sz="1600" dirty="0">
                <a:latin typeface="Arial" panose="020B0604020202020204" pitchFamily="34" charset="0"/>
                <a:cs typeface="Arial" panose="020B0604020202020204" pitchFamily="34" charset="0"/>
              </a:rPr>
              <a:t>August 2025</a:t>
            </a:r>
          </a:p>
          <a:p>
            <a:pPr marL="285750" indent="-285750">
              <a:buFont typeface="Arial" panose="020B0604020202020204" pitchFamily="34" charset="0"/>
              <a:buChar char="•"/>
            </a:pPr>
            <a:r>
              <a:rPr lang="en-US" sz="1600" b="1" dirty="0">
                <a:latin typeface="Arial" panose="020B0604020202020204" pitchFamily="34" charset="0"/>
                <a:cs typeface="Arial" panose="020B0604020202020204" pitchFamily="34" charset="0"/>
              </a:rPr>
              <a:t>What is it? </a:t>
            </a:r>
          </a:p>
          <a:p>
            <a:pPr marL="742950" lvl="1" indent="-285750">
              <a:buFont typeface="Courier New" panose="02070309020205020404" pitchFamily="49" charset="0"/>
              <a:buChar char="o"/>
            </a:pPr>
            <a:r>
              <a:rPr lang="en-US" sz="1600" dirty="0">
                <a:latin typeface="Arial" panose="020B0604020202020204" pitchFamily="34" charset="0"/>
                <a:cs typeface="Arial" panose="020B0604020202020204" pitchFamily="34" charset="0"/>
              </a:rPr>
              <a:t>Updated national norms using a representative collection of more than 1 million data points</a:t>
            </a:r>
          </a:p>
          <a:p>
            <a:pPr marL="742950" lvl="1" indent="-285750">
              <a:buFont typeface="Courier New" panose="02070309020205020404" pitchFamily="49" charset="0"/>
              <a:buChar char="o"/>
            </a:pPr>
            <a:r>
              <a:rPr lang="en-US" sz="1600" dirty="0">
                <a:latin typeface="Arial" panose="020B0604020202020204" pitchFamily="34" charset="0"/>
                <a:cs typeface="Arial" panose="020B0604020202020204" pitchFamily="34" charset="0"/>
              </a:rPr>
              <a:t>Available for both online and paper versions</a:t>
            </a:r>
          </a:p>
          <a:p>
            <a:pPr marL="742950" lvl="1" indent="-285750">
              <a:buFont typeface="Courier New" panose="02070309020205020404" pitchFamily="49" charset="0"/>
              <a:buChar char="o"/>
            </a:pPr>
            <a:r>
              <a:rPr lang="en-US" sz="1600" dirty="0">
                <a:latin typeface="Arial" panose="020B0604020202020204" pitchFamily="34" charset="0"/>
                <a:cs typeface="Arial" panose="020B0604020202020204" pitchFamily="34" charset="0"/>
              </a:rPr>
              <a:t>The SCDE has decided to adopt the new norms for the grade 2 testing program, as well as for districts administering CogAT and/or Iowa Assessments in other grades for GT identification purposes.</a:t>
            </a:r>
          </a:p>
          <a:p>
            <a:pPr marL="742950" lvl="1" indent="-285750">
              <a:buFont typeface="Courier New" panose="02070309020205020404" pitchFamily="49" charset="0"/>
              <a:buChar char="o"/>
            </a:pPr>
            <a:r>
              <a:rPr lang="en-US" sz="1600" dirty="0">
                <a:latin typeface="Arial" panose="020B0604020202020204" pitchFamily="34" charset="0"/>
                <a:cs typeface="Arial" panose="020B0604020202020204" pitchFamily="34" charset="0"/>
              </a:rPr>
              <a:t>The 2024 norms are now available for selection when creating online test events and when completing the OSS for off-grade districts using paper-based testing.  </a:t>
            </a:r>
          </a:p>
          <a:p>
            <a:pPr marL="742950" lvl="1" indent="-285750">
              <a:buFont typeface="Courier New" panose="02070309020205020404" pitchFamily="49" charset="0"/>
              <a:buChar char="o"/>
            </a:pPr>
            <a:r>
              <a:rPr lang="en-US" sz="1600" dirty="0">
                <a:latin typeface="Arial" panose="020B0604020202020204" pitchFamily="34" charset="0"/>
                <a:cs typeface="Arial" panose="020B0604020202020204" pitchFamily="34" charset="0"/>
              </a:rPr>
              <a:t>Supplemental white papers and ancillaries will be available to help with norm interpretation and use.</a:t>
            </a:r>
          </a:p>
        </p:txBody>
      </p:sp>
    </p:spTree>
    <p:extLst>
      <p:ext uri="{BB962C8B-B14F-4D97-AF65-F5344CB8AC3E}">
        <p14:creationId xmlns:p14="http://schemas.microsoft.com/office/powerpoint/2010/main" val="37864489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5E1872-EC5A-A466-741D-773ED976A24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1C82DEB-4CB2-B226-558B-522FE8BF1A9A}"/>
              </a:ext>
            </a:extLst>
          </p:cNvPr>
          <p:cNvSpPr>
            <a:spLocks noGrp="1"/>
          </p:cNvSpPr>
          <p:nvPr>
            <p:ph type="title"/>
          </p:nvPr>
        </p:nvSpPr>
        <p:spPr>
          <a:xfrm>
            <a:off x="621437" y="254904"/>
            <a:ext cx="10981678" cy="857500"/>
          </a:xfrm>
        </p:spPr>
        <p:txBody>
          <a:bodyPr>
            <a:normAutofit/>
          </a:bodyPr>
          <a:lstStyle/>
          <a:p>
            <a:r>
              <a:rPr lang="en-US" sz="3600" b="1" dirty="0">
                <a:solidFill>
                  <a:schemeClr val="tx2"/>
                </a:solidFill>
                <a:latin typeface="Arial Black" panose="020B0A04020102020204" pitchFamily="34" charset="0"/>
              </a:rPr>
              <a:t>Administration of </a:t>
            </a:r>
            <a:r>
              <a:rPr lang="en-US" sz="3600" b="1" i="1" dirty="0">
                <a:solidFill>
                  <a:schemeClr val="tx2"/>
                </a:solidFill>
                <a:latin typeface="Arial Black" panose="020B0A04020102020204" pitchFamily="34" charset="0"/>
              </a:rPr>
              <a:t>CogAT</a:t>
            </a:r>
            <a:r>
              <a:rPr lang="en-US" sz="3600" b="1" dirty="0">
                <a:solidFill>
                  <a:schemeClr val="tx2"/>
                </a:solidFill>
                <a:latin typeface="Arial Black" panose="020B0A04020102020204" pitchFamily="34" charset="0"/>
              </a:rPr>
              <a:t> and </a:t>
            </a:r>
            <a:r>
              <a:rPr lang="en-US" sz="3600" b="1" i="1" dirty="0">
                <a:solidFill>
                  <a:schemeClr val="tx2"/>
                </a:solidFill>
                <a:latin typeface="Arial Black" panose="020B0A04020102020204" pitchFamily="34" charset="0"/>
              </a:rPr>
              <a:t>IA</a:t>
            </a:r>
            <a:endParaRPr lang="en-US" sz="3600" b="1" dirty="0">
              <a:solidFill>
                <a:schemeClr val="tx2"/>
              </a:solidFill>
              <a:latin typeface="Arial Black" panose="020B0A04020102020204" pitchFamily="34" charset="0"/>
            </a:endParaRPr>
          </a:p>
        </p:txBody>
      </p:sp>
      <p:pic>
        <p:nvPicPr>
          <p:cNvPr id="5" name="Picture 4" descr="CogAT logo">
            <a:extLst>
              <a:ext uri="{FF2B5EF4-FFF2-40B4-BE49-F238E27FC236}">
                <a16:creationId xmlns:a16="http://schemas.microsoft.com/office/drawing/2014/main" id="{BCD8AFBD-BB99-0924-EE4E-AB941722EF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22922" y="6151561"/>
            <a:ext cx="1773936" cy="633984"/>
          </a:xfrm>
          <a:prstGeom prst="rect">
            <a:avLst/>
          </a:prstGeom>
        </p:spPr>
      </p:pic>
      <p:pic>
        <p:nvPicPr>
          <p:cNvPr id="7" name="Picture 6" descr="Iowa Assessments logo">
            <a:extLst>
              <a:ext uri="{FF2B5EF4-FFF2-40B4-BE49-F238E27FC236}">
                <a16:creationId xmlns:a16="http://schemas.microsoft.com/office/drawing/2014/main" id="{3CBF7195-52E6-72FF-A402-31D5375228F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4261" y="5942477"/>
            <a:ext cx="2734249" cy="724770"/>
          </a:xfrm>
          <a:prstGeom prst="rect">
            <a:avLst/>
          </a:prstGeom>
        </p:spPr>
      </p:pic>
      <p:sp>
        <p:nvSpPr>
          <p:cNvPr id="3" name="TextBox 2">
            <a:extLst>
              <a:ext uri="{FF2B5EF4-FFF2-40B4-BE49-F238E27FC236}">
                <a16:creationId xmlns:a16="http://schemas.microsoft.com/office/drawing/2014/main" id="{2CFE621F-62E1-19CA-04B9-933601BBA7CE}"/>
              </a:ext>
            </a:extLst>
          </p:cNvPr>
          <p:cNvSpPr txBox="1"/>
          <p:nvPr/>
        </p:nvSpPr>
        <p:spPr>
          <a:xfrm>
            <a:off x="621436" y="929265"/>
            <a:ext cx="10981677" cy="2039020"/>
          </a:xfrm>
          <a:prstGeom prst="rect">
            <a:avLst/>
          </a:prstGeom>
          <a:noFill/>
        </p:spPr>
        <p:txBody>
          <a:bodyPr wrap="square" rtlCol="0">
            <a:spAutoFit/>
          </a:bodyPr>
          <a:lstStyle/>
          <a:p>
            <a:r>
              <a:rPr lang="en-US" i="1" dirty="0">
                <a:solidFill>
                  <a:schemeClr val="accent6"/>
                </a:solidFill>
                <a:latin typeface="Arial Black" panose="020B0A04020102020204" pitchFamily="34" charset="0"/>
                <a:cs typeface="Arial" panose="020B0604020202020204" pitchFamily="34" charset="0"/>
              </a:rPr>
              <a:t>New this year…</a:t>
            </a:r>
            <a:endParaRPr lang="en-US" i="1" dirty="0">
              <a:latin typeface="Calibri Light" panose="020F0302020204030204" pitchFamily="34" charset="0"/>
              <a:cs typeface="Calibri Light" panose="020F0302020204030204" pitchFamily="34" charset="0"/>
            </a:endParaRPr>
          </a:p>
          <a:p>
            <a:endParaRPr lang="en-US" sz="1050" b="1" i="1" dirty="0">
              <a:solidFill>
                <a:schemeClr val="accent1"/>
              </a:solidFill>
              <a:latin typeface="Calibri Light" panose="020F0302020204030204" pitchFamily="34" charset="0"/>
              <a:cs typeface="Calibri Light" panose="020F0302020204030204" pitchFamily="34" charset="0"/>
            </a:endParaRPr>
          </a:p>
          <a:p>
            <a:r>
              <a:rPr lang="en-US" b="1" i="1" dirty="0">
                <a:solidFill>
                  <a:schemeClr val="accent1"/>
                </a:solidFill>
                <a:latin typeface="Arial" panose="020B0604020202020204" pitchFamily="34" charset="0"/>
                <a:cs typeface="Arial" panose="020B0604020202020204" pitchFamily="34" charset="0"/>
              </a:rPr>
              <a:t>CogAT </a:t>
            </a:r>
            <a:r>
              <a:rPr lang="en-US" b="1" dirty="0">
                <a:solidFill>
                  <a:schemeClr val="accent1"/>
                </a:solidFill>
                <a:latin typeface="Arial" panose="020B0604020202020204" pitchFamily="34" charset="0"/>
                <a:cs typeface="Arial" panose="020B0604020202020204" pitchFamily="34" charset="0"/>
              </a:rPr>
              <a:t>Practice Activities</a:t>
            </a:r>
          </a:p>
          <a:p>
            <a:pPr marL="285750" indent="-285750">
              <a:buFont typeface="Arial" panose="020B0604020202020204" pitchFamily="34" charset="0"/>
              <a:buChar char="•"/>
            </a:pPr>
            <a:r>
              <a:rPr lang="en-US" sz="1600" b="1" dirty="0">
                <a:latin typeface="Arial" panose="020B0604020202020204" pitchFamily="34" charset="0"/>
                <a:cs typeface="Arial" panose="020B0604020202020204" pitchFamily="34" charset="0"/>
              </a:rPr>
              <a:t>Release Date: </a:t>
            </a:r>
            <a:r>
              <a:rPr lang="en-US" sz="1600" dirty="0">
                <a:latin typeface="Arial" panose="020B0604020202020204" pitchFamily="34" charset="0"/>
                <a:cs typeface="Arial" panose="020B0604020202020204" pitchFamily="34" charset="0"/>
              </a:rPr>
              <a:t>September 2025</a:t>
            </a:r>
            <a:endParaRPr lang="en-US" sz="1600" b="1"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b="1" dirty="0">
                <a:latin typeface="Arial" panose="020B0604020202020204" pitchFamily="34" charset="0"/>
                <a:cs typeface="Arial" panose="020B0604020202020204" pitchFamily="34" charset="0"/>
              </a:rPr>
              <a:t>What is it? </a:t>
            </a:r>
          </a:p>
          <a:p>
            <a:pPr marL="742950" lvl="1" indent="-285750">
              <a:buFont typeface="Courier New" panose="02070309020205020404" pitchFamily="49" charset="0"/>
              <a:buChar char="o"/>
            </a:pPr>
            <a:r>
              <a:rPr lang="en-US" sz="1600" dirty="0">
                <a:latin typeface="Arial" panose="020B0604020202020204" pitchFamily="34" charset="0"/>
                <a:cs typeface="Arial" panose="020B0604020202020204" pitchFamily="34" charset="0"/>
              </a:rPr>
              <a:t>Teacher- and student-friendly practice activities built into PowerPoint slides that can be used to help prepare students for </a:t>
            </a:r>
            <a:r>
              <a:rPr lang="en-US" sz="1600" i="1" dirty="0">
                <a:latin typeface="Arial" panose="020B0604020202020204" pitchFamily="34" charset="0"/>
                <a:cs typeface="Arial" panose="020B0604020202020204" pitchFamily="34" charset="0"/>
              </a:rPr>
              <a:t>CogAT </a:t>
            </a:r>
            <a:r>
              <a:rPr lang="en-US" sz="1600" dirty="0">
                <a:latin typeface="Arial" panose="020B0604020202020204" pitchFamily="34" charset="0"/>
                <a:cs typeface="Arial" panose="020B0604020202020204" pitchFamily="34" charset="0"/>
              </a:rPr>
              <a:t>testing.</a:t>
            </a:r>
          </a:p>
          <a:p>
            <a:pPr marL="742950" lvl="1" indent="-285750">
              <a:buFont typeface="Courier New" panose="02070309020205020404" pitchFamily="49" charset="0"/>
              <a:buChar char="o"/>
            </a:pPr>
            <a:r>
              <a:rPr lang="en-US" sz="1600" dirty="0">
                <a:latin typeface="Arial" panose="020B0604020202020204" pitchFamily="34" charset="0"/>
                <a:cs typeface="Arial" panose="020B0604020202020204" pitchFamily="34" charset="0"/>
              </a:rPr>
              <a:t>Currently, levels 5/6 and 8 are available in the Resources section in DataManager. </a:t>
            </a:r>
          </a:p>
        </p:txBody>
      </p:sp>
    </p:spTree>
    <p:extLst>
      <p:ext uri="{BB962C8B-B14F-4D97-AF65-F5344CB8AC3E}">
        <p14:creationId xmlns:p14="http://schemas.microsoft.com/office/powerpoint/2010/main" val="16080630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D4904B-1353-AC38-232D-A0C431E0C9C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DD87B7D-B1C5-4696-7030-C74C591A012F}"/>
              </a:ext>
            </a:extLst>
          </p:cNvPr>
          <p:cNvSpPr>
            <a:spLocks noGrp="1"/>
          </p:cNvSpPr>
          <p:nvPr>
            <p:ph type="title"/>
          </p:nvPr>
        </p:nvSpPr>
        <p:spPr>
          <a:xfrm>
            <a:off x="621437" y="254904"/>
            <a:ext cx="10981678" cy="857500"/>
          </a:xfrm>
        </p:spPr>
        <p:txBody>
          <a:bodyPr>
            <a:normAutofit/>
          </a:bodyPr>
          <a:lstStyle/>
          <a:p>
            <a:r>
              <a:rPr lang="en-US" sz="3600" b="1" dirty="0">
                <a:solidFill>
                  <a:schemeClr val="tx2"/>
                </a:solidFill>
                <a:latin typeface="Arial Black" panose="020B0A04020102020204" pitchFamily="34" charset="0"/>
              </a:rPr>
              <a:t>Administration of </a:t>
            </a:r>
            <a:r>
              <a:rPr lang="en-US" sz="3600" b="1" i="1" dirty="0">
                <a:solidFill>
                  <a:schemeClr val="tx2"/>
                </a:solidFill>
                <a:latin typeface="Arial Black" panose="020B0A04020102020204" pitchFamily="34" charset="0"/>
              </a:rPr>
              <a:t>CogAT</a:t>
            </a:r>
            <a:r>
              <a:rPr lang="en-US" sz="3600" b="1" dirty="0">
                <a:solidFill>
                  <a:schemeClr val="tx2"/>
                </a:solidFill>
                <a:latin typeface="Arial Black" panose="020B0A04020102020204" pitchFamily="34" charset="0"/>
              </a:rPr>
              <a:t> and </a:t>
            </a:r>
            <a:r>
              <a:rPr lang="en-US" sz="3600" b="1" i="1" dirty="0">
                <a:solidFill>
                  <a:schemeClr val="tx2"/>
                </a:solidFill>
                <a:latin typeface="Arial Black" panose="020B0A04020102020204" pitchFamily="34" charset="0"/>
              </a:rPr>
              <a:t>IA</a:t>
            </a:r>
            <a:endParaRPr lang="en-US" sz="3600" b="1" dirty="0">
              <a:solidFill>
                <a:schemeClr val="tx2"/>
              </a:solidFill>
              <a:latin typeface="Arial Black" panose="020B0A04020102020204" pitchFamily="34" charset="0"/>
            </a:endParaRPr>
          </a:p>
        </p:txBody>
      </p:sp>
      <p:pic>
        <p:nvPicPr>
          <p:cNvPr id="5" name="Picture 4" descr="CogAT logo">
            <a:extLst>
              <a:ext uri="{FF2B5EF4-FFF2-40B4-BE49-F238E27FC236}">
                <a16:creationId xmlns:a16="http://schemas.microsoft.com/office/drawing/2014/main" id="{4069C926-FD65-5E69-5C5B-3B71D3590E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22922" y="6047053"/>
            <a:ext cx="1773936" cy="633984"/>
          </a:xfrm>
          <a:prstGeom prst="rect">
            <a:avLst/>
          </a:prstGeom>
        </p:spPr>
      </p:pic>
      <p:pic>
        <p:nvPicPr>
          <p:cNvPr id="7" name="Picture 6" descr="Iowa Assessments logo">
            <a:extLst>
              <a:ext uri="{FF2B5EF4-FFF2-40B4-BE49-F238E27FC236}">
                <a16:creationId xmlns:a16="http://schemas.microsoft.com/office/drawing/2014/main" id="{3BE14997-D4A7-A8B3-ACE2-698C36200E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4261" y="5837969"/>
            <a:ext cx="2734249" cy="724770"/>
          </a:xfrm>
          <a:prstGeom prst="rect">
            <a:avLst/>
          </a:prstGeom>
        </p:spPr>
      </p:pic>
      <p:sp>
        <p:nvSpPr>
          <p:cNvPr id="3" name="TextBox 2">
            <a:extLst>
              <a:ext uri="{FF2B5EF4-FFF2-40B4-BE49-F238E27FC236}">
                <a16:creationId xmlns:a16="http://schemas.microsoft.com/office/drawing/2014/main" id="{229FBD90-D373-2053-84C7-A6654BCDAE11}"/>
              </a:ext>
            </a:extLst>
          </p:cNvPr>
          <p:cNvSpPr txBox="1"/>
          <p:nvPr/>
        </p:nvSpPr>
        <p:spPr>
          <a:xfrm>
            <a:off x="621437" y="1059900"/>
            <a:ext cx="6364154" cy="5355312"/>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CogAT and Iowa Assessments are group-administered by classroom teachers.</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It is best for tests to be administered by someone who is familiar to the students. </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Tests at the second-grade level are not timed.</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Adjust pacing to fit your students’ needs. CogAT tests focus on assessing how well, not how quickly, students solve reasoning problems. </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Teachers must be trained before administering these assessments.</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To ensure familiarity with the content, teachers should review and take notes on these directions before administering the test. </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Each test starts with a practice item to help students get accustomed to the format. Review practice questions with students. Make sure students fully understand the instructions before beginning the subtest.</a:t>
            </a:r>
            <a:endParaRPr lang="en-US" dirty="0"/>
          </a:p>
          <a:p>
            <a:pPr marL="285750" indent="-285750">
              <a:buFont typeface="Arial" panose="020B0604020202020204" pitchFamily="34" charset="0"/>
              <a:buChar char="•"/>
            </a:pPr>
            <a:endParaRPr lang="en-US" dirty="0">
              <a:latin typeface="Arial" panose="020B0604020202020204" pitchFamily="34" charset="0"/>
              <a:cs typeface="Arial" panose="020B0604020202020204" pitchFamily="34" charset="0"/>
            </a:endParaRPr>
          </a:p>
          <a:p>
            <a:endParaRPr lang="en-US" dirty="0"/>
          </a:p>
        </p:txBody>
      </p:sp>
      <p:pic>
        <p:nvPicPr>
          <p:cNvPr id="9" name="Picture 8" descr="Iowa test book">
            <a:extLst>
              <a:ext uri="{FF2B5EF4-FFF2-40B4-BE49-F238E27FC236}">
                <a16:creationId xmlns:a16="http://schemas.microsoft.com/office/drawing/2014/main" id="{BDB81980-60AC-9AF9-7F33-401252FC7FFA}"/>
              </a:ext>
              <a:ext uri="{C183D7F6-B498-43B3-948B-1728B52AA6E4}">
                <adec:decorative xmlns:adec="http://schemas.microsoft.com/office/drawing/2017/decorative" val="0"/>
              </a:ext>
            </a:extLst>
          </p:cNvPr>
          <p:cNvPicPr>
            <a:picLocks noChangeAspect="1"/>
          </p:cNvPicPr>
          <p:nvPr/>
        </p:nvPicPr>
        <p:blipFill>
          <a:blip r:embed="rId5"/>
          <a:stretch>
            <a:fillRect/>
          </a:stretch>
        </p:blipFill>
        <p:spPr>
          <a:xfrm>
            <a:off x="8493886" y="1858192"/>
            <a:ext cx="3109229" cy="3657917"/>
          </a:xfrm>
          <a:prstGeom prst="rect">
            <a:avLst/>
          </a:prstGeom>
        </p:spPr>
      </p:pic>
      <p:pic>
        <p:nvPicPr>
          <p:cNvPr id="8" name="Picture 7" descr="CogAT Test Book&#10;">
            <a:extLst>
              <a:ext uri="{FF2B5EF4-FFF2-40B4-BE49-F238E27FC236}">
                <a16:creationId xmlns:a16="http://schemas.microsoft.com/office/drawing/2014/main" id="{0BCA4C8F-C37B-B864-01AC-3D02DB801C05}"/>
              </a:ext>
            </a:extLst>
          </p:cNvPr>
          <p:cNvPicPr>
            <a:picLocks noChangeAspect="1"/>
          </p:cNvPicPr>
          <p:nvPr/>
        </p:nvPicPr>
        <p:blipFill>
          <a:blip r:embed="rId6"/>
          <a:stretch>
            <a:fillRect/>
          </a:stretch>
        </p:blipFill>
        <p:spPr>
          <a:xfrm>
            <a:off x="7030719" y="1081166"/>
            <a:ext cx="2926334" cy="3657917"/>
          </a:xfrm>
          <a:prstGeom prst="rect">
            <a:avLst/>
          </a:prstGeom>
        </p:spPr>
      </p:pic>
    </p:spTree>
    <p:extLst>
      <p:ext uri="{BB962C8B-B14F-4D97-AF65-F5344CB8AC3E}">
        <p14:creationId xmlns:p14="http://schemas.microsoft.com/office/powerpoint/2010/main" val="196325944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2013 - 2022 Theme</Template>
  <TotalTime>3111</TotalTime>
  <Words>6474</Words>
  <Application>Microsoft Office PowerPoint</Application>
  <PresentationFormat>Widescreen</PresentationFormat>
  <Paragraphs>682</Paragraphs>
  <Slides>58</Slides>
  <Notes>30</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58</vt:i4>
      </vt:variant>
    </vt:vector>
  </HeadingPairs>
  <TitlesOfParts>
    <vt:vector size="71" baseType="lpstr">
      <vt:lpstr>Aptos Black</vt:lpstr>
      <vt:lpstr>Arial</vt:lpstr>
      <vt:lpstr>Arial Black</vt:lpstr>
      <vt:lpstr>Calibri</vt:lpstr>
      <vt:lpstr>Calibri Light</vt:lpstr>
      <vt:lpstr>Courier New</vt:lpstr>
      <vt:lpstr>Lucida Sans</vt:lpstr>
      <vt:lpstr>Mistral</vt:lpstr>
      <vt:lpstr>proxima-nova</vt:lpstr>
      <vt:lpstr>Symbol</vt:lpstr>
      <vt:lpstr>System Font Regular</vt:lpstr>
      <vt:lpstr>Wingdings</vt:lpstr>
      <vt:lpstr>Office Theme</vt:lpstr>
      <vt:lpstr>Gifted and Talented Assessment Program for Grade 2 Students</vt:lpstr>
      <vt:lpstr>PowerPoint Presentation</vt:lpstr>
      <vt:lpstr>Who to Contact</vt:lpstr>
      <vt:lpstr>Schedule of Important Dates- Fall 2025</vt:lpstr>
      <vt:lpstr>SC Gr 2 Gifted &amp; Talented Assessment Program </vt:lpstr>
      <vt:lpstr>Criteria for Gifted &amp; Talented Selection</vt:lpstr>
      <vt:lpstr>Administration of CogAT and IA</vt:lpstr>
      <vt:lpstr>Administration of CogAT and IA</vt:lpstr>
      <vt:lpstr>Administration of CogAT and IA</vt:lpstr>
      <vt:lpstr>Administration of CogAT and IA cont’</vt:lpstr>
      <vt:lpstr>Cognitive Ability Test (CogAT ®)</vt:lpstr>
      <vt:lpstr>Iowa Assessments™</vt:lpstr>
      <vt:lpstr>Testing Students with Documented Disabilities and ML Students </vt:lpstr>
      <vt:lpstr>State-Allowed Accommodations</vt:lpstr>
      <vt:lpstr>Coding Accommodations for Students with Documented Disabilities and ML Students</vt:lpstr>
      <vt:lpstr>Large Print Materials</vt:lpstr>
      <vt:lpstr>What is CogAT Alt-V Scoring for Grades K-2?</vt:lpstr>
      <vt:lpstr>CogAT Alt-V Coding</vt:lpstr>
      <vt:lpstr>PowerPoint Presentation</vt:lpstr>
      <vt:lpstr>Preparing Students for Testing</vt:lpstr>
      <vt:lpstr>Suggested Testing Schedule</vt:lpstr>
      <vt:lpstr>Test Security</vt:lpstr>
      <vt:lpstr>PowerPoint Presentation</vt:lpstr>
      <vt:lpstr>PowerPoint Presentation</vt:lpstr>
      <vt:lpstr>PowerPoint Presentation</vt:lpstr>
      <vt:lpstr>PowerPoint Presentation</vt:lpstr>
      <vt:lpstr>Receipt of Test Materials</vt:lpstr>
      <vt:lpstr>DTC Checklist- Before Testing</vt:lpstr>
      <vt:lpstr>DTC Checklist- Before Testing cont’</vt:lpstr>
      <vt:lpstr>STC Checklist- Before Testing</vt:lpstr>
      <vt:lpstr>STC Checklist- Before Testing cont’</vt:lpstr>
      <vt:lpstr>SUNS and Power School ID Numbers</vt:lpstr>
      <vt:lpstr>PowerPoint Presentation</vt:lpstr>
      <vt:lpstr>After the Test Administration </vt:lpstr>
      <vt:lpstr>Return Material Procedures</vt:lpstr>
      <vt:lpstr>Return Material Procedures cont’</vt:lpstr>
      <vt:lpstr>Return Material Procedures cont’</vt:lpstr>
      <vt:lpstr>Building Identification Sheets</vt:lpstr>
      <vt:lpstr>Grade Class Identification Sheets</vt:lpstr>
      <vt:lpstr>Summary of Test Materials Returned</vt:lpstr>
      <vt:lpstr>Summary of Test Materials Returned cont’</vt:lpstr>
      <vt:lpstr>DTC – After the Paper Administration</vt:lpstr>
      <vt:lpstr>Packing Instructions</vt:lpstr>
      <vt:lpstr>Packing Instructions (cont’)</vt:lpstr>
      <vt:lpstr>Packing Instructions (cont’)</vt:lpstr>
      <vt:lpstr>Packing Instructions (cont’)</vt:lpstr>
      <vt:lpstr>Returning of Test Materials</vt:lpstr>
      <vt:lpstr>Information about UPS RS shipping labels</vt:lpstr>
      <vt:lpstr>Using the UPS Labels</vt:lpstr>
      <vt:lpstr>Don’t Forget - First In! First Out!</vt:lpstr>
      <vt:lpstr>Scoring and Reporting</vt:lpstr>
      <vt:lpstr>Scoring and Reporting</vt:lpstr>
      <vt:lpstr>Packing List &amp; Box Labeling</vt:lpstr>
      <vt:lpstr>SC Assessment  Consultants</vt:lpstr>
      <vt:lpstr>Ordering Off-Grade-Level Materials</vt:lpstr>
      <vt:lpstr>SCDoE Grade 2 Gifted and Talented Assessment Website</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Gifted and Talented Assessment Program for Grade 2 Students</dc:title>
  <dc:creator>Montanez, Celia</dc:creator>
  <cp:lastModifiedBy>Ortiz, Celia</cp:lastModifiedBy>
  <cp:revision>7</cp:revision>
  <dcterms:created xsi:type="dcterms:W3CDTF">2022-09-12T13:45:56Z</dcterms:created>
  <dcterms:modified xsi:type="dcterms:W3CDTF">2025-09-09T12:45:38Z</dcterms:modified>
</cp:coreProperties>
</file>