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49"/>
  </p:notesMasterIdLst>
  <p:sldIdLst>
    <p:sldId id="479" r:id="rId2"/>
    <p:sldId id="480" r:id="rId3"/>
    <p:sldId id="481" r:id="rId4"/>
    <p:sldId id="482" r:id="rId5"/>
    <p:sldId id="483" r:id="rId6"/>
    <p:sldId id="484" r:id="rId7"/>
    <p:sldId id="485" r:id="rId8"/>
    <p:sldId id="486" r:id="rId9"/>
    <p:sldId id="487" r:id="rId10"/>
    <p:sldId id="488" r:id="rId11"/>
    <p:sldId id="265" r:id="rId12"/>
    <p:sldId id="478" r:id="rId13"/>
    <p:sldId id="268" r:id="rId14"/>
    <p:sldId id="269" r:id="rId15"/>
    <p:sldId id="270" r:id="rId16"/>
    <p:sldId id="271" r:id="rId17"/>
    <p:sldId id="280" r:id="rId18"/>
    <p:sldId id="489" r:id="rId19"/>
    <p:sldId id="273" r:id="rId20"/>
    <p:sldId id="472" r:id="rId21"/>
    <p:sldId id="474" r:id="rId22"/>
    <p:sldId id="275" r:id="rId23"/>
    <p:sldId id="461" r:id="rId24"/>
    <p:sldId id="319" r:id="rId25"/>
    <p:sldId id="450" r:id="rId26"/>
    <p:sldId id="314" r:id="rId27"/>
    <p:sldId id="317" r:id="rId28"/>
    <p:sldId id="318" r:id="rId29"/>
    <p:sldId id="278" r:id="rId30"/>
    <p:sldId id="279" r:id="rId31"/>
    <p:sldId id="284" r:id="rId32"/>
    <p:sldId id="286" r:id="rId33"/>
    <p:sldId id="449" r:id="rId34"/>
    <p:sldId id="493" r:id="rId35"/>
    <p:sldId id="494" r:id="rId36"/>
    <p:sldId id="495" r:id="rId37"/>
    <p:sldId id="459" r:id="rId38"/>
    <p:sldId id="475" r:id="rId39"/>
    <p:sldId id="304" r:id="rId40"/>
    <p:sldId id="463" r:id="rId41"/>
    <p:sldId id="464" r:id="rId42"/>
    <p:sldId id="477" r:id="rId43"/>
    <p:sldId id="491" r:id="rId44"/>
    <p:sldId id="468" r:id="rId45"/>
    <p:sldId id="492" r:id="rId46"/>
    <p:sldId id="312" r:id="rId47"/>
    <p:sldId id="490" r:id="rId4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FF"/>
    <a:srgbClr val="FF99FF"/>
    <a:srgbClr val="FF33CC"/>
    <a:srgbClr val="DA3ABC"/>
    <a:srgbClr val="7F7F7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AD52F-4F08-4CD9-820F-73F1119E5323}" v="82" dt="2025-09-10T15:24:25.534"/>
    <p1510:client id="{9F7DF6BE-25A8-471A-A159-FBBD7C5F37FE}" v="6" dt="2025-09-11T12:49:06.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899" autoAdjust="0"/>
  </p:normalViewPr>
  <p:slideViewPr>
    <p:cSldViewPr snapToGrid="0">
      <p:cViewPr varScale="1">
        <p:scale>
          <a:sx n="81" d="100"/>
          <a:sy n="81" d="100"/>
        </p:scale>
        <p:origin x="1614" y="8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tiz, Celia" userId="ccf50a8b-cd66-405c-8ef1-b6f17100a86c" providerId="ADAL" clId="{F87486C6-DBBC-47DC-87BB-90AC52B04390}"/>
    <pc:docChg chg="modSld modNotesMaster">
      <pc:chgData name="Ortiz, Celia" userId="ccf50a8b-cd66-405c-8ef1-b6f17100a86c" providerId="ADAL" clId="{F87486C6-DBBC-47DC-87BB-90AC52B04390}" dt="2025-09-11T15:24:20.887" v="295" actId="20577"/>
      <pc:docMkLst>
        <pc:docMk/>
      </pc:docMkLst>
      <pc:sldChg chg="modNotesTx">
        <pc:chgData name="Ortiz, Celia" userId="ccf50a8b-cd66-405c-8ef1-b6f17100a86c" providerId="ADAL" clId="{F87486C6-DBBC-47DC-87BB-90AC52B04390}" dt="2025-09-11T12:45:08.675" v="207" actId="20577"/>
        <pc:sldMkLst>
          <pc:docMk/>
          <pc:sldMk cId="2808919053" sldId="480"/>
        </pc:sldMkLst>
      </pc:sldChg>
      <pc:sldChg chg="modSp mod">
        <pc:chgData name="Ortiz, Celia" userId="ccf50a8b-cd66-405c-8ef1-b6f17100a86c" providerId="ADAL" clId="{F87486C6-DBBC-47DC-87BB-90AC52B04390}" dt="2025-09-11T12:37:28.736" v="7" actId="20577"/>
        <pc:sldMkLst>
          <pc:docMk/>
          <pc:sldMk cId="1165509859" sldId="482"/>
        </pc:sldMkLst>
        <pc:graphicFrameChg chg="modGraphic">
          <ac:chgData name="Ortiz, Celia" userId="ccf50a8b-cd66-405c-8ef1-b6f17100a86c" providerId="ADAL" clId="{F87486C6-DBBC-47DC-87BB-90AC52B04390}" dt="2025-09-11T12:37:28.736" v="7" actId="20577"/>
          <ac:graphicFrameMkLst>
            <pc:docMk/>
            <pc:sldMk cId="1165509859" sldId="482"/>
            <ac:graphicFrameMk id="25" creationId="{EDA53B75-FAD7-8B2F-4060-C7553B11D3F0}"/>
          </ac:graphicFrameMkLst>
        </pc:graphicFrameChg>
      </pc:sldChg>
      <pc:sldChg chg="modSp mod">
        <pc:chgData name="Ortiz, Celia" userId="ccf50a8b-cd66-405c-8ef1-b6f17100a86c" providerId="ADAL" clId="{F87486C6-DBBC-47DC-87BB-90AC52B04390}" dt="2025-09-11T12:49:50.554" v="217" actId="20577"/>
        <pc:sldMkLst>
          <pc:docMk/>
          <pc:sldMk cId="2684871687" sldId="483"/>
        </pc:sldMkLst>
        <pc:spChg chg="mod">
          <ac:chgData name="Ortiz, Celia" userId="ccf50a8b-cd66-405c-8ef1-b6f17100a86c" providerId="ADAL" clId="{F87486C6-DBBC-47DC-87BB-90AC52B04390}" dt="2025-09-11T12:49:50.554" v="217" actId="20577"/>
          <ac:spMkLst>
            <pc:docMk/>
            <pc:sldMk cId="2684871687" sldId="483"/>
            <ac:spMk id="8" creationId="{27D828E0-F7B0-FD1A-6D35-1AC56FC7F40A}"/>
          </ac:spMkLst>
        </pc:spChg>
      </pc:sldChg>
      <pc:sldChg chg="modSp mod">
        <pc:chgData name="Ortiz, Celia" userId="ccf50a8b-cd66-405c-8ef1-b6f17100a86c" providerId="ADAL" clId="{F87486C6-DBBC-47DC-87BB-90AC52B04390}" dt="2025-09-11T14:20:01.158" v="238" actId="20577"/>
        <pc:sldMkLst>
          <pc:docMk/>
          <pc:sldMk cId="2344871976" sldId="488"/>
        </pc:sldMkLst>
        <pc:spChg chg="mod">
          <ac:chgData name="Ortiz, Celia" userId="ccf50a8b-cd66-405c-8ef1-b6f17100a86c" providerId="ADAL" clId="{F87486C6-DBBC-47DC-87BB-90AC52B04390}" dt="2025-09-11T14:20:01.158" v="238" actId="20577"/>
          <ac:spMkLst>
            <pc:docMk/>
            <pc:sldMk cId="2344871976" sldId="488"/>
            <ac:spMk id="5" creationId="{FBF49636-C784-87CF-DD2D-B3290CA9214F}"/>
          </ac:spMkLst>
        </pc:spChg>
      </pc:sldChg>
      <pc:sldChg chg="modSp mod">
        <pc:chgData name="Ortiz, Celia" userId="ccf50a8b-cd66-405c-8ef1-b6f17100a86c" providerId="ADAL" clId="{F87486C6-DBBC-47DC-87BB-90AC52B04390}" dt="2025-09-11T15:24:20.887" v="295" actId="20577"/>
        <pc:sldMkLst>
          <pc:docMk/>
          <pc:sldMk cId="1646958990" sldId="489"/>
        </pc:sldMkLst>
        <pc:spChg chg="mod">
          <ac:chgData name="Ortiz, Celia" userId="ccf50a8b-cd66-405c-8ef1-b6f17100a86c" providerId="ADAL" clId="{F87486C6-DBBC-47DC-87BB-90AC52B04390}" dt="2025-09-11T15:24:20.887" v="295" actId="20577"/>
          <ac:spMkLst>
            <pc:docMk/>
            <pc:sldMk cId="1646958990" sldId="489"/>
            <ac:spMk id="3" creationId="{6C185411-2A13-A8BC-9177-AABC7281C3E0}"/>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1E3CF-D6AC-475C-8AD4-571422A5B7D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5A146EC2-AAA0-40DE-ADEF-B69CBF591599}">
      <dgm:prSet/>
      <dgm:spPr/>
      <dgm:t>
        <a:bodyPr/>
        <a:lstStyle/>
        <a:p>
          <a:r>
            <a:rPr lang="en-US" b="1"/>
            <a:t>Setting – individual or small group </a:t>
          </a:r>
        </a:p>
      </dgm:t>
      <dgm:extLst>
        <a:ext uri="{E40237B7-FDA0-4F09-8148-C483321AD2D9}">
          <dgm14:cNvPr xmlns:dgm14="http://schemas.microsoft.com/office/drawing/2010/diagram" id="0" name="" descr="State-Allowed Accommodations are listed in a rectangular box each."/>
        </a:ext>
      </dgm:extLst>
    </dgm:pt>
    <dgm:pt modelId="{5B9DB823-FEE3-44FE-A1B5-96CE9369E4A5}" type="parTrans" cxnId="{387F9782-B234-45A2-BC7D-02664A5FEB9D}">
      <dgm:prSet/>
      <dgm:spPr/>
      <dgm:t>
        <a:bodyPr/>
        <a:lstStyle/>
        <a:p>
          <a:endParaRPr lang="en-US"/>
        </a:p>
      </dgm:t>
    </dgm:pt>
    <dgm:pt modelId="{F84F2E85-F21E-4A1F-8D14-D3A7C3BC29E4}" type="sibTrans" cxnId="{387F9782-B234-45A2-BC7D-02664A5FEB9D}">
      <dgm:prSet/>
      <dgm:spPr/>
      <dgm:t>
        <a:bodyPr/>
        <a:lstStyle/>
        <a:p>
          <a:endParaRPr lang="en-US"/>
        </a:p>
      </dgm:t>
    </dgm:pt>
    <dgm:pt modelId="{ABC65C14-D1DE-4AE6-81FD-1E5EC8D0FA5C}">
      <dgm:prSet/>
      <dgm:spPr/>
      <dgm:t>
        <a:bodyPr/>
        <a:lstStyle/>
        <a:p>
          <a:r>
            <a:rPr lang="en-US" b="1"/>
            <a:t>Timing – frequent and extended breaks</a:t>
          </a:r>
        </a:p>
      </dgm:t>
    </dgm:pt>
    <dgm:pt modelId="{071A80E1-CF1B-4DA3-BAC8-3AB73FB38861}" type="parTrans" cxnId="{B013DB17-E611-4EF6-A611-9EBC285CD3CB}">
      <dgm:prSet/>
      <dgm:spPr/>
      <dgm:t>
        <a:bodyPr/>
        <a:lstStyle/>
        <a:p>
          <a:endParaRPr lang="en-US"/>
        </a:p>
      </dgm:t>
    </dgm:pt>
    <dgm:pt modelId="{A6267E00-30D5-48BC-8F28-7EC97DF66B6A}" type="sibTrans" cxnId="{B013DB17-E611-4EF6-A611-9EBC285CD3CB}">
      <dgm:prSet/>
      <dgm:spPr/>
      <dgm:t>
        <a:bodyPr/>
        <a:lstStyle/>
        <a:p>
          <a:endParaRPr lang="en-US"/>
        </a:p>
      </dgm:t>
    </dgm:pt>
    <dgm:pt modelId="{DFF7096B-EC53-4A69-9A6D-DB4E5D107970}">
      <dgm:prSet/>
      <dgm:spPr/>
      <dgm:t>
        <a:bodyPr/>
        <a:lstStyle/>
        <a:p>
          <a:r>
            <a:rPr lang="en-US" b="1"/>
            <a:t>Scheduling - multiple sessions or days</a:t>
          </a:r>
        </a:p>
      </dgm:t>
    </dgm:pt>
    <dgm:pt modelId="{A19D21DC-8E61-455A-BCAA-2EA499864ACF}" type="parTrans" cxnId="{C1B5E0DC-578F-49E7-AA72-306AEB08628E}">
      <dgm:prSet/>
      <dgm:spPr/>
      <dgm:t>
        <a:bodyPr/>
        <a:lstStyle/>
        <a:p>
          <a:endParaRPr lang="en-US"/>
        </a:p>
      </dgm:t>
    </dgm:pt>
    <dgm:pt modelId="{3AD02D07-4749-4E8A-A195-97F1835DFCCC}" type="sibTrans" cxnId="{C1B5E0DC-578F-49E7-AA72-306AEB08628E}">
      <dgm:prSet/>
      <dgm:spPr/>
      <dgm:t>
        <a:bodyPr/>
        <a:lstStyle/>
        <a:p>
          <a:endParaRPr lang="en-US"/>
        </a:p>
      </dgm:t>
    </dgm:pt>
    <dgm:pt modelId="{6CA052B0-4681-4F9E-952D-108FCBD8CFCB}">
      <dgm:prSet/>
      <dgm:spPr/>
      <dgm:t>
        <a:bodyPr/>
        <a:lstStyle/>
        <a:p>
          <a:r>
            <a:rPr lang="en-US" b="1" dirty="0"/>
            <a:t>Presentation –read aloud to self, repeating or signing the directions, repeated directions, signed administration </a:t>
          </a:r>
        </a:p>
      </dgm:t>
    </dgm:pt>
    <dgm:pt modelId="{D5B8EE49-1E12-4E27-8813-C96E36F8B018}" type="parTrans" cxnId="{A33611D1-0C10-4050-9C00-E4A0CE446A5A}">
      <dgm:prSet/>
      <dgm:spPr/>
      <dgm:t>
        <a:bodyPr/>
        <a:lstStyle/>
        <a:p>
          <a:endParaRPr lang="en-US"/>
        </a:p>
      </dgm:t>
    </dgm:pt>
    <dgm:pt modelId="{7A32C647-85E1-4CF7-964A-00038E59CFB0}" type="sibTrans" cxnId="{A33611D1-0C10-4050-9C00-E4A0CE446A5A}">
      <dgm:prSet/>
      <dgm:spPr/>
      <dgm:t>
        <a:bodyPr/>
        <a:lstStyle/>
        <a:p>
          <a:endParaRPr lang="en-US"/>
        </a:p>
      </dgm:t>
    </dgm:pt>
    <dgm:pt modelId="{8366E6AA-BED5-4D55-81BB-11D31A103139}">
      <dgm:prSet/>
      <dgm:spPr/>
      <dgm:t>
        <a:bodyPr/>
        <a:lstStyle/>
        <a:p>
          <a:r>
            <a:rPr lang="en-US" b="1"/>
            <a:t>Response – nonverbal indication of answer choices or dictation of responses</a:t>
          </a:r>
        </a:p>
      </dgm:t>
    </dgm:pt>
    <dgm:pt modelId="{5C1B2650-C127-45B8-B515-58EDB2DCF2E4}" type="parTrans" cxnId="{8B93EDDE-3677-44FF-B603-1F4F2F97036F}">
      <dgm:prSet/>
      <dgm:spPr/>
      <dgm:t>
        <a:bodyPr/>
        <a:lstStyle/>
        <a:p>
          <a:endParaRPr lang="en-US"/>
        </a:p>
      </dgm:t>
    </dgm:pt>
    <dgm:pt modelId="{E793EB05-7B7F-4E72-8CDD-34384DE97D19}" type="sibTrans" cxnId="{8B93EDDE-3677-44FF-B603-1F4F2F97036F}">
      <dgm:prSet/>
      <dgm:spPr/>
      <dgm:t>
        <a:bodyPr/>
        <a:lstStyle/>
        <a:p>
          <a:endParaRPr lang="en-US"/>
        </a:p>
      </dgm:t>
    </dgm:pt>
    <dgm:pt modelId="{A6F3E0B6-24A8-4FF3-9C66-ED03DE10334A}">
      <dgm:prSet/>
      <dgm:spPr/>
      <dgm:t>
        <a:bodyPr/>
        <a:lstStyle/>
        <a:p>
          <a:r>
            <a:rPr lang="en-US" b="1"/>
            <a:t>Bilingual Dictionary – word-to-word dictionary only with no pictures, definitions, etc.</a:t>
          </a:r>
        </a:p>
      </dgm:t>
    </dgm:pt>
    <dgm:pt modelId="{B7F0A5F2-3CD2-434C-A8D5-390F141314CA}" type="parTrans" cxnId="{A5A21E06-B9F8-4E81-BD20-9D866C62B4F4}">
      <dgm:prSet/>
      <dgm:spPr/>
      <dgm:t>
        <a:bodyPr/>
        <a:lstStyle/>
        <a:p>
          <a:endParaRPr lang="en-US"/>
        </a:p>
      </dgm:t>
    </dgm:pt>
    <dgm:pt modelId="{30FF547A-ABF4-4422-927C-AD0E832D0F97}" type="sibTrans" cxnId="{A5A21E06-B9F8-4E81-BD20-9D866C62B4F4}">
      <dgm:prSet/>
      <dgm:spPr/>
      <dgm:t>
        <a:bodyPr/>
        <a:lstStyle/>
        <a:p>
          <a:endParaRPr lang="en-US"/>
        </a:p>
      </dgm:t>
    </dgm:pt>
    <dgm:pt modelId="{FAD44626-4A7C-4CC6-A026-8038CE0A945A}">
      <dgm:prSet/>
      <dgm:spPr/>
      <dgm:t>
        <a:bodyPr/>
        <a:lstStyle/>
        <a:p>
          <a:r>
            <a:rPr lang="en-US" b="1" dirty="0"/>
            <a:t>Translate Directions – only general test directions may be translated</a:t>
          </a:r>
        </a:p>
      </dgm:t>
    </dgm:pt>
    <dgm:pt modelId="{F97A99CE-8D97-4C2C-8557-C1D5B199519D}" type="parTrans" cxnId="{ED514B14-5AD0-4F94-B6DF-E3F17E5E7211}">
      <dgm:prSet/>
      <dgm:spPr/>
      <dgm:t>
        <a:bodyPr/>
        <a:lstStyle/>
        <a:p>
          <a:endParaRPr lang="en-US"/>
        </a:p>
      </dgm:t>
    </dgm:pt>
    <dgm:pt modelId="{B492FF3B-9012-48E2-96B4-09D9649F7191}" type="sibTrans" cxnId="{ED514B14-5AD0-4F94-B6DF-E3F17E5E7211}">
      <dgm:prSet/>
      <dgm:spPr/>
      <dgm:t>
        <a:bodyPr/>
        <a:lstStyle/>
        <a:p>
          <a:endParaRPr lang="en-US"/>
        </a:p>
      </dgm:t>
    </dgm:pt>
    <dgm:pt modelId="{90A94E11-0B06-4FC9-AE18-912A6B2DD75E}" type="pres">
      <dgm:prSet presAssocID="{7E21E3CF-D6AC-475C-8AD4-571422A5B7D1}" presName="diagram" presStyleCnt="0">
        <dgm:presLayoutVars>
          <dgm:dir/>
          <dgm:resizeHandles val="exact"/>
        </dgm:presLayoutVars>
      </dgm:prSet>
      <dgm:spPr/>
    </dgm:pt>
    <dgm:pt modelId="{432B0009-635E-4220-AA84-252C25C1F2B9}" type="pres">
      <dgm:prSet presAssocID="{5A146EC2-AAA0-40DE-ADEF-B69CBF591599}" presName="node" presStyleLbl="node1" presStyleIdx="0" presStyleCnt="7">
        <dgm:presLayoutVars>
          <dgm:bulletEnabled val="1"/>
        </dgm:presLayoutVars>
      </dgm:prSet>
      <dgm:spPr/>
    </dgm:pt>
    <dgm:pt modelId="{6FEBB31A-0775-4CF7-A409-78AF44CCCF73}" type="pres">
      <dgm:prSet presAssocID="{F84F2E85-F21E-4A1F-8D14-D3A7C3BC29E4}" presName="sibTrans" presStyleCnt="0"/>
      <dgm:spPr/>
    </dgm:pt>
    <dgm:pt modelId="{CD091273-E774-4EC4-88B7-F82625CD7B94}" type="pres">
      <dgm:prSet presAssocID="{ABC65C14-D1DE-4AE6-81FD-1E5EC8D0FA5C}" presName="node" presStyleLbl="node1" presStyleIdx="1" presStyleCnt="7">
        <dgm:presLayoutVars>
          <dgm:bulletEnabled val="1"/>
        </dgm:presLayoutVars>
      </dgm:prSet>
      <dgm:spPr/>
    </dgm:pt>
    <dgm:pt modelId="{9E3A4663-6D4E-42EC-A4EB-307604665778}" type="pres">
      <dgm:prSet presAssocID="{A6267E00-30D5-48BC-8F28-7EC97DF66B6A}" presName="sibTrans" presStyleCnt="0"/>
      <dgm:spPr/>
    </dgm:pt>
    <dgm:pt modelId="{4EA042B0-BE13-491E-B672-9951C7024D81}" type="pres">
      <dgm:prSet presAssocID="{DFF7096B-EC53-4A69-9A6D-DB4E5D107970}" presName="node" presStyleLbl="node1" presStyleIdx="2" presStyleCnt="7">
        <dgm:presLayoutVars>
          <dgm:bulletEnabled val="1"/>
        </dgm:presLayoutVars>
      </dgm:prSet>
      <dgm:spPr/>
    </dgm:pt>
    <dgm:pt modelId="{3B42BD46-9CA7-495A-90DA-C91F56256FE1}" type="pres">
      <dgm:prSet presAssocID="{3AD02D07-4749-4E8A-A195-97F1835DFCCC}" presName="sibTrans" presStyleCnt="0"/>
      <dgm:spPr/>
    </dgm:pt>
    <dgm:pt modelId="{BC998343-71C1-42DB-BF79-D511FDF4E1D6}" type="pres">
      <dgm:prSet presAssocID="{6CA052B0-4681-4F9E-952D-108FCBD8CFCB}" presName="node" presStyleLbl="node1" presStyleIdx="3" presStyleCnt="7">
        <dgm:presLayoutVars>
          <dgm:bulletEnabled val="1"/>
        </dgm:presLayoutVars>
      </dgm:prSet>
      <dgm:spPr/>
    </dgm:pt>
    <dgm:pt modelId="{E5F80973-4FE2-46CA-889D-CBBCE37B5222}" type="pres">
      <dgm:prSet presAssocID="{7A32C647-85E1-4CF7-964A-00038E59CFB0}" presName="sibTrans" presStyleCnt="0"/>
      <dgm:spPr/>
    </dgm:pt>
    <dgm:pt modelId="{91A3F04F-1953-46A5-9D35-48AA5041111B}" type="pres">
      <dgm:prSet presAssocID="{8366E6AA-BED5-4D55-81BB-11D31A103139}" presName="node" presStyleLbl="node1" presStyleIdx="4" presStyleCnt="7">
        <dgm:presLayoutVars>
          <dgm:bulletEnabled val="1"/>
        </dgm:presLayoutVars>
      </dgm:prSet>
      <dgm:spPr/>
    </dgm:pt>
    <dgm:pt modelId="{7C8C1F61-B55B-4F19-8A2B-08643EE4557A}" type="pres">
      <dgm:prSet presAssocID="{E793EB05-7B7F-4E72-8CDD-34384DE97D19}" presName="sibTrans" presStyleCnt="0"/>
      <dgm:spPr/>
    </dgm:pt>
    <dgm:pt modelId="{4FDFE382-602B-42A3-87FC-9C33810295B5}" type="pres">
      <dgm:prSet presAssocID="{A6F3E0B6-24A8-4FF3-9C66-ED03DE10334A}" presName="node" presStyleLbl="node1" presStyleIdx="5" presStyleCnt="7">
        <dgm:presLayoutVars>
          <dgm:bulletEnabled val="1"/>
        </dgm:presLayoutVars>
      </dgm:prSet>
      <dgm:spPr/>
    </dgm:pt>
    <dgm:pt modelId="{6B6DED35-4CB7-4303-AA4C-CA169FF414DB}" type="pres">
      <dgm:prSet presAssocID="{30FF547A-ABF4-4422-927C-AD0E832D0F97}" presName="sibTrans" presStyleCnt="0"/>
      <dgm:spPr/>
    </dgm:pt>
    <dgm:pt modelId="{BC13BA2E-8B03-481F-BD95-FBC2501FC3C2}" type="pres">
      <dgm:prSet presAssocID="{FAD44626-4A7C-4CC6-A026-8038CE0A945A}" presName="node" presStyleLbl="node1" presStyleIdx="6" presStyleCnt="7">
        <dgm:presLayoutVars>
          <dgm:bulletEnabled val="1"/>
        </dgm:presLayoutVars>
      </dgm:prSet>
      <dgm:spPr/>
    </dgm:pt>
  </dgm:ptLst>
  <dgm:cxnLst>
    <dgm:cxn modelId="{A5A21E06-B9F8-4E81-BD20-9D866C62B4F4}" srcId="{7E21E3CF-D6AC-475C-8AD4-571422A5B7D1}" destId="{A6F3E0B6-24A8-4FF3-9C66-ED03DE10334A}" srcOrd="5" destOrd="0" parTransId="{B7F0A5F2-3CD2-434C-A8D5-390F141314CA}" sibTransId="{30FF547A-ABF4-4422-927C-AD0E832D0F97}"/>
    <dgm:cxn modelId="{AD12CE07-6B97-4101-950C-0ACFDDAF3E0C}" type="presOf" srcId="{6CA052B0-4681-4F9E-952D-108FCBD8CFCB}" destId="{BC998343-71C1-42DB-BF79-D511FDF4E1D6}" srcOrd="0" destOrd="0" presId="urn:microsoft.com/office/officeart/2005/8/layout/default"/>
    <dgm:cxn modelId="{ED514B14-5AD0-4F94-B6DF-E3F17E5E7211}" srcId="{7E21E3CF-D6AC-475C-8AD4-571422A5B7D1}" destId="{FAD44626-4A7C-4CC6-A026-8038CE0A945A}" srcOrd="6" destOrd="0" parTransId="{F97A99CE-8D97-4C2C-8557-C1D5B199519D}" sibTransId="{B492FF3B-9012-48E2-96B4-09D9649F7191}"/>
    <dgm:cxn modelId="{B013DB17-E611-4EF6-A611-9EBC285CD3CB}" srcId="{7E21E3CF-D6AC-475C-8AD4-571422A5B7D1}" destId="{ABC65C14-D1DE-4AE6-81FD-1E5EC8D0FA5C}" srcOrd="1" destOrd="0" parTransId="{071A80E1-CF1B-4DA3-BAC8-3AB73FB38861}" sibTransId="{A6267E00-30D5-48BC-8F28-7EC97DF66B6A}"/>
    <dgm:cxn modelId="{EC80A518-F940-4345-97A3-E10CD728AC7C}" type="presOf" srcId="{A6F3E0B6-24A8-4FF3-9C66-ED03DE10334A}" destId="{4FDFE382-602B-42A3-87FC-9C33810295B5}" srcOrd="0" destOrd="0" presId="urn:microsoft.com/office/officeart/2005/8/layout/default"/>
    <dgm:cxn modelId="{1EC42930-8849-42E8-AC9D-E8E98C4A53D8}" type="presOf" srcId="{FAD44626-4A7C-4CC6-A026-8038CE0A945A}" destId="{BC13BA2E-8B03-481F-BD95-FBC2501FC3C2}" srcOrd="0" destOrd="0" presId="urn:microsoft.com/office/officeart/2005/8/layout/default"/>
    <dgm:cxn modelId="{A27E5F50-B9BD-490F-A571-58D726116AA7}" type="presOf" srcId="{7E21E3CF-D6AC-475C-8AD4-571422A5B7D1}" destId="{90A94E11-0B06-4FC9-AE18-912A6B2DD75E}" srcOrd="0" destOrd="0" presId="urn:microsoft.com/office/officeart/2005/8/layout/default"/>
    <dgm:cxn modelId="{387F9782-B234-45A2-BC7D-02664A5FEB9D}" srcId="{7E21E3CF-D6AC-475C-8AD4-571422A5B7D1}" destId="{5A146EC2-AAA0-40DE-ADEF-B69CBF591599}" srcOrd="0" destOrd="0" parTransId="{5B9DB823-FEE3-44FE-A1B5-96CE9369E4A5}" sibTransId="{F84F2E85-F21E-4A1F-8D14-D3A7C3BC29E4}"/>
    <dgm:cxn modelId="{38BFACB8-EB88-485D-A028-7868AFCB4BE1}" type="presOf" srcId="{8366E6AA-BED5-4D55-81BB-11D31A103139}" destId="{91A3F04F-1953-46A5-9D35-48AA5041111B}" srcOrd="0" destOrd="0" presId="urn:microsoft.com/office/officeart/2005/8/layout/default"/>
    <dgm:cxn modelId="{A33611D1-0C10-4050-9C00-E4A0CE446A5A}" srcId="{7E21E3CF-D6AC-475C-8AD4-571422A5B7D1}" destId="{6CA052B0-4681-4F9E-952D-108FCBD8CFCB}" srcOrd="3" destOrd="0" parTransId="{D5B8EE49-1E12-4E27-8813-C96E36F8B018}" sibTransId="{7A32C647-85E1-4CF7-964A-00038E59CFB0}"/>
    <dgm:cxn modelId="{C1B5E0DC-578F-49E7-AA72-306AEB08628E}" srcId="{7E21E3CF-D6AC-475C-8AD4-571422A5B7D1}" destId="{DFF7096B-EC53-4A69-9A6D-DB4E5D107970}" srcOrd="2" destOrd="0" parTransId="{A19D21DC-8E61-455A-BCAA-2EA499864ACF}" sibTransId="{3AD02D07-4749-4E8A-A195-97F1835DFCCC}"/>
    <dgm:cxn modelId="{E5FCC1DE-081F-4FAD-A546-BB0548D6D1E7}" type="presOf" srcId="{DFF7096B-EC53-4A69-9A6D-DB4E5D107970}" destId="{4EA042B0-BE13-491E-B672-9951C7024D81}" srcOrd="0" destOrd="0" presId="urn:microsoft.com/office/officeart/2005/8/layout/default"/>
    <dgm:cxn modelId="{8B93EDDE-3677-44FF-B603-1F4F2F97036F}" srcId="{7E21E3CF-D6AC-475C-8AD4-571422A5B7D1}" destId="{8366E6AA-BED5-4D55-81BB-11D31A103139}" srcOrd="4" destOrd="0" parTransId="{5C1B2650-C127-45B8-B515-58EDB2DCF2E4}" sibTransId="{E793EB05-7B7F-4E72-8CDD-34384DE97D19}"/>
    <dgm:cxn modelId="{30BBCEF4-6B32-4E43-8C86-DDAAD862D45C}" type="presOf" srcId="{ABC65C14-D1DE-4AE6-81FD-1E5EC8D0FA5C}" destId="{CD091273-E774-4EC4-88B7-F82625CD7B94}" srcOrd="0" destOrd="0" presId="urn:microsoft.com/office/officeart/2005/8/layout/default"/>
    <dgm:cxn modelId="{0DC5BCF8-DC3B-4E99-969D-33C2B2C25EE2}" type="presOf" srcId="{5A146EC2-AAA0-40DE-ADEF-B69CBF591599}" destId="{432B0009-635E-4220-AA84-252C25C1F2B9}" srcOrd="0" destOrd="0" presId="urn:microsoft.com/office/officeart/2005/8/layout/default"/>
    <dgm:cxn modelId="{4976A6DE-9BF5-4FF9-9B95-B621A20AE7DA}" type="presParOf" srcId="{90A94E11-0B06-4FC9-AE18-912A6B2DD75E}" destId="{432B0009-635E-4220-AA84-252C25C1F2B9}" srcOrd="0" destOrd="0" presId="urn:microsoft.com/office/officeart/2005/8/layout/default"/>
    <dgm:cxn modelId="{B404F20F-F9E1-4D71-ACBD-773C57EB6505}" type="presParOf" srcId="{90A94E11-0B06-4FC9-AE18-912A6B2DD75E}" destId="{6FEBB31A-0775-4CF7-A409-78AF44CCCF73}" srcOrd="1" destOrd="0" presId="urn:microsoft.com/office/officeart/2005/8/layout/default"/>
    <dgm:cxn modelId="{6F6BAC28-A76F-4229-94FC-D9D8F96E6BD1}" type="presParOf" srcId="{90A94E11-0B06-4FC9-AE18-912A6B2DD75E}" destId="{CD091273-E774-4EC4-88B7-F82625CD7B94}" srcOrd="2" destOrd="0" presId="urn:microsoft.com/office/officeart/2005/8/layout/default"/>
    <dgm:cxn modelId="{E848B023-840A-4007-8067-8597B1A31802}" type="presParOf" srcId="{90A94E11-0B06-4FC9-AE18-912A6B2DD75E}" destId="{9E3A4663-6D4E-42EC-A4EB-307604665778}" srcOrd="3" destOrd="0" presId="urn:microsoft.com/office/officeart/2005/8/layout/default"/>
    <dgm:cxn modelId="{A50D6AF4-31DD-4E69-AA7C-AEDF38C2DFDF}" type="presParOf" srcId="{90A94E11-0B06-4FC9-AE18-912A6B2DD75E}" destId="{4EA042B0-BE13-491E-B672-9951C7024D81}" srcOrd="4" destOrd="0" presId="urn:microsoft.com/office/officeart/2005/8/layout/default"/>
    <dgm:cxn modelId="{FE82FE6B-C83D-465A-BCD9-53F64D423D42}" type="presParOf" srcId="{90A94E11-0B06-4FC9-AE18-912A6B2DD75E}" destId="{3B42BD46-9CA7-495A-90DA-C91F56256FE1}" srcOrd="5" destOrd="0" presId="urn:microsoft.com/office/officeart/2005/8/layout/default"/>
    <dgm:cxn modelId="{81276820-2312-42E1-98E8-C233BE8434CF}" type="presParOf" srcId="{90A94E11-0B06-4FC9-AE18-912A6B2DD75E}" destId="{BC998343-71C1-42DB-BF79-D511FDF4E1D6}" srcOrd="6" destOrd="0" presId="urn:microsoft.com/office/officeart/2005/8/layout/default"/>
    <dgm:cxn modelId="{014C1307-B686-42BA-AC6C-E48107E6C4D3}" type="presParOf" srcId="{90A94E11-0B06-4FC9-AE18-912A6B2DD75E}" destId="{E5F80973-4FE2-46CA-889D-CBBCE37B5222}" srcOrd="7" destOrd="0" presId="urn:microsoft.com/office/officeart/2005/8/layout/default"/>
    <dgm:cxn modelId="{B7A0A189-3356-4517-85FA-4FE535F7D7C3}" type="presParOf" srcId="{90A94E11-0B06-4FC9-AE18-912A6B2DD75E}" destId="{91A3F04F-1953-46A5-9D35-48AA5041111B}" srcOrd="8" destOrd="0" presId="urn:microsoft.com/office/officeart/2005/8/layout/default"/>
    <dgm:cxn modelId="{4A3312EC-9112-48D3-8D1E-A0412758E4F9}" type="presParOf" srcId="{90A94E11-0B06-4FC9-AE18-912A6B2DD75E}" destId="{7C8C1F61-B55B-4F19-8A2B-08643EE4557A}" srcOrd="9" destOrd="0" presId="urn:microsoft.com/office/officeart/2005/8/layout/default"/>
    <dgm:cxn modelId="{F48B4359-E60B-4C69-8A39-EC5C09A352D3}" type="presParOf" srcId="{90A94E11-0B06-4FC9-AE18-912A6B2DD75E}" destId="{4FDFE382-602B-42A3-87FC-9C33810295B5}" srcOrd="10" destOrd="0" presId="urn:microsoft.com/office/officeart/2005/8/layout/default"/>
    <dgm:cxn modelId="{B978A567-E338-4263-B7D5-082E59559E2B}" type="presParOf" srcId="{90A94E11-0B06-4FC9-AE18-912A6B2DD75E}" destId="{6B6DED35-4CB7-4303-AA4C-CA169FF414DB}" srcOrd="11" destOrd="0" presId="urn:microsoft.com/office/officeart/2005/8/layout/default"/>
    <dgm:cxn modelId="{D6DDC112-A9F6-448A-AD5E-37FE84AB3C38}" type="presParOf" srcId="{90A94E11-0B06-4FC9-AE18-912A6B2DD75E}" destId="{BC13BA2E-8B03-481F-BD95-FBC2501FC3C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DFDF08-8E1E-4901-A34C-87B163D18EE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E8BB6F-EAF4-4D54-AD1A-0864FECDB671}">
      <dgm:prSet/>
      <dgm:spPr/>
      <dgm:t>
        <a:bodyPr/>
        <a:lstStyle/>
        <a:p>
          <a:pPr>
            <a:lnSpc>
              <a:spcPct val="100000"/>
            </a:lnSpc>
          </a:pPr>
          <a:r>
            <a:rPr lang="en-US" dirty="0">
              <a:solidFill>
                <a:schemeClr val="tx1"/>
              </a:solidFill>
            </a:rPr>
            <a:t>Braille test booklets are </a:t>
          </a:r>
          <a:r>
            <a:rPr lang="en-US" b="1" dirty="0">
              <a:solidFill>
                <a:schemeClr val="tx1"/>
              </a:solidFill>
            </a:rPr>
            <a:t>NOT</a:t>
          </a:r>
          <a:r>
            <a:rPr lang="en-US" dirty="0">
              <a:solidFill>
                <a:schemeClr val="tx1"/>
              </a:solidFill>
            </a:rPr>
            <a:t> available for </a:t>
          </a:r>
          <a:r>
            <a:rPr lang="en-US" i="1" dirty="0">
              <a:solidFill>
                <a:schemeClr val="tx1"/>
              </a:solidFill>
            </a:rPr>
            <a:t>CogAT</a:t>
          </a:r>
          <a:r>
            <a:rPr lang="en-US" dirty="0">
              <a:solidFill>
                <a:schemeClr val="tx1"/>
              </a:solidFill>
            </a:rPr>
            <a:t> or the </a:t>
          </a:r>
          <a:r>
            <a:rPr lang="en-US" i="1" dirty="0">
              <a:solidFill>
                <a:schemeClr val="tx1"/>
              </a:solidFill>
            </a:rPr>
            <a:t>Iowa Assessment </a:t>
          </a:r>
          <a:r>
            <a:rPr lang="en-US" dirty="0">
              <a:solidFill>
                <a:schemeClr val="tx1"/>
              </a:solidFill>
            </a:rPr>
            <a:t>at the second-grade level.</a:t>
          </a:r>
        </a:p>
      </dgm:t>
    </dgm:pt>
    <dgm:pt modelId="{9FF80CBA-2221-4EAF-B461-8D1580679710}" type="parTrans" cxnId="{F7628FC2-114E-4827-8829-837612108716}">
      <dgm:prSet/>
      <dgm:spPr/>
      <dgm:t>
        <a:bodyPr/>
        <a:lstStyle/>
        <a:p>
          <a:endParaRPr lang="en-US"/>
        </a:p>
      </dgm:t>
    </dgm:pt>
    <dgm:pt modelId="{09D19DDE-8BFD-487A-ABCF-F980C7F1D32B}" type="sibTrans" cxnId="{F7628FC2-114E-4827-8829-837612108716}">
      <dgm:prSet/>
      <dgm:spPr/>
      <dgm:t>
        <a:bodyPr/>
        <a:lstStyle/>
        <a:p>
          <a:endParaRPr lang="en-US" dirty="0"/>
        </a:p>
      </dgm:t>
    </dgm:pt>
    <dgm:pt modelId="{E2FF9B58-0091-489E-B443-CF0C4630BE83}">
      <dgm:prSet/>
      <dgm:spPr/>
      <dgm:t>
        <a:bodyPr/>
        <a:lstStyle/>
        <a:p>
          <a:pPr>
            <a:lnSpc>
              <a:spcPct val="100000"/>
            </a:lnSpc>
          </a:pPr>
          <a:r>
            <a:rPr lang="en-US">
              <a:solidFill>
                <a:schemeClr val="tx1"/>
              </a:solidFill>
            </a:rPr>
            <a:t>Large-print test books are available for both the </a:t>
          </a:r>
          <a:r>
            <a:rPr lang="en-US" i="1">
              <a:solidFill>
                <a:schemeClr val="tx1"/>
              </a:solidFill>
            </a:rPr>
            <a:t>Iowa Assessments and</a:t>
          </a:r>
          <a:r>
            <a:rPr lang="en-US">
              <a:solidFill>
                <a:schemeClr val="tx1"/>
              </a:solidFill>
            </a:rPr>
            <a:t> </a:t>
          </a:r>
          <a:r>
            <a:rPr lang="en-US" i="1">
              <a:solidFill>
                <a:schemeClr val="tx1"/>
              </a:solidFill>
            </a:rPr>
            <a:t>CogAT</a:t>
          </a:r>
          <a:r>
            <a:rPr lang="en-US">
              <a:solidFill>
                <a:schemeClr val="tx1"/>
              </a:solidFill>
            </a:rPr>
            <a:t>. Student responses must be transcribed to the student’s barcoded test booklet.</a:t>
          </a:r>
          <a:endParaRPr lang="en-US" dirty="0">
            <a:solidFill>
              <a:schemeClr val="tx1"/>
            </a:solidFill>
          </a:endParaRPr>
        </a:p>
      </dgm:t>
    </dgm:pt>
    <dgm:pt modelId="{82ECCA06-A0CB-44EC-ABE5-EA2CBD31EEB8}" type="parTrans" cxnId="{ED997680-43A9-48E9-839A-087A94B3AD18}">
      <dgm:prSet/>
      <dgm:spPr/>
      <dgm:t>
        <a:bodyPr/>
        <a:lstStyle/>
        <a:p>
          <a:endParaRPr lang="en-US"/>
        </a:p>
      </dgm:t>
    </dgm:pt>
    <dgm:pt modelId="{5ADBEE3B-7D00-479E-BEE7-BF8182FD946E}" type="sibTrans" cxnId="{ED997680-43A9-48E9-839A-087A94B3AD18}">
      <dgm:prSet/>
      <dgm:spPr/>
      <dgm:t>
        <a:bodyPr/>
        <a:lstStyle/>
        <a:p>
          <a:endParaRPr lang="en-US"/>
        </a:p>
      </dgm:t>
    </dgm:pt>
    <dgm:pt modelId="{0403E90A-F922-40A5-BAFC-2814E6435FA2}">
      <dgm:prSet/>
      <dgm:spPr/>
      <dgm:t>
        <a:bodyPr/>
        <a:lstStyle/>
        <a:p>
          <a:pPr>
            <a:lnSpc>
              <a:spcPct val="100000"/>
            </a:lnSpc>
          </a:pPr>
          <a:r>
            <a:rPr lang="en-US">
              <a:solidFill>
                <a:schemeClr val="tx1"/>
              </a:solidFill>
            </a:rPr>
            <a:t>To order the Large Print books, please contact Celia Ortiz. We will begin to fulfill requests starting on Monday, 9/22. </a:t>
          </a:r>
          <a:endParaRPr lang="en-US" dirty="0">
            <a:solidFill>
              <a:schemeClr val="tx1"/>
            </a:solidFill>
          </a:endParaRPr>
        </a:p>
      </dgm:t>
    </dgm:pt>
    <dgm:pt modelId="{7E3404A6-1B45-4893-81C1-008E80A1EB5A}" type="parTrans" cxnId="{EDF5AC21-DAC3-424F-9BA0-C2A41B01B851}">
      <dgm:prSet/>
      <dgm:spPr/>
      <dgm:t>
        <a:bodyPr/>
        <a:lstStyle/>
        <a:p>
          <a:endParaRPr lang="en-US"/>
        </a:p>
      </dgm:t>
    </dgm:pt>
    <dgm:pt modelId="{0EF529E1-BD12-48F4-832E-3638C672D8E6}" type="sibTrans" cxnId="{EDF5AC21-DAC3-424F-9BA0-C2A41B01B851}">
      <dgm:prSet/>
      <dgm:spPr/>
      <dgm:t>
        <a:bodyPr/>
        <a:lstStyle/>
        <a:p>
          <a:endParaRPr lang="en-US"/>
        </a:p>
      </dgm:t>
    </dgm:pt>
    <dgm:pt modelId="{B396678A-2524-47DD-BC10-957776236BC7}">
      <dgm:prSet/>
      <dgm:spPr/>
      <dgm:t>
        <a:bodyPr/>
        <a:lstStyle/>
        <a:p>
          <a:pPr>
            <a:lnSpc>
              <a:spcPct val="100000"/>
            </a:lnSpc>
          </a:pPr>
          <a:r>
            <a:rPr lang="en-US">
              <a:solidFill>
                <a:schemeClr val="tx1"/>
              </a:solidFill>
            </a:rPr>
            <a:t>Please order these materials no later than </a:t>
          </a:r>
          <a:r>
            <a:rPr lang="en-US" b="1">
              <a:solidFill>
                <a:schemeClr val="tx1"/>
              </a:solidFill>
            </a:rPr>
            <a:t>Tuesday, October 21, 2025.</a:t>
          </a:r>
          <a:endParaRPr lang="en-US" dirty="0">
            <a:solidFill>
              <a:schemeClr val="tx1"/>
            </a:solidFill>
          </a:endParaRPr>
        </a:p>
      </dgm:t>
    </dgm:pt>
    <dgm:pt modelId="{3F85BB66-96CB-4F32-97C5-984DB1BF2A44}" type="parTrans" cxnId="{5FD7B9B3-5766-45A3-824C-D1F8DB968275}">
      <dgm:prSet/>
      <dgm:spPr/>
      <dgm:t>
        <a:bodyPr/>
        <a:lstStyle/>
        <a:p>
          <a:endParaRPr lang="en-US"/>
        </a:p>
      </dgm:t>
    </dgm:pt>
    <dgm:pt modelId="{1C210765-7327-49CE-89DA-5A3D26A1283E}" type="sibTrans" cxnId="{5FD7B9B3-5766-45A3-824C-D1F8DB968275}">
      <dgm:prSet/>
      <dgm:spPr/>
      <dgm:t>
        <a:bodyPr/>
        <a:lstStyle/>
        <a:p>
          <a:endParaRPr lang="en-US"/>
        </a:p>
      </dgm:t>
    </dgm:pt>
    <dgm:pt modelId="{9ECE4631-688B-4649-9E12-F716396E02CD}" type="pres">
      <dgm:prSet presAssocID="{78DFDF08-8E1E-4901-A34C-87B163D18EE5}" presName="root" presStyleCnt="0">
        <dgm:presLayoutVars>
          <dgm:dir/>
          <dgm:resizeHandles val="exact"/>
        </dgm:presLayoutVars>
      </dgm:prSet>
      <dgm:spPr/>
    </dgm:pt>
    <dgm:pt modelId="{50C5DC38-A45B-43DB-A4DD-68E6B910ED06}" type="pres">
      <dgm:prSet presAssocID="{28E8BB6F-EAF4-4D54-AD1A-0864FECDB671}" presName="compNode" presStyleCnt="0"/>
      <dgm:spPr/>
    </dgm:pt>
    <dgm:pt modelId="{9FD8ECBF-3081-42F1-9723-076BE3D936EC}" type="pres">
      <dgm:prSet presAssocID="{28E8BB6F-EAF4-4D54-AD1A-0864FECDB671}" presName="bgRect" presStyleLbl="bgShp" presStyleIdx="0" presStyleCnt="4"/>
      <dgm:spPr/>
    </dgm:pt>
    <dgm:pt modelId="{F8BD3FAC-96CD-4C6F-8FFF-D77BCB1F8929}" type="pres">
      <dgm:prSet presAssocID="{28E8BB6F-EAF4-4D54-AD1A-0864FECDB67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lle"/>
        </a:ext>
      </dgm:extLst>
    </dgm:pt>
    <dgm:pt modelId="{8C58FE94-1D20-4A89-A712-618A76E03B79}" type="pres">
      <dgm:prSet presAssocID="{28E8BB6F-EAF4-4D54-AD1A-0864FECDB671}" presName="spaceRect" presStyleCnt="0"/>
      <dgm:spPr/>
    </dgm:pt>
    <dgm:pt modelId="{95097439-F5B8-4604-8F50-9A0347218B67}" type="pres">
      <dgm:prSet presAssocID="{28E8BB6F-EAF4-4D54-AD1A-0864FECDB671}" presName="parTx" presStyleLbl="revTx" presStyleIdx="0" presStyleCnt="4">
        <dgm:presLayoutVars>
          <dgm:chMax val="0"/>
          <dgm:chPref val="0"/>
        </dgm:presLayoutVars>
      </dgm:prSet>
      <dgm:spPr/>
    </dgm:pt>
    <dgm:pt modelId="{7E94C5E0-F0E1-4A49-BB7C-1BC06B265BD9}" type="pres">
      <dgm:prSet presAssocID="{09D19DDE-8BFD-487A-ABCF-F980C7F1D32B}" presName="sibTrans" presStyleCnt="0"/>
      <dgm:spPr/>
    </dgm:pt>
    <dgm:pt modelId="{892BE503-1003-4C7B-B282-E6F6248448D4}" type="pres">
      <dgm:prSet presAssocID="{E2FF9B58-0091-489E-B443-CF0C4630BE83}" presName="compNode" presStyleCnt="0"/>
      <dgm:spPr/>
    </dgm:pt>
    <dgm:pt modelId="{DE477E03-426C-4BE8-9A99-2840FDC738CE}" type="pres">
      <dgm:prSet presAssocID="{E2FF9B58-0091-489E-B443-CF0C4630BE83}" presName="bgRect" presStyleLbl="bgShp" presStyleIdx="1" presStyleCnt="4"/>
      <dgm:spPr/>
    </dgm:pt>
    <dgm:pt modelId="{FC291A9A-04FE-4CFE-B85F-B2E2F9E76671}" type="pres">
      <dgm:prSet presAssocID="{E2FF9B58-0091-489E-B443-CF0C4630BE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code"/>
        </a:ext>
      </dgm:extLst>
    </dgm:pt>
    <dgm:pt modelId="{65DAABCA-4F70-489D-9261-C8E99B95D704}" type="pres">
      <dgm:prSet presAssocID="{E2FF9B58-0091-489E-B443-CF0C4630BE83}" presName="spaceRect" presStyleCnt="0"/>
      <dgm:spPr/>
    </dgm:pt>
    <dgm:pt modelId="{40AFB4CB-91D4-469D-B87E-40A0278B33D2}" type="pres">
      <dgm:prSet presAssocID="{E2FF9B58-0091-489E-B443-CF0C4630BE83}" presName="parTx" presStyleLbl="revTx" presStyleIdx="1" presStyleCnt="4">
        <dgm:presLayoutVars>
          <dgm:chMax val="0"/>
          <dgm:chPref val="0"/>
        </dgm:presLayoutVars>
      </dgm:prSet>
      <dgm:spPr/>
    </dgm:pt>
    <dgm:pt modelId="{AAB3FDF2-0296-484E-A1F6-71B76CE2BB04}" type="pres">
      <dgm:prSet presAssocID="{5ADBEE3B-7D00-479E-BEE7-BF8182FD946E}" presName="sibTrans" presStyleCnt="0"/>
      <dgm:spPr/>
    </dgm:pt>
    <dgm:pt modelId="{452F07BC-5FDB-44B1-9B5B-E9A1D88C0C61}" type="pres">
      <dgm:prSet presAssocID="{0403E90A-F922-40A5-BAFC-2814E6435FA2}" presName="compNode" presStyleCnt="0"/>
      <dgm:spPr/>
    </dgm:pt>
    <dgm:pt modelId="{D69B456E-4EA8-4B9C-A966-E4AA5450EDE3}" type="pres">
      <dgm:prSet presAssocID="{0403E90A-F922-40A5-BAFC-2814E6435FA2}" presName="bgRect" presStyleLbl="bgShp" presStyleIdx="2" presStyleCnt="4"/>
      <dgm:spPr/>
    </dgm:pt>
    <dgm:pt modelId="{6306C108-FC02-4BEC-9096-D1FC1351D40E}" type="pres">
      <dgm:prSet presAssocID="{0403E90A-F922-40A5-BAFC-2814E6435FA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CF573EE2-C525-483B-AA21-052D2BE104E1}" type="pres">
      <dgm:prSet presAssocID="{0403E90A-F922-40A5-BAFC-2814E6435FA2}" presName="spaceRect" presStyleCnt="0"/>
      <dgm:spPr/>
    </dgm:pt>
    <dgm:pt modelId="{C3A6DE37-B4A2-4330-B57D-5DA916A219D2}" type="pres">
      <dgm:prSet presAssocID="{0403E90A-F922-40A5-BAFC-2814E6435FA2}" presName="parTx" presStyleLbl="revTx" presStyleIdx="2" presStyleCnt="4">
        <dgm:presLayoutVars>
          <dgm:chMax val="0"/>
          <dgm:chPref val="0"/>
        </dgm:presLayoutVars>
      </dgm:prSet>
      <dgm:spPr/>
    </dgm:pt>
    <dgm:pt modelId="{D708BDAD-314A-4104-9285-852D23454FE6}" type="pres">
      <dgm:prSet presAssocID="{0EF529E1-BD12-48F4-832E-3638C672D8E6}" presName="sibTrans" presStyleCnt="0"/>
      <dgm:spPr/>
    </dgm:pt>
    <dgm:pt modelId="{92CE5C81-FB37-4EEA-880F-E4BEFB01F66F}" type="pres">
      <dgm:prSet presAssocID="{B396678A-2524-47DD-BC10-957776236BC7}" presName="compNode" presStyleCnt="0"/>
      <dgm:spPr/>
    </dgm:pt>
    <dgm:pt modelId="{0C4C7B99-5430-434B-8A28-DB34A5601328}" type="pres">
      <dgm:prSet presAssocID="{B396678A-2524-47DD-BC10-957776236BC7}" presName="bgRect" presStyleLbl="bgShp" presStyleIdx="3" presStyleCnt="4"/>
      <dgm:spPr/>
    </dgm:pt>
    <dgm:pt modelId="{AC134F41-274B-4938-9AFD-2C47CAFF5867}" type="pres">
      <dgm:prSet presAssocID="{B396678A-2524-47DD-BC10-957776236BC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ip Calendar"/>
        </a:ext>
      </dgm:extLst>
    </dgm:pt>
    <dgm:pt modelId="{0485DE87-1F33-4A8E-933E-6B67CBE35753}" type="pres">
      <dgm:prSet presAssocID="{B396678A-2524-47DD-BC10-957776236BC7}" presName="spaceRect" presStyleCnt="0"/>
      <dgm:spPr/>
    </dgm:pt>
    <dgm:pt modelId="{81C85931-89AC-4C94-AEEE-995744790BAE}" type="pres">
      <dgm:prSet presAssocID="{B396678A-2524-47DD-BC10-957776236BC7}" presName="parTx" presStyleLbl="revTx" presStyleIdx="3" presStyleCnt="4">
        <dgm:presLayoutVars>
          <dgm:chMax val="0"/>
          <dgm:chPref val="0"/>
        </dgm:presLayoutVars>
      </dgm:prSet>
      <dgm:spPr/>
    </dgm:pt>
  </dgm:ptLst>
  <dgm:cxnLst>
    <dgm:cxn modelId="{68F7B113-6A4D-4EEC-AC11-6EA1A9F21971}" type="presOf" srcId="{28E8BB6F-EAF4-4D54-AD1A-0864FECDB671}" destId="{95097439-F5B8-4604-8F50-9A0347218B67}" srcOrd="0" destOrd="0" presId="urn:microsoft.com/office/officeart/2018/2/layout/IconVerticalSolidList"/>
    <dgm:cxn modelId="{EDF5AC21-DAC3-424F-9BA0-C2A41B01B851}" srcId="{78DFDF08-8E1E-4901-A34C-87B163D18EE5}" destId="{0403E90A-F922-40A5-BAFC-2814E6435FA2}" srcOrd="2" destOrd="0" parTransId="{7E3404A6-1B45-4893-81C1-008E80A1EB5A}" sibTransId="{0EF529E1-BD12-48F4-832E-3638C672D8E6}"/>
    <dgm:cxn modelId="{9D43B745-1768-439F-887C-864C6130D920}" type="presOf" srcId="{B396678A-2524-47DD-BC10-957776236BC7}" destId="{81C85931-89AC-4C94-AEEE-995744790BAE}" srcOrd="0" destOrd="0" presId="urn:microsoft.com/office/officeart/2018/2/layout/IconVerticalSolidList"/>
    <dgm:cxn modelId="{A7D8916A-4F62-4D55-BB2B-36BC71C4F01D}" type="presOf" srcId="{78DFDF08-8E1E-4901-A34C-87B163D18EE5}" destId="{9ECE4631-688B-4649-9E12-F716396E02CD}" srcOrd="0" destOrd="0" presId="urn:microsoft.com/office/officeart/2018/2/layout/IconVerticalSolidList"/>
    <dgm:cxn modelId="{ED997680-43A9-48E9-839A-087A94B3AD18}" srcId="{78DFDF08-8E1E-4901-A34C-87B163D18EE5}" destId="{E2FF9B58-0091-489E-B443-CF0C4630BE83}" srcOrd="1" destOrd="0" parTransId="{82ECCA06-A0CB-44EC-ABE5-EA2CBD31EEB8}" sibTransId="{5ADBEE3B-7D00-479E-BEE7-BF8182FD946E}"/>
    <dgm:cxn modelId="{5FD7B9B3-5766-45A3-824C-D1F8DB968275}" srcId="{78DFDF08-8E1E-4901-A34C-87B163D18EE5}" destId="{B396678A-2524-47DD-BC10-957776236BC7}" srcOrd="3" destOrd="0" parTransId="{3F85BB66-96CB-4F32-97C5-984DB1BF2A44}" sibTransId="{1C210765-7327-49CE-89DA-5A3D26A1283E}"/>
    <dgm:cxn modelId="{DD7E5EB9-706B-4550-9766-513AD548A01F}" type="presOf" srcId="{E2FF9B58-0091-489E-B443-CF0C4630BE83}" destId="{40AFB4CB-91D4-469D-B87E-40A0278B33D2}" srcOrd="0" destOrd="0" presId="urn:microsoft.com/office/officeart/2018/2/layout/IconVerticalSolidList"/>
    <dgm:cxn modelId="{F7628FC2-114E-4827-8829-837612108716}" srcId="{78DFDF08-8E1E-4901-A34C-87B163D18EE5}" destId="{28E8BB6F-EAF4-4D54-AD1A-0864FECDB671}" srcOrd="0" destOrd="0" parTransId="{9FF80CBA-2221-4EAF-B461-8D1580679710}" sibTransId="{09D19DDE-8BFD-487A-ABCF-F980C7F1D32B}"/>
    <dgm:cxn modelId="{BB50F4DD-F23C-4B6E-A1C5-310CBB45AC81}" type="presOf" srcId="{0403E90A-F922-40A5-BAFC-2814E6435FA2}" destId="{C3A6DE37-B4A2-4330-B57D-5DA916A219D2}" srcOrd="0" destOrd="0" presId="urn:microsoft.com/office/officeart/2018/2/layout/IconVerticalSolidList"/>
    <dgm:cxn modelId="{30437B79-8443-4B30-AE98-1998FF92743F}" type="presParOf" srcId="{9ECE4631-688B-4649-9E12-F716396E02CD}" destId="{50C5DC38-A45B-43DB-A4DD-68E6B910ED06}" srcOrd="0" destOrd="0" presId="urn:microsoft.com/office/officeart/2018/2/layout/IconVerticalSolidList"/>
    <dgm:cxn modelId="{BEBB3BAE-B115-45A5-950D-A03DA3ACF604}" type="presParOf" srcId="{50C5DC38-A45B-43DB-A4DD-68E6B910ED06}" destId="{9FD8ECBF-3081-42F1-9723-076BE3D936EC}" srcOrd="0" destOrd="0" presId="urn:microsoft.com/office/officeart/2018/2/layout/IconVerticalSolidList"/>
    <dgm:cxn modelId="{8379DA33-2FEA-4879-A3F1-A1B03C0DDA1E}" type="presParOf" srcId="{50C5DC38-A45B-43DB-A4DD-68E6B910ED06}" destId="{F8BD3FAC-96CD-4C6F-8FFF-D77BCB1F8929}" srcOrd="1" destOrd="0" presId="urn:microsoft.com/office/officeart/2018/2/layout/IconVerticalSolidList"/>
    <dgm:cxn modelId="{8A0036D8-DC8D-4B21-9752-68E5885B1B08}" type="presParOf" srcId="{50C5DC38-A45B-43DB-A4DD-68E6B910ED06}" destId="{8C58FE94-1D20-4A89-A712-618A76E03B79}" srcOrd="2" destOrd="0" presId="urn:microsoft.com/office/officeart/2018/2/layout/IconVerticalSolidList"/>
    <dgm:cxn modelId="{CF89432C-6ED9-4919-A40A-05435A3BEE58}" type="presParOf" srcId="{50C5DC38-A45B-43DB-A4DD-68E6B910ED06}" destId="{95097439-F5B8-4604-8F50-9A0347218B67}" srcOrd="3" destOrd="0" presId="urn:microsoft.com/office/officeart/2018/2/layout/IconVerticalSolidList"/>
    <dgm:cxn modelId="{18438A12-2931-444F-8E58-92B8EBA7262C}" type="presParOf" srcId="{9ECE4631-688B-4649-9E12-F716396E02CD}" destId="{7E94C5E0-F0E1-4A49-BB7C-1BC06B265BD9}" srcOrd="1" destOrd="0" presId="urn:microsoft.com/office/officeart/2018/2/layout/IconVerticalSolidList"/>
    <dgm:cxn modelId="{E0FB0639-0C3C-4860-9400-A760A32BFC4D}" type="presParOf" srcId="{9ECE4631-688B-4649-9E12-F716396E02CD}" destId="{892BE503-1003-4C7B-B282-E6F6248448D4}" srcOrd="2" destOrd="0" presId="urn:microsoft.com/office/officeart/2018/2/layout/IconVerticalSolidList"/>
    <dgm:cxn modelId="{B10D8691-AA65-4BCC-BFEC-BB3D6D14BB9A}" type="presParOf" srcId="{892BE503-1003-4C7B-B282-E6F6248448D4}" destId="{DE477E03-426C-4BE8-9A99-2840FDC738CE}" srcOrd="0" destOrd="0" presId="urn:microsoft.com/office/officeart/2018/2/layout/IconVerticalSolidList"/>
    <dgm:cxn modelId="{509EB965-2401-4BEA-8B61-33B0B0ED8085}" type="presParOf" srcId="{892BE503-1003-4C7B-B282-E6F6248448D4}" destId="{FC291A9A-04FE-4CFE-B85F-B2E2F9E76671}" srcOrd="1" destOrd="0" presId="urn:microsoft.com/office/officeart/2018/2/layout/IconVerticalSolidList"/>
    <dgm:cxn modelId="{C1D41005-86EE-4A26-A770-C0DD633F90E1}" type="presParOf" srcId="{892BE503-1003-4C7B-B282-E6F6248448D4}" destId="{65DAABCA-4F70-489D-9261-C8E99B95D704}" srcOrd="2" destOrd="0" presId="urn:microsoft.com/office/officeart/2018/2/layout/IconVerticalSolidList"/>
    <dgm:cxn modelId="{C8192C84-7458-4556-8A24-39D0E3C7E4E6}" type="presParOf" srcId="{892BE503-1003-4C7B-B282-E6F6248448D4}" destId="{40AFB4CB-91D4-469D-B87E-40A0278B33D2}" srcOrd="3" destOrd="0" presId="urn:microsoft.com/office/officeart/2018/2/layout/IconVerticalSolidList"/>
    <dgm:cxn modelId="{F023DBD2-9838-455D-A8C3-CC2B5B306A70}" type="presParOf" srcId="{9ECE4631-688B-4649-9E12-F716396E02CD}" destId="{AAB3FDF2-0296-484E-A1F6-71B76CE2BB04}" srcOrd="3" destOrd="0" presId="urn:microsoft.com/office/officeart/2018/2/layout/IconVerticalSolidList"/>
    <dgm:cxn modelId="{8AFCA214-3E5B-4CB2-B1E0-49DC27A65AB0}" type="presParOf" srcId="{9ECE4631-688B-4649-9E12-F716396E02CD}" destId="{452F07BC-5FDB-44B1-9B5B-E9A1D88C0C61}" srcOrd="4" destOrd="0" presId="urn:microsoft.com/office/officeart/2018/2/layout/IconVerticalSolidList"/>
    <dgm:cxn modelId="{9F62AC46-DAC2-4FFB-940B-83FC0BCED50A}" type="presParOf" srcId="{452F07BC-5FDB-44B1-9B5B-E9A1D88C0C61}" destId="{D69B456E-4EA8-4B9C-A966-E4AA5450EDE3}" srcOrd="0" destOrd="0" presId="urn:microsoft.com/office/officeart/2018/2/layout/IconVerticalSolidList"/>
    <dgm:cxn modelId="{C7875E0B-AA91-400B-8C2E-5CD9D18AF33F}" type="presParOf" srcId="{452F07BC-5FDB-44B1-9B5B-E9A1D88C0C61}" destId="{6306C108-FC02-4BEC-9096-D1FC1351D40E}" srcOrd="1" destOrd="0" presId="urn:microsoft.com/office/officeart/2018/2/layout/IconVerticalSolidList"/>
    <dgm:cxn modelId="{C2321439-D643-4A7F-9DB5-B6D0F3F10CF2}" type="presParOf" srcId="{452F07BC-5FDB-44B1-9B5B-E9A1D88C0C61}" destId="{CF573EE2-C525-483B-AA21-052D2BE104E1}" srcOrd="2" destOrd="0" presId="urn:microsoft.com/office/officeart/2018/2/layout/IconVerticalSolidList"/>
    <dgm:cxn modelId="{EB11BAA5-1E17-4F7C-B965-71C0DACA2728}" type="presParOf" srcId="{452F07BC-5FDB-44B1-9B5B-E9A1D88C0C61}" destId="{C3A6DE37-B4A2-4330-B57D-5DA916A219D2}" srcOrd="3" destOrd="0" presId="urn:microsoft.com/office/officeart/2018/2/layout/IconVerticalSolidList"/>
    <dgm:cxn modelId="{310BB302-78DA-41BB-AF6D-A11965711CC4}" type="presParOf" srcId="{9ECE4631-688B-4649-9E12-F716396E02CD}" destId="{D708BDAD-314A-4104-9285-852D23454FE6}" srcOrd="5" destOrd="0" presId="urn:microsoft.com/office/officeart/2018/2/layout/IconVerticalSolidList"/>
    <dgm:cxn modelId="{D87FCE59-8CFB-4718-80F3-D4090B6BC4B9}" type="presParOf" srcId="{9ECE4631-688B-4649-9E12-F716396E02CD}" destId="{92CE5C81-FB37-4EEA-880F-E4BEFB01F66F}" srcOrd="6" destOrd="0" presId="urn:microsoft.com/office/officeart/2018/2/layout/IconVerticalSolidList"/>
    <dgm:cxn modelId="{5F81A55C-8A2A-4A04-BE8E-C50072B693D6}" type="presParOf" srcId="{92CE5C81-FB37-4EEA-880F-E4BEFB01F66F}" destId="{0C4C7B99-5430-434B-8A28-DB34A5601328}" srcOrd="0" destOrd="0" presId="urn:microsoft.com/office/officeart/2018/2/layout/IconVerticalSolidList"/>
    <dgm:cxn modelId="{B7EFCDD5-7964-4BAD-B8D2-A25ACFF9D6FA}" type="presParOf" srcId="{92CE5C81-FB37-4EEA-880F-E4BEFB01F66F}" destId="{AC134F41-274B-4938-9AFD-2C47CAFF5867}" srcOrd="1" destOrd="0" presId="urn:microsoft.com/office/officeart/2018/2/layout/IconVerticalSolidList"/>
    <dgm:cxn modelId="{501C6622-A317-4435-BF4B-99E62B1DA6E4}" type="presParOf" srcId="{92CE5C81-FB37-4EEA-880F-E4BEFB01F66F}" destId="{0485DE87-1F33-4A8E-933E-6B67CBE35753}" srcOrd="2" destOrd="0" presId="urn:microsoft.com/office/officeart/2018/2/layout/IconVerticalSolidList"/>
    <dgm:cxn modelId="{37753ACF-81DF-4393-AB2E-951448056091}" type="presParOf" srcId="{92CE5C81-FB37-4EEA-880F-E4BEFB01F66F}" destId="{81C85931-89AC-4C94-AEEE-995744790B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8303FD4C-B519-494B-9BB4-61ADF8A11E3F}">
      <dgm:prSet custT="1"/>
      <dgm:spPr>
        <a:solidFill>
          <a:schemeClr val="accent1">
            <a:lumMod val="50000"/>
          </a:schemeClr>
        </a:solidFill>
      </dgm:spPr>
      <dgm:t>
        <a:bodyPr/>
        <a:lstStyle/>
        <a:p>
          <a:r>
            <a:rPr lang="en-US" sz="2800" dirty="0"/>
            <a:t>Staggered testing start times between classes</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400" dirty="0">
              <a:latin typeface="+mj-lt"/>
              <a:ea typeface="Calibri" panose="020F0502020204030204" pitchFamily="34" charset="0"/>
            </a:rPr>
            <a:t>Staggered test start times at least 10-15 minutes apart. </a:t>
          </a:r>
          <a:r>
            <a:rPr lang="en-US" sz="2400" dirty="0">
              <a:latin typeface="+mj-lt"/>
              <a:ea typeface="Times New Roman" panose="02020603050405020304" pitchFamily="18" charset="0"/>
            </a:rPr>
            <a:t>This helps reduce the possibility of bottlenecking occurring from large numbers of students logging in at the exact same time (once students are past the login screens and into the test questions, there is less stress on networks from load).</a:t>
          </a:r>
          <a:endParaRPr lang="en-US" sz="2400" dirty="0">
            <a:latin typeface="+mj-lt"/>
          </a:endParaRPr>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dgm:spPr/>
      <dgm:t>
        <a:bodyPr/>
        <a:lstStyle/>
        <a:p>
          <a:endParaRPr lang="en-US" sz="1200" dirty="0">
            <a:solidFill>
              <a:schemeClr val="tx2"/>
            </a:solidFill>
          </a:endParaRP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DCCC3F96-8629-4542-B613-899AB5B7C52B}">
      <dgm:prSet custT="1"/>
      <dgm:spPr/>
      <dgm:t>
        <a:bodyPr/>
        <a:lstStyle/>
        <a:p>
          <a:endParaRPr lang="en-US" sz="2400" dirty="0">
            <a:solidFill>
              <a:schemeClr val="tx2"/>
            </a:solidFill>
            <a:ea typeface="Calibri" panose="020F0502020204030204" pitchFamily="34" charset="0"/>
          </a:endParaRPr>
        </a:p>
      </dgm:t>
    </dgm:pt>
    <dgm:pt modelId="{F4F01A36-9A31-4ECE-99A8-41F76E6A5C94}" type="parTrans" cxnId="{C35029EE-A65D-4181-8F0E-8F5254CDB503}">
      <dgm:prSet/>
      <dgm:spPr/>
      <dgm:t>
        <a:bodyPr/>
        <a:lstStyle/>
        <a:p>
          <a:endParaRPr lang="en-US"/>
        </a:p>
      </dgm:t>
    </dgm:pt>
    <dgm:pt modelId="{3D49A8D3-4EFB-4ED0-9B81-0EF6A5BD76F4}" type="sibTrans" cxnId="{C35029EE-A65D-4181-8F0E-8F5254CDB503}">
      <dgm:prSet/>
      <dgm:spPr/>
      <dgm:t>
        <a:bodyPr/>
        <a:lstStyle/>
        <a:p>
          <a:endParaRPr lang="en-US"/>
        </a:p>
      </dgm:t>
    </dgm:pt>
    <dgm:pt modelId="{A574A49D-520A-4DF9-90D3-CF85BA949641}">
      <dgm:prSet custT="1"/>
      <dgm:spPr/>
      <dgm:t>
        <a:bodyPr/>
        <a:lstStyle/>
        <a:p>
          <a:r>
            <a:rPr lang="en-US" sz="2400" dirty="0">
              <a:latin typeface="+mj-lt"/>
              <a:ea typeface="Calibri" panose="020F0502020204030204" pitchFamily="34" charset="0"/>
            </a:rPr>
            <a:t>STC to take in consideration when creating the testing schedule</a:t>
          </a:r>
          <a:endParaRPr lang="en-US" sz="2400" dirty="0">
            <a:latin typeface="+mj-lt"/>
          </a:endParaRPr>
        </a:p>
      </dgm:t>
    </dgm:pt>
    <dgm:pt modelId="{68A81135-C2D3-4356-AAD7-01D9472AB57B}" type="parTrans" cxnId="{47A33A4A-F22A-4A07-9BBD-F60665790B30}">
      <dgm:prSet/>
      <dgm:spPr/>
      <dgm:t>
        <a:bodyPr/>
        <a:lstStyle/>
        <a:p>
          <a:endParaRPr lang="en-US"/>
        </a:p>
      </dgm:t>
    </dgm:pt>
    <dgm:pt modelId="{D24E9F0B-9E35-4BFB-BEC9-1661A047373E}" type="sibTrans" cxnId="{47A33A4A-F22A-4A07-9BBD-F60665790B30}">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custScaleY="99240" custLinFactY="-75338" custLinFactNeighborY="-100000">
        <dgm:presLayoutVars>
          <dgm:chMax val="0"/>
          <dgm:bulletEnabled val="1"/>
        </dgm:presLayoutVars>
      </dgm:prSet>
      <dgm:spPr/>
    </dgm:pt>
    <dgm:pt modelId="{F3ABCE4C-8A34-41DA-8007-18EC6077E963}" type="pres">
      <dgm:prSet presAssocID="{8303FD4C-B519-494B-9BB4-61ADF8A11E3F}" presName="childText" presStyleLbl="revTx" presStyleIdx="0" presStyleCnt="1" custScaleY="209343" custLinFactNeighborY="21394">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47A33A4A-F22A-4A07-9BBD-F60665790B30}" srcId="{8303FD4C-B519-494B-9BB4-61ADF8A11E3F}" destId="{A574A49D-520A-4DF9-90D3-CF85BA949641}" srcOrd="1" destOrd="0" parTransId="{68A81135-C2D3-4356-AAD7-01D9472AB57B}" sibTransId="{D24E9F0B-9E35-4BFB-BEC9-1661A047373E}"/>
    <dgm:cxn modelId="{CB618077-66B8-4EFA-9B4A-76285D81188F}" type="presOf" srcId="{06999C01-4E0A-40F7-92FF-A6EE3CA6144A}" destId="{F3ABCE4C-8A34-41DA-8007-18EC6077E963}" srcOrd="0" destOrd="0" presId="urn:microsoft.com/office/officeart/2005/8/layout/vList2"/>
    <dgm:cxn modelId="{A303EF82-3916-4384-A743-56838F50BEAD}" type="presOf" srcId="{E9DE659F-E60A-4AB4-AA73-3D3A9C46CCF5}" destId="{F3ABCE4C-8A34-41DA-8007-18EC6077E963}" srcOrd="0" destOrd="3" presId="urn:microsoft.com/office/officeart/2005/8/layout/vList2"/>
    <dgm:cxn modelId="{D4AD1E91-737B-4486-89CD-F0672C976E79}" type="presOf" srcId="{A574A49D-520A-4DF9-90D3-CF85BA949641}" destId="{F3ABCE4C-8A34-41DA-8007-18EC6077E963}" srcOrd="0" destOrd="1" presId="urn:microsoft.com/office/officeart/2005/8/layout/vList2"/>
    <dgm:cxn modelId="{420F499E-8FBC-4C5B-BB8F-361CEAD38CDB}" type="presOf" srcId="{6B95933D-C347-4F67-BEF1-A049472531C7}" destId="{B6764A04-6F5F-4F5F-B528-1D9020350C44}" srcOrd="0" destOrd="0" presId="urn:microsoft.com/office/officeart/2005/8/layout/vList2"/>
    <dgm:cxn modelId="{602873AE-D0EC-4E6A-9C05-B70052B1298F}" srcId="{6B95933D-C347-4F67-BEF1-A049472531C7}" destId="{8303FD4C-B519-494B-9BB4-61ADF8A11E3F}" srcOrd="0" destOrd="0" parTransId="{2C7DC542-E526-4B65-A2E2-C31069D9E921}" sibTransId="{180BAA18-395C-4988-AF8E-7C870D75DF3F}"/>
    <dgm:cxn modelId="{850B17B9-75D9-49D1-9A7C-4B1E504C3CE0}" type="presOf" srcId="{DCCC3F96-8629-4542-B613-899AB5B7C52B}" destId="{F3ABCE4C-8A34-41DA-8007-18EC6077E963}" srcOrd="0" destOrd="2" presId="urn:microsoft.com/office/officeart/2005/8/layout/vList2"/>
    <dgm:cxn modelId="{557937D9-430B-4FDE-8891-633A184C5189}" srcId="{8303FD4C-B519-494B-9BB4-61ADF8A11E3F}" destId="{E9DE659F-E60A-4AB4-AA73-3D3A9C46CCF5}" srcOrd="2" destOrd="0" parTransId="{6988ED81-01A9-4E1E-9658-686BE91AC207}" sibTransId="{07B1BE0A-4C3A-4390-9D63-B040580033AD}"/>
    <dgm:cxn modelId="{C35029EE-A65D-4181-8F0E-8F5254CDB503}" srcId="{A574A49D-520A-4DF9-90D3-CF85BA949641}" destId="{DCCC3F96-8629-4542-B613-899AB5B7C52B}" srcOrd="0" destOrd="0" parTransId="{F4F01A36-9A31-4ECE-99A8-41F76E6A5C94}" sibTransId="{3D49A8D3-4EFB-4ED0-9B81-0EF6A5BD76F4}"/>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B0009-635E-4220-AA84-252C25C1F2B9}">
      <dsp:nvSpPr>
        <dsp:cNvPr id="0" name=""/>
        <dsp:cNvSpPr/>
      </dsp:nvSpPr>
      <dsp:spPr>
        <a:xfrm>
          <a:off x="3080"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Setting – individual or small group </a:t>
          </a:r>
        </a:p>
      </dsp:txBody>
      <dsp:txXfrm>
        <a:off x="3080" y="587635"/>
        <a:ext cx="2444055" cy="1466433"/>
      </dsp:txXfrm>
    </dsp:sp>
    <dsp:sp modelId="{CD091273-E774-4EC4-88B7-F82625CD7B94}">
      <dsp:nvSpPr>
        <dsp:cNvPr id="0" name=""/>
        <dsp:cNvSpPr/>
      </dsp:nvSpPr>
      <dsp:spPr>
        <a:xfrm>
          <a:off x="2691541"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Timing – frequent and extended breaks</a:t>
          </a:r>
        </a:p>
      </dsp:txBody>
      <dsp:txXfrm>
        <a:off x="2691541" y="587635"/>
        <a:ext cx="2444055" cy="1466433"/>
      </dsp:txXfrm>
    </dsp:sp>
    <dsp:sp modelId="{4EA042B0-BE13-491E-B672-9951C7024D81}">
      <dsp:nvSpPr>
        <dsp:cNvPr id="0" name=""/>
        <dsp:cNvSpPr/>
      </dsp:nvSpPr>
      <dsp:spPr>
        <a:xfrm>
          <a:off x="5380002"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Scheduling - multiple sessions or days</a:t>
          </a:r>
        </a:p>
      </dsp:txBody>
      <dsp:txXfrm>
        <a:off x="5380002" y="587635"/>
        <a:ext cx="2444055" cy="1466433"/>
      </dsp:txXfrm>
    </dsp:sp>
    <dsp:sp modelId="{BC998343-71C1-42DB-BF79-D511FDF4E1D6}">
      <dsp:nvSpPr>
        <dsp:cNvPr id="0" name=""/>
        <dsp:cNvSpPr/>
      </dsp:nvSpPr>
      <dsp:spPr>
        <a:xfrm>
          <a:off x="8068463"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Presentation –read aloud to self, repeating or signing the directions, repeated directions, signed administration </a:t>
          </a:r>
        </a:p>
      </dsp:txBody>
      <dsp:txXfrm>
        <a:off x="8068463" y="587635"/>
        <a:ext cx="2444055" cy="1466433"/>
      </dsp:txXfrm>
    </dsp:sp>
    <dsp:sp modelId="{91A3F04F-1953-46A5-9D35-48AA5041111B}">
      <dsp:nvSpPr>
        <dsp:cNvPr id="0" name=""/>
        <dsp:cNvSpPr/>
      </dsp:nvSpPr>
      <dsp:spPr>
        <a:xfrm>
          <a:off x="1347311" y="2298474"/>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Response – nonverbal indication of answer choices or dictation of responses</a:t>
          </a:r>
        </a:p>
      </dsp:txBody>
      <dsp:txXfrm>
        <a:off x="1347311" y="2298474"/>
        <a:ext cx="2444055" cy="1466433"/>
      </dsp:txXfrm>
    </dsp:sp>
    <dsp:sp modelId="{4FDFE382-602B-42A3-87FC-9C33810295B5}">
      <dsp:nvSpPr>
        <dsp:cNvPr id="0" name=""/>
        <dsp:cNvSpPr/>
      </dsp:nvSpPr>
      <dsp:spPr>
        <a:xfrm>
          <a:off x="4035772" y="2298474"/>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Bilingual Dictionary – word-to-word dictionary only with no pictures, definitions, etc.</a:t>
          </a:r>
        </a:p>
      </dsp:txBody>
      <dsp:txXfrm>
        <a:off x="4035772" y="2298474"/>
        <a:ext cx="2444055" cy="1466433"/>
      </dsp:txXfrm>
    </dsp:sp>
    <dsp:sp modelId="{BC13BA2E-8B03-481F-BD95-FBC2501FC3C2}">
      <dsp:nvSpPr>
        <dsp:cNvPr id="0" name=""/>
        <dsp:cNvSpPr/>
      </dsp:nvSpPr>
      <dsp:spPr>
        <a:xfrm>
          <a:off x="6724233" y="2298474"/>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Translate Directions – only general test directions may be translated</a:t>
          </a:r>
        </a:p>
      </dsp:txBody>
      <dsp:txXfrm>
        <a:off x="6724233" y="2298474"/>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8ECBF-3081-42F1-9723-076BE3D936EC}">
      <dsp:nvSpPr>
        <dsp:cNvPr id="0" name=""/>
        <dsp:cNvSpPr/>
      </dsp:nvSpPr>
      <dsp:spPr>
        <a:xfrm>
          <a:off x="0" y="1902"/>
          <a:ext cx="10950498" cy="9644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BD3FAC-96CD-4C6F-8FFF-D77BCB1F8929}">
      <dsp:nvSpPr>
        <dsp:cNvPr id="0" name=""/>
        <dsp:cNvSpPr/>
      </dsp:nvSpPr>
      <dsp:spPr>
        <a:xfrm>
          <a:off x="291746" y="218904"/>
          <a:ext cx="530447" cy="5304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097439-F5B8-4604-8F50-9A0347218B67}">
      <dsp:nvSpPr>
        <dsp:cNvPr id="0" name=""/>
        <dsp:cNvSpPr/>
      </dsp:nvSpPr>
      <dsp:spPr>
        <a:xfrm>
          <a:off x="1113940" y="1902"/>
          <a:ext cx="9836557"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tx1"/>
              </a:solidFill>
            </a:rPr>
            <a:t>Braille test booklets are </a:t>
          </a:r>
          <a:r>
            <a:rPr lang="en-US" sz="2200" b="1" kern="1200" dirty="0">
              <a:solidFill>
                <a:schemeClr val="tx1"/>
              </a:solidFill>
            </a:rPr>
            <a:t>NOT</a:t>
          </a:r>
          <a:r>
            <a:rPr lang="en-US" sz="2200" kern="1200" dirty="0">
              <a:solidFill>
                <a:schemeClr val="tx1"/>
              </a:solidFill>
            </a:rPr>
            <a:t> available for </a:t>
          </a:r>
          <a:r>
            <a:rPr lang="en-US" sz="2200" i="1" kern="1200" dirty="0">
              <a:solidFill>
                <a:schemeClr val="tx1"/>
              </a:solidFill>
            </a:rPr>
            <a:t>CogAT</a:t>
          </a:r>
          <a:r>
            <a:rPr lang="en-US" sz="2200" kern="1200" dirty="0">
              <a:solidFill>
                <a:schemeClr val="tx1"/>
              </a:solidFill>
            </a:rPr>
            <a:t> or the </a:t>
          </a:r>
          <a:r>
            <a:rPr lang="en-US" sz="2200" i="1" kern="1200" dirty="0">
              <a:solidFill>
                <a:schemeClr val="tx1"/>
              </a:solidFill>
            </a:rPr>
            <a:t>Iowa Assessment </a:t>
          </a:r>
          <a:r>
            <a:rPr lang="en-US" sz="2200" kern="1200" dirty="0">
              <a:solidFill>
                <a:schemeClr val="tx1"/>
              </a:solidFill>
            </a:rPr>
            <a:t>at the second-grade level.</a:t>
          </a:r>
        </a:p>
      </dsp:txBody>
      <dsp:txXfrm>
        <a:off x="1113940" y="1902"/>
        <a:ext cx="9836557" cy="964450"/>
      </dsp:txXfrm>
    </dsp:sp>
    <dsp:sp modelId="{DE477E03-426C-4BE8-9A99-2840FDC738CE}">
      <dsp:nvSpPr>
        <dsp:cNvPr id="0" name=""/>
        <dsp:cNvSpPr/>
      </dsp:nvSpPr>
      <dsp:spPr>
        <a:xfrm>
          <a:off x="0" y="1207466"/>
          <a:ext cx="10950498" cy="9644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291A9A-04FE-4CFE-B85F-B2E2F9E76671}">
      <dsp:nvSpPr>
        <dsp:cNvPr id="0" name=""/>
        <dsp:cNvSpPr/>
      </dsp:nvSpPr>
      <dsp:spPr>
        <a:xfrm>
          <a:off x="291746" y="1424467"/>
          <a:ext cx="530447" cy="5304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AFB4CB-91D4-469D-B87E-40A0278B33D2}">
      <dsp:nvSpPr>
        <dsp:cNvPr id="0" name=""/>
        <dsp:cNvSpPr/>
      </dsp:nvSpPr>
      <dsp:spPr>
        <a:xfrm>
          <a:off x="1113940" y="1207466"/>
          <a:ext cx="9836557"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tx1"/>
              </a:solidFill>
            </a:rPr>
            <a:t>Large-print test books are available for both the </a:t>
          </a:r>
          <a:r>
            <a:rPr lang="en-US" sz="2200" i="1" kern="1200">
              <a:solidFill>
                <a:schemeClr val="tx1"/>
              </a:solidFill>
            </a:rPr>
            <a:t>Iowa Assessments and</a:t>
          </a:r>
          <a:r>
            <a:rPr lang="en-US" sz="2200" kern="1200">
              <a:solidFill>
                <a:schemeClr val="tx1"/>
              </a:solidFill>
            </a:rPr>
            <a:t> </a:t>
          </a:r>
          <a:r>
            <a:rPr lang="en-US" sz="2200" i="1" kern="1200">
              <a:solidFill>
                <a:schemeClr val="tx1"/>
              </a:solidFill>
            </a:rPr>
            <a:t>CogAT</a:t>
          </a:r>
          <a:r>
            <a:rPr lang="en-US" sz="2200" kern="1200">
              <a:solidFill>
                <a:schemeClr val="tx1"/>
              </a:solidFill>
            </a:rPr>
            <a:t>. Student responses must be transcribed to the student’s barcoded test booklet.</a:t>
          </a:r>
          <a:endParaRPr lang="en-US" sz="2200" kern="1200" dirty="0">
            <a:solidFill>
              <a:schemeClr val="tx1"/>
            </a:solidFill>
          </a:endParaRPr>
        </a:p>
      </dsp:txBody>
      <dsp:txXfrm>
        <a:off x="1113940" y="1207466"/>
        <a:ext cx="9836557" cy="964450"/>
      </dsp:txXfrm>
    </dsp:sp>
    <dsp:sp modelId="{D69B456E-4EA8-4B9C-A966-E4AA5450EDE3}">
      <dsp:nvSpPr>
        <dsp:cNvPr id="0" name=""/>
        <dsp:cNvSpPr/>
      </dsp:nvSpPr>
      <dsp:spPr>
        <a:xfrm>
          <a:off x="0" y="2413029"/>
          <a:ext cx="10950498" cy="9644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6C108-FC02-4BEC-9096-D1FC1351D40E}">
      <dsp:nvSpPr>
        <dsp:cNvPr id="0" name=""/>
        <dsp:cNvSpPr/>
      </dsp:nvSpPr>
      <dsp:spPr>
        <a:xfrm>
          <a:off x="291746" y="2630030"/>
          <a:ext cx="530447" cy="5304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A6DE37-B4A2-4330-B57D-5DA916A219D2}">
      <dsp:nvSpPr>
        <dsp:cNvPr id="0" name=""/>
        <dsp:cNvSpPr/>
      </dsp:nvSpPr>
      <dsp:spPr>
        <a:xfrm>
          <a:off x="1113940" y="2413029"/>
          <a:ext cx="9836557"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tx1"/>
              </a:solidFill>
            </a:rPr>
            <a:t>To order the Large Print books, please contact Celia Ortiz. We will begin to fulfill requests starting on Monday, 9/22. </a:t>
          </a:r>
          <a:endParaRPr lang="en-US" sz="2200" kern="1200" dirty="0">
            <a:solidFill>
              <a:schemeClr val="tx1"/>
            </a:solidFill>
          </a:endParaRPr>
        </a:p>
      </dsp:txBody>
      <dsp:txXfrm>
        <a:off x="1113940" y="2413029"/>
        <a:ext cx="9836557" cy="964450"/>
      </dsp:txXfrm>
    </dsp:sp>
    <dsp:sp modelId="{0C4C7B99-5430-434B-8A28-DB34A5601328}">
      <dsp:nvSpPr>
        <dsp:cNvPr id="0" name=""/>
        <dsp:cNvSpPr/>
      </dsp:nvSpPr>
      <dsp:spPr>
        <a:xfrm>
          <a:off x="0" y="3618592"/>
          <a:ext cx="10950498" cy="9644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34F41-274B-4938-9AFD-2C47CAFF5867}">
      <dsp:nvSpPr>
        <dsp:cNvPr id="0" name=""/>
        <dsp:cNvSpPr/>
      </dsp:nvSpPr>
      <dsp:spPr>
        <a:xfrm>
          <a:off x="291746" y="3835593"/>
          <a:ext cx="530447" cy="5304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C85931-89AC-4C94-AEEE-995744790BAE}">
      <dsp:nvSpPr>
        <dsp:cNvPr id="0" name=""/>
        <dsp:cNvSpPr/>
      </dsp:nvSpPr>
      <dsp:spPr>
        <a:xfrm>
          <a:off x="1113940" y="3618592"/>
          <a:ext cx="9836557"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tx1"/>
              </a:solidFill>
            </a:rPr>
            <a:t>Please order these materials no later than </a:t>
          </a:r>
          <a:r>
            <a:rPr lang="en-US" sz="2200" b="1" kern="1200">
              <a:solidFill>
                <a:schemeClr val="tx1"/>
              </a:solidFill>
            </a:rPr>
            <a:t>Tuesday, October 21, 2025.</a:t>
          </a:r>
          <a:endParaRPr lang="en-US" sz="2200" kern="1200" dirty="0">
            <a:solidFill>
              <a:schemeClr val="tx1"/>
            </a:solidFill>
          </a:endParaRPr>
        </a:p>
      </dsp:txBody>
      <dsp:txXfrm>
        <a:off x="1113940" y="3618592"/>
        <a:ext cx="9836557" cy="964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0"/>
          <a:ext cx="10892109" cy="595181"/>
        </a:xfrm>
        <a:prstGeom prst="round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Staggered testing start times between classes</a:t>
          </a:r>
        </a:p>
      </dsp:txBody>
      <dsp:txXfrm>
        <a:off x="29054" y="29054"/>
        <a:ext cx="10834001" cy="537073"/>
      </dsp:txXfrm>
    </dsp:sp>
    <dsp:sp modelId="{F3ABCE4C-8A34-41DA-8007-18EC6077E963}">
      <dsp:nvSpPr>
        <dsp:cNvPr id="0" name=""/>
        <dsp:cNvSpPr/>
      </dsp:nvSpPr>
      <dsp:spPr>
        <a:xfrm>
          <a:off x="0" y="596804"/>
          <a:ext cx="10892109" cy="45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82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mj-lt"/>
              <a:ea typeface="Calibri" panose="020F0502020204030204" pitchFamily="34" charset="0"/>
            </a:rPr>
            <a:t>Staggered test start times at least 10-15 minutes apart. </a:t>
          </a:r>
          <a:r>
            <a:rPr lang="en-US" sz="2400" kern="1200" dirty="0">
              <a:latin typeface="+mj-lt"/>
              <a:ea typeface="Times New Roman" panose="02020603050405020304" pitchFamily="18" charset="0"/>
            </a:rPr>
            <a:t>This helps reduce the possibility of bottlenecking occurring from large numbers of students logging in at the exact same time (once students are past the login screens and into the test questions, there is less stress on networks from load).</a:t>
          </a:r>
          <a:endParaRPr lang="en-US" sz="2400" kern="1200" dirty="0">
            <a:latin typeface="+mj-lt"/>
          </a:endParaRPr>
        </a:p>
        <a:p>
          <a:pPr marL="228600" lvl="1" indent="-228600" algn="l" defTabSz="1066800">
            <a:lnSpc>
              <a:spcPct val="90000"/>
            </a:lnSpc>
            <a:spcBef>
              <a:spcPct val="0"/>
            </a:spcBef>
            <a:spcAft>
              <a:spcPct val="20000"/>
            </a:spcAft>
            <a:buChar char="•"/>
          </a:pPr>
          <a:r>
            <a:rPr lang="en-US" sz="2400" kern="1200" dirty="0">
              <a:latin typeface="+mj-lt"/>
              <a:ea typeface="Calibri" panose="020F0502020204030204" pitchFamily="34" charset="0"/>
            </a:rPr>
            <a:t>STC to take in consideration when creating the testing schedule</a:t>
          </a:r>
          <a:endParaRPr lang="en-US" sz="2400" kern="1200" dirty="0">
            <a:latin typeface="+mj-lt"/>
          </a:endParaRPr>
        </a:p>
        <a:p>
          <a:pPr marL="457200" lvl="2" indent="-228600" algn="l" defTabSz="1066800">
            <a:lnSpc>
              <a:spcPct val="90000"/>
            </a:lnSpc>
            <a:spcBef>
              <a:spcPct val="0"/>
            </a:spcBef>
            <a:spcAft>
              <a:spcPct val="20000"/>
            </a:spcAft>
            <a:buChar char="•"/>
          </a:pPr>
          <a:endParaRPr lang="en-US" sz="2400" kern="1200" dirty="0">
            <a:solidFill>
              <a:schemeClr val="tx2"/>
            </a:solidFill>
            <a:ea typeface="Calibri" panose="020F050202020403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2"/>
            </a:solidFill>
          </a:endParaRPr>
        </a:p>
      </dsp:txBody>
      <dsp:txXfrm>
        <a:off x="0" y="596804"/>
        <a:ext cx="10892109" cy="4538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28A9D08-8D75-4AD1-99CB-8A0DC3DA1EA5}" type="datetimeFigureOut">
              <a:rPr lang="en-US" smtClean="0"/>
              <a:t>9/11/2025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F4EE7B6-F268-4A8A-8121-53988FD9B107}" type="slidenum">
              <a:rPr lang="en-US" smtClean="0"/>
              <a:t>‹#›</a:t>
            </a:fld>
            <a:endParaRPr lang="en-US"/>
          </a:p>
        </p:txBody>
      </p:sp>
    </p:spTree>
    <p:extLst>
      <p:ext uri="{BB962C8B-B14F-4D97-AF65-F5344CB8AC3E}">
        <p14:creationId xmlns:p14="http://schemas.microsoft.com/office/powerpoint/2010/main" val="322143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sc.gov/index.cfm?LinkServID=5FD381E6-C221-0449-5E1C5EE985A2F0F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1</a:t>
            </a:fld>
            <a:endParaRPr lang="en-US"/>
          </a:p>
        </p:txBody>
      </p:sp>
    </p:spTree>
    <p:extLst>
      <p:ext uri="{BB962C8B-B14F-4D97-AF65-F5344CB8AC3E}">
        <p14:creationId xmlns:p14="http://schemas.microsoft.com/office/powerpoint/2010/main" val="1246822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FF6DE-C5E9-E115-EA5F-AB8937A4E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928F1-D869-F0CE-F2AB-57C6F7835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D17CE-3B5B-BC1B-B198-CD2E781A93FB}"/>
              </a:ext>
            </a:extLst>
          </p:cNvPr>
          <p:cNvSpPr>
            <a:spLocks noGrp="1"/>
          </p:cNvSpPr>
          <p:nvPr>
            <p:ph type="body" idx="1"/>
          </p:nvPr>
        </p:nvSpPr>
        <p:spPr/>
        <p:txBody>
          <a:bodyPr/>
          <a:lstStyle/>
          <a:p>
            <a:r>
              <a:rPr lang="en-US" b="1" dirty="0"/>
              <a:t>Color blindness- </a:t>
            </a:r>
          </a:p>
          <a:p>
            <a:r>
              <a:rPr lang="en-US" dirty="0"/>
              <a:t>CogAT can be used for students who are colorblind without disadvantaging their performance on the assessment.  All informational graphics went through a composition check to ensure coherency to a color-deficient student. Art was processed through a color blindness simulator which renders images as they would appear to individuals with Protanopia, Deuteranopia and Tritanopia.  Using these simulations as a guide, any art requiring modification was addressed by choosing patterns and/or color contrast that was acceptable for colorblindness. The revised art was resubmitted for validation and retested using the color-blindness simulator to ensure viability.  Students do not have to be able to see or name colors to be successful in answering the questions on CogAT.</a:t>
            </a:r>
          </a:p>
          <a:p>
            <a:endParaRPr lang="en-US" dirty="0"/>
          </a:p>
          <a:p>
            <a:pPr defTabSz="924916">
              <a:defRPr/>
            </a:pPr>
            <a:r>
              <a:rPr lang="en-US" b="1" dirty="0"/>
              <a:t>Usage of Scratch paper- </a:t>
            </a:r>
            <a:r>
              <a:rPr lang="en-US" dirty="0"/>
              <a:t>There is supposed to be NO SCRATCH PAPER during the Paper Folding test.  Scratch paper is allowed for Iowa Assessments Math, but pretty much nowhere else</a:t>
            </a:r>
          </a:p>
          <a:p>
            <a:endParaRPr lang="en-US" dirty="0"/>
          </a:p>
        </p:txBody>
      </p:sp>
      <p:sp>
        <p:nvSpPr>
          <p:cNvPr id="4" name="Slide Number Placeholder 3">
            <a:extLst>
              <a:ext uri="{FF2B5EF4-FFF2-40B4-BE49-F238E27FC236}">
                <a16:creationId xmlns:a16="http://schemas.microsoft.com/office/drawing/2014/main" id="{BDDE7BD6-9CE7-9953-7D13-CF93D61D0230}"/>
              </a:ext>
            </a:extLst>
          </p:cNvPr>
          <p:cNvSpPr>
            <a:spLocks noGrp="1"/>
          </p:cNvSpPr>
          <p:nvPr>
            <p:ph type="sldNum" sz="quarter" idx="5"/>
          </p:nvPr>
        </p:nvSpPr>
        <p:spPr/>
        <p:txBody>
          <a:bodyPr/>
          <a:lstStyle/>
          <a:p>
            <a:fld id="{1F4EE7B6-F268-4A8A-8121-53988FD9B107}" type="slidenum">
              <a:rPr lang="en-US" smtClean="0"/>
              <a:t>10</a:t>
            </a:fld>
            <a:endParaRPr lang="en-US"/>
          </a:p>
        </p:txBody>
      </p:sp>
    </p:spTree>
    <p:extLst>
      <p:ext uri="{BB962C8B-B14F-4D97-AF65-F5344CB8AC3E}">
        <p14:creationId xmlns:p14="http://schemas.microsoft.com/office/powerpoint/2010/main" val="2434148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Subtest directions- </a:t>
            </a:r>
            <a:r>
              <a:rPr lang="en-US" dirty="0">
                <a:highlight>
                  <a:srgbClr val="FFFF00"/>
                </a:highlight>
              </a:rPr>
              <a:t>TAM pages 81-83</a:t>
            </a:r>
          </a:p>
          <a:p>
            <a:endParaRPr lang="en-US" dirty="0"/>
          </a:p>
          <a:p>
            <a:r>
              <a:rPr lang="en-US" dirty="0"/>
              <a:t>Practice items- the students are prompted to try again if they answer incorrectly. This is only for the practice items, not the actual test. </a:t>
            </a:r>
          </a:p>
        </p:txBody>
      </p:sp>
      <p:sp>
        <p:nvSpPr>
          <p:cNvPr id="4" name="Slide Number Placeholder 3"/>
          <p:cNvSpPr>
            <a:spLocks noGrp="1"/>
          </p:cNvSpPr>
          <p:nvPr>
            <p:ph type="sldNum" sz="quarter" idx="5"/>
          </p:nvPr>
        </p:nvSpPr>
        <p:spPr/>
        <p:txBody>
          <a:bodyPr/>
          <a:lstStyle/>
          <a:p>
            <a:fld id="{1F4EE7B6-F268-4A8A-8121-53988FD9B107}" type="slidenum">
              <a:rPr lang="en-US" smtClean="0"/>
              <a:t>11</a:t>
            </a:fld>
            <a:endParaRPr lang="en-US"/>
          </a:p>
        </p:txBody>
      </p:sp>
    </p:spTree>
    <p:extLst>
      <p:ext uri="{BB962C8B-B14F-4D97-AF65-F5344CB8AC3E}">
        <p14:creationId xmlns:p14="http://schemas.microsoft.com/office/powerpoint/2010/main" val="52118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12</a:t>
            </a:fld>
            <a:endParaRPr lang="en-US"/>
          </a:p>
        </p:txBody>
      </p:sp>
    </p:spTree>
    <p:extLst>
      <p:ext uri="{BB962C8B-B14F-4D97-AF65-F5344CB8AC3E}">
        <p14:creationId xmlns:p14="http://schemas.microsoft.com/office/powerpoint/2010/main" val="80011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Reading</a:t>
            </a:r>
          </a:p>
          <a:p>
            <a:r>
              <a:rPr lang="en-US" dirty="0"/>
              <a:t>Part 1 includes Picture Stories and Sentences</a:t>
            </a:r>
          </a:p>
          <a:p>
            <a:r>
              <a:rPr lang="en-US" dirty="0"/>
              <a:t>Part 2 includes Stories</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13</a:t>
            </a:fld>
            <a:endParaRPr lang="en-US"/>
          </a:p>
        </p:txBody>
      </p:sp>
    </p:spTree>
    <p:extLst>
      <p:ext uri="{BB962C8B-B14F-4D97-AF65-F5344CB8AC3E}">
        <p14:creationId xmlns:p14="http://schemas.microsoft.com/office/powerpoint/2010/main" val="2330513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student with a documented disability is either a student who has been evaluated and found to meet the eligibility criteria for enrollment in special education </a:t>
            </a:r>
            <a:r>
              <a:rPr lang="en-US" dirty="0"/>
              <a:t>as defined by the Individuals with Disabilities Education Act (IDEA 97) and South Carolina State Board of Education Regulation 43-243.1 </a:t>
            </a:r>
            <a:r>
              <a:rPr lang="en-US" b="1" dirty="0"/>
              <a:t>or a student who has a disability covered under Section 504 of the Rehabilitation Act</a:t>
            </a:r>
            <a:r>
              <a:rPr lang="en-US" dirty="0"/>
              <a:t> of 1973. </a:t>
            </a:r>
          </a:p>
          <a:p>
            <a:endParaRPr lang="en-US" dirty="0"/>
          </a:p>
          <a:p>
            <a:r>
              <a:rPr lang="en-US" b="1" dirty="0"/>
              <a:t>Students with a current</a:t>
            </a:r>
            <a:r>
              <a:rPr lang="en-US" dirty="0"/>
              <a:t> Individualized Education Program </a:t>
            </a:r>
            <a:r>
              <a:rPr lang="en-US" b="1" dirty="0"/>
              <a:t>(IEP) or 504 Accommodations Plan must participate in screening</a:t>
            </a:r>
            <a:r>
              <a:rPr lang="en-US" dirty="0"/>
              <a:t> for identification for the academic gifted and talented program. Students should participate in CogAT and Iowa Assessments testing, as appropriate, or in an alternative screening process that includes a documented review of existing data from a norm-referenced aptitude and norm-referenced mathematics and reading comprehension assessment. </a:t>
            </a:r>
          </a:p>
          <a:p>
            <a:endParaRPr lang="en-US" dirty="0"/>
          </a:p>
          <a:p>
            <a:r>
              <a:rPr lang="en-US" b="1" dirty="0"/>
              <a:t>The student’s IEP team determines whether the student will participate in the assessment in the same manner as other students, or with accommodations. </a:t>
            </a:r>
            <a:r>
              <a:rPr lang="en-US" dirty="0"/>
              <a:t>Students cannot be excluded from screening because of a disability. </a:t>
            </a:r>
          </a:p>
          <a:p>
            <a:endParaRPr lang="en-US" dirty="0"/>
          </a:p>
          <a:p>
            <a:r>
              <a:rPr lang="en-US" dirty="0"/>
              <a:t>SC Allowed Accommodations- </a:t>
            </a:r>
            <a:r>
              <a:rPr lang="en-US" b="1" dirty="0"/>
              <a:t>Some accommodations listed in the Directions for Administration (DFA) for both CogAT and Iowa Assessments are not approved for use in South Carolina</a:t>
            </a:r>
            <a:r>
              <a:rPr lang="en-US" dirty="0"/>
              <a:t>. </a:t>
            </a:r>
            <a:r>
              <a:rPr lang="en-US" b="1" dirty="0"/>
              <a:t>Make sure that Test Administrators (TAs) are aware that the accommodations listed in the TAM pages 8-14 are the only approved accommodations for the South Carolina Grade 2 Gifted and Talented Assessment program. </a:t>
            </a:r>
          </a:p>
          <a:p>
            <a:endParaRPr lang="en-US" dirty="0"/>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14</a:t>
            </a:fld>
            <a:endParaRPr lang="en-US"/>
          </a:p>
        </p:txBody>
      </p:sp>
    </p:spTree>
    <p:extLst>
      <p:ext uri="{BB962C8B-B14F-4D97-AF65-F5344CB8AC3E}">
        <p14:creationId xmlns:p14="http://schemas.microsoft.com/office/powerpoint/2010/main" val="3805099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Setting- </a:t>
            </a:r>
          </a:p>
          <a:p>
            <a:r>
              <a:rPr lang="en-US" dirty="0"/>
              <a:t>The small-group size should be consistent with the group size used for routine classroom assessments. </a:t>
            </a:r>
          </a:p>
          <a:p>
            <a:pPr marL="179613" indent="-179613">
              <a:buFont typeface="Arial" panose="020B0604020202020204" pitchFamily="34" charset="0"/>
              <a:buChar char="•"/>
            </a:pPr>
            <a:r>
              <a:rPr lang="en-US" dirty="0"/>
              <a:t>Preferential seating</a:t>
            </a:r>
          </a:p>
          <a:p>
            <a:pPr marL="179613" indent="-179613">
              <a:buFont typeface="Arial" panose="020B0604020202020204" pitchFamily="34" charset="0"/>
              <a:buChar char="•"/>
            </a:pPr>
            <a:r>
              <a:rPr lang="en-US" dirty="0"/>
              <a:t>Separate location</a:t>
            </a:r>
          </a:p>
          <a:p>
            <a:endParaRPr lang="en-US" dirty="0"/>
          </a:p>
          <a:p>
            <a:r>
              <a:rPr lang="en-US" b="1" dirty="0"/>
              <a:t>Timing-  </a:t>
            </a:r>
            <a:r>
              <a:rPr lang="en-US" dirty="0"/>
              <a:t>Frequent and Extended Breaks – This accommodation is used if additional time is needed beyond the break structure of the assessment. These breaks may occur: </a:t>
            </a:r>
          </a:p>
          <a:p>
            <a:pPr marL="179613" indent="-179613">
              <a:buFont typeface="Arial" panose="020B0604020202020204" pitchFamily="34" charset="0"/>
              <a:buChar char="•"/>
            </a:pPr>
            <a:r>
              <a:rPr lang="en-US" dirty="0"/>
              <a:t>In the classroom/separate location, with no contact between students; or</a:t>
            </a:r>
          </a:p>
          <a:p>
            <a:pPr marL="179613" indent="-179613">
              <a:buFont typeface="Arial" panose="020B0604020202020204" pitchFamily="34" charset="0"/>
              <a:buChar char="•"/>
            </a:pPr>
            <a:r>
              <a:rPr lang="en-US" dirty="0"/>
              <a:t>Outside of the classroom/separate location, with contact between students monitored to ensure there is no discussion of the assessment.</a:t>
            </a:r>
          </a:p>
          <a:p>
            <a:endParaRPr lang="en-US" dirty="0"/>
          </a:p>
          <a:p>
            <a:r>
              <a:rPr lang="en-US" b="1" dirty="0"/>
              <a:t>Scheduling-</a:t>
            </a:r>
            <a:r>
              <a:rPr lang="en-US" dirty="0"/>
              <a:t> Multiple Test Sessions/Days – </a:t>
            </a:r>
            <a:r>
              <a:rPr lang="en-US" b="1" dirty="0"/>
              <a:t>The student may take portions of CogAT or the Iowa Assessments over several days, as long as all testing is completed by the last day of the testing window</a:t>
            </a:r>
            <a:r>
              <a:rPr lang="en-US" dirty="0"/>
              <a:t>. Students must begin testing on the regularly scheduled testing date and may not go back to previously completed sections of the test. </a:t>
            </a:r>
          </a:p>
          <a:p>
            <a:endParaRPr lang="en-US" dirty="0"/>
          </a:p>
          <a:p>
            <a:r>
              <a:rPr lang="en-US" b="1" dirty="0"/>
              <a:t>Presentation-</a:t>
            </a:r>
            <a:r>
              <a:rPr lang="en-US" dirty="0"/>
              <a:t> Highlighting and Cueing are not available with online testing</a:t>
            </a:r>
          </a:p>
          <a:p>
            <a:pPr marL="173422" indent="-173422">
              <a:buFont typeface="Arial" panose="020B0604020202020204" pitchFamily="34" charset="0"/>
              <a:buChar char="•"/>
            </a:pPr>
            <a:r>
              <a:rPr lang="en-US" b="1" dirty="0"/>
              <a:t>Read Aloud to Self </a:t>
            </a:r>
            <a:r>
              <a:rPr lang="en-US" dirty="0"/>
              <a:t>– All items on CogAT are pictorial. For the Iowa Assessments, the student may read the test questions aloud to himself or herself. This accommodation requires an individual administration. </a:t>
            </a:r>
            <a:endParaRPr lang="en-US" b="1" dirty="0"/>
          </a:p>
          <a:p>
            <a:pPr marL="173422" indent="-173422">
              <a:buFont typeface="Arial" panose="020B0604020202020204" pitchFamily="34" charset="0"/>
              <a:buChar char="•"/>
            </a:pPr>
            <a:r>
              <a:rPr lang="en-US" b="1" dirty="0"/>
              <a:t>Repeated Directions-</a:t>
            </a:r>
            <a:r>
              <a:rPr lang="en-US" dirty="0"/>
              <a:t> Only test directions may be read aloud as many times as necessary to inform students of the proper procedures to follow in responding. This accommodation applies only to the general test directions prior to the first test item for each subtest. Additionally, any student may have the general directions repeated or clarified to ensure the student understands the proper procedures to follow in responding.</a:t>
            </a:r>
          </a:p>
          <a:p>
            <a:pPr marL="635879" lvl="1" indent="-173422">
              <a:buFont typeface="Arial" panose="020B0604020202020204" pitchFamily="34" charset="0"/>
              <a:buChar char="•"/>
            </a:pPr>
            <a:r>
              <a:rPr lang="en-US" dirty="0"/>
              <a:t>Notice that there are differences between the test administration directions for the CogAT and Iowa Assessments tests. These administration directions apply to all students. CogAT- you may repeat the directions as many times necessary.  Iowa- Read the directions for each question only once. Do not repeat the directions. This applies to the entire test, even for students with “repeated directions” in their IEP, because repeating the directions changes the construct of the test. </a:t>
            </a:r>
          </a:p>
          <a:p>
            <a:pPr marL="173422" indent="-173422">
              <a:buFont typeface="Arial" panose="020B0604020202020204" pitchFamily="34" charset="0"/>
              <a:buChar char="•"/>
            </a:pPr>
            <a:r>
              <a:rPr lang="en-US" b="1" dirty="0"/>
              <a:t>Signing the Directions </a:t>
            </a:r>
            <a:r>
              <a:rPr lang="en-US" dirty="0"/>
              <a:t>– The student may need to repeat/sign the directions to the Test Administrator for clarification or to demonstrate his or her understanding.</a:t>
            </a:r>
          </a:p>
          <a:p>
            <a:pPr marL="173422" indent="-173422">
              <a:buFont typeface="Arial" panose="020B0604020202020204" pitchFamily="34" charset="0"/>
              <a:buChar char="•"/>
            </a:pPr>
            <a:r>
              <a:rPr lang="en-US" b="1" dirty="0"/>
              <a:t>Signed Administration (Communication Assistance) – </a:t>
            </a:r>
            <a:r>
              <a:rPr lang="en-US" dirty="0"/>
              <a:t>The online system does not have the capability of signing the test, so a Test Administrator or Interpreter may sign the entire administration to a student. The TA/Interpreter must sign exactly as written in the Proctor screen and may not interpret test item content beyond what is allowed by the subject. Care must be taken not to use signs that might convey answers to any test questions.</a:t>
            </a:r>
          </a:p>
          <a:p>
            <a:endParaRPr lang="en-US" b="1" dirty="0"/>
          </a:p>
          <a:p>
            <a:r>
              <a:rPr lang="en-US" b="1" dirty="0"/>
              <a:t>Bilingual Dictionary- </a:t>
            </a:r>
            <a:r>
              <a:rPr lang="en-US" b="0" dirty="0"/>
              <a:t>Students may use a word-to-word bilingual dictionary. However, the dictionary must not include any examples, pictures, or definitions..</a:t>
            </a:r>
          </a:p>
          <a:p>
            <a:endParaRPr lang="en-US" dirty="0"/>
          </a:p>
          <a:p>
            <a:r>
              <a:rPr lang="en-US" b="1" dirty="0"/>
              <a:t>Translate Directions- </a:t>
            </a:r>
            <a:r>
              <a:rPr lang="en-US" b="0" dirty="0"/>
              <a:t>The general test directions may be translated into the student’s native language</a:t>
            </a:r>
            <a:r>
              <a:rPr lang="en-US" dirty="0"/>
              <a:t>. </a:t>
            </a:r>
            <a:r>
              <a:rPr lang="en-US" b="0" dirty="0"/>
              <a:t>This translation cannot go beyond the scope and meaning of the directions. Test questions/individual test question directions may not be translated. Practice items also may not be translated as they are embedded in the test.</a:t>
            </a:r>
          </a:p>
          <a:p>
            <a:endParaRPr lang="en-US" b="0" dirty="0"/>
          </a:p>
          <a:p>
            <a:r>
              <a:rPr lang="en-US" dirty="0"/>
              <a:t>In DataManager, the directions and item prompts may be administered in the student’s native language using audio proctoring.  Seven additional languages are available including Spanish, Arabic, Chinese-Mandarin, Chinese-Cantonese, Russian, Somali, and Vietnamese. If your student’s native language is not available, then the general test directions may be translated into the student’s native language. This translation cannot go beyond the scope and meaning of the directions. Test questions/individual test question directions may not be translated. Practice items also may not be translated as they are embedded in the test</a:t>
            </a:r>
            <a:endParaRPr lang="en-US" b="0" dirty="0"/>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15</a:t>
            </a:fld>
            <a:endParaRPr lang="en-US"/>
          </a:p>
        </p:txBody>
      </p:sp>
    </p:spTree>
    <p:extLst>
      <p:ext uri="{BB962C8B-B14F-4D97-AF65-F5344CB8AC3E}">
        <p14:creationId xmlns:p14="http://schemas.microsoft.com/office/powerpoint/2010/main" val="2609698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types of accommodations provided to students can be recorded in the </a:t>
            </a:r>
            <a:r>
              <a:rPr lang="en-US" b="1" dirty="0"/>
              <a:t>student record </a:t>
            </a:r>
            <a:r>
              <a:rPr lang="en-US" b="0" dirty="0"/>
              <a:t>in DataManager. </a:t>
            </a:r>
          </a:p>
          <a:p>
            <a:r>
              <a:rPr lang="en-US" b="0" dirty="0"/>
              <a:t>Even though more accommodations are allowed for testing, the codes listed on page 15 of the TAM are the only accommodations that can be recorded.</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16</a:t>
            </a:fld>
            <a:endParaRPr lang="en-US"/>
          </a:p>
        </p:txBody>
      </p:sp>
    </p:spTree>
    <p:extLst>
      <p:ext uri="{BB962C8B-B14F-4D97-AF65-F5344CB8AC3E}">
        <p14:creationId xmlns:p14="http://schemas.microsoft.com/office/powerpoint/2010/main" val="2927201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isn’t CogAT offered in Braille?  The visual nature of the majority of CogAT items makes them impossible to convert into Braille. </a:t>
            </a:r>
          </a:p>
          <a:p>
            <a:endParaRPr lang="en-US" dirty="0"/>
          </a:p>
          <a:p>
            <a:r>
              <a:rPr lang="en-US" dirty="0"/>
              <a:t>Students may mark directly in the large print booklet with a pencil, pen, or crayon. Later, the test administrator can transfer the responses to the student’s barcoded test booklet. </a:t>
            </a:r>
          </a:p>
          <a:p>
            <a:endParaRPr lang="en-US" dirty="0"/>
          </a:p>
          <a:p>
            <a:r>
              <a:rPr lang="en-US" dirty="0"/>
              <a:t>If a student’s visual impairment is such that the large print booklet is insufficient, you may work with a clinician or school psychologist in your district to administer an appropriate individually administered assessment, such as the Woodcock-Johnson IV. Both the standard WJ IV kits from Riverside and the Braille kit from the American Printing House for the Blind (APH) will need to be ordered. Please contact David Trombly for more information. </a:t>
            </a:r>
          </a:p>
        </p:txBody>
      </p:sp>
      <p:sp>
        <p:nvSpPr>
          <p:cNvPr id="4" name="Slide Number Placeholder 3"/>
          <p:cNvSpPr>
            <a:spLocks noGrp="1"/>
          </p:cNvSpPr>
          <p:nvPr>
            <p:ph type="sldNum" sz="quarter" idx="5"/>
          </p:nvPr>
        </p:nvSpPr>
        <p:spPr/>
        <p:txBody>
          <a:bodyPr/>
          <a:lstStyle/>
          <a:p>
            <a:fld id="{1F4EE7B6-F268-4A8A-8121-53988FD9B107}" type="slidenum">
              <a:rPr lang="en-US" smtClean="0"/>
              <a:t>17</a:t>
            </a:fld>
            <a:endParaRPr lang="en-US"/>
          </a:p>
        </p:txBody>
      </p:sp>
    </p:spTree>
    <p:extLst>
      <p:ext uri="{BB962C8B-B14F-4D97-AF65-F5344CB8AC3E}">
        <p14:creationId xmlns:p14="http://schemas.microsoft.com/office/powerpoint/2010/main" val="14051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Alt-V scoring involves the elimination of the </a:t>
            </a:r>
            <a:r>
              <a:rPr lang="en-US" b="1" dirty="0"/>
              <a:t>Sentence Completion </a:t>
            </a:r>
            <a:r>
              <a:rPr lang="en-US" dirty="0"/>
              <a:t>subtest from the Verbal battery. </a:t>
            </a:r>
          </a:p>
          <a:p>
            <a:endParaRPr lang="en-US" dirty="0"/>
          </a:p>
          <a:p>
            <a:pPr defTabSz="924916">
              <a:defRPr/>
            </a:pPr>
            <a:r>
              <a:rPr lang="en-US" dirty="0"/>
              <a:t>SCDE states </a:t>
            </a:r>
            <a:r>
              <a:rPr lang="en-US" u="sng" dirty="0"/>
              <a:t>only</a:t>
            </a:r>
            <a:r>
              <a:rPr lang="en-US" dirty="0"/>
              <a:t> ML students are eligible for Alt-V scoring where they have the </a:t>
            </a:r>
            <a:r>
              <a:rPr lang="en-US" dirty="0">
                <a:solidFill>
                  <a:schemeClr val="tx2"/>
                </a:solidFill>
              </a:rPr>
              <a:t>option to </a:t>
            </a:r>
            <a:r>
              <a:rPr lang="en-US" dirty="0"/>
              <a:t>omit the Sentence Completion subtest.</a:t>
            </a:r>
          </a:p>
          <a:p>
            <a:pPr defTabSz="924916">
              <a:defRPr/>
            </a:pPr>
            <a:r>
              <a:rPr lang="en-US" dirty="0"/>
              <a:t>Consideration for Alt-V Scoring should be determined for each individual ML student. ML students receiving an ACCESS for ELL’s composite score between 1.0-3.9 may be coded for Alt-V Scoring (TAM page 16). </a:t>
            </a:r>
            <a:r>
              <a:rPr lang="en-US" b="1" dirty="0"/>
              <a:t>ML students without an ACCESS score may have their screener score used; 1.0–4.5 may be considered.</a:t>
            </a:r>
          </a:p>
        </p:txBody>
      </p:sp>
      <p:sp>
        <p:nvSpPr>
          <p:cNvPr id="4" name="Slide Number Placeholder 3"/>
          <p:cNvSpPr>
            <a:spLocks noGrp="1"/>
          </p:cNvSpPr>
          <p:nvPr>
            <p:ph type="sldNum" sz="quarter" idx="5"/>
          </p:nvPr>
        </p:nvSpPr>
        <p:spPr/>
        <p:txBody>
          <a:bodyPr/>
          <a:lstStyle/>
          <a:p>
            <a:fld id="{1F4EE7B6-F268-4A8A-8121-53988FD9B107}" type="slidenum">
              <a:rPr lang="en-US" smtClean="0"/>
              <a:t>18</a:t>
            </a:fld>
            <a:endParaRPr lang="en-US"/>
          </a:p>
        </p:txBody>
      </p:sp>
    </p:spTree>
    <p:extLst>
      <p:ext uri="{BB962C8B-B14F-4D97-AF65-F5344CB8AC3E}">
        <p14:creationId xmlns:p14="http://schemas.microsoft.com/office/powerpoint/2010/main" val="702544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19</a:t>
            </a:fld>
            <a:endParaRPr lang="en-US"/>
          </a:p>
        </p:txBody>
      </p:sp>
    </p:spTree>
    <p:extLst>
      <p:ext uri="{BB962C8B-B14F-4D97-AF65-F5344CB8AC3E}">
        <p14:creationId xmlns:p14="http://schemas.microsoft.com/office/powerpoint/2010/main" val="114068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SCDE has provided permission to </a:t>
            </a:r>
            <a:r>
              <a:rPr lang="en-US" sz="1200" kern="1200" dirty="0">
                <a:solidFill>
                  <a:schemeClr val="tx1"/>
                </a:solidFill>
                <a:effectLst/>
                <a:latin typeface="+mn-lt"/>
                <a:ea typeface="+mn-ea"/>
                <a:cs typeface="+mn-cs"/>
              </a:rPr>
              <a:t>use this presentation for training purposes.</a:t>
            </a:r>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a:t>
            </a:fld>
            <a:endParaRPr lang="en-US"/>
          </a:p>
        </p:txBody>
      </p:sp>
    </p:spTree>
    <p:extLst>
      <p:ext uri="{BB962C8B-B14F-4D97-AF65-F5344CB8AC3E}">
        <p14:creationId xmlns:p14="http://schemas.microsoft.com/office/powerpoint/2010/main" val="1366826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20</a:t>
            </a:fld>
            <a:endParaRPr lang="en-US"/>
          </a:p>
        </p:txBody>
      </p:sp>
    </p:spTree>
    <p:extLst>
      <p:ext uri="{BB962C8B-B14F-4D97-AF65-F5344CB8AC3E}">
        <p14:creationId xmlns:p14="http://schemas.microsoft.com/office/powerpoint/2010/main" val="1347602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parents informed before testing helps testing run smoothly and allows students to perform at their best.</a:t>
            </a:r>
          </a:p>
          <a:p>
            <a:pPr marL="173422" indent="-173422">
              <a:buFont typeface="Arial" panose="020B0604020202020204" pitchFamily="34" charset="0"/>
              <a:buChar char="•"/>
            </a:pPr>
            <a:r>
              <a:rPr lang="en-US" dirty="0"/>
              <a:t>Parents should be informed about the purpose of the tests and how the results will be used. It's important to clarify that there is no opt-out option—all second-grade students must be given the opportunity to participate in testing.</a:t>
            </a:r>
          </a:p>
          <a:p>
            <a:pPr marL="173422" indent="-173422">
              <a:buFont typeface="Arial" panose="020B0604020202020204" pitchFamily="34" charset="0"/>
              <a:buChar char="•"/>
            </a:pPr>
            <a:r>
              <a:rPr lang="en-US" dirty="0"/>
              <a:t>The grade 2 parent and student brochure that can be sent home to inform parents about the test. A Spanish-translated digital version is now available for districts to use if needed.</a:t>
            </a:r>
          </a:p>
          <a:p>
            <a:pPr marL="173422" indent="-173422">
              <a:buFont typeface="Arial" panose="020B0604020202020204" pitchFamily="34" charset="0"/>
              <a:buChar char="•"/>
            </a:pPr>
            <a:r>
              <a:rPr lang="en-US" dirty="0"/>
              <a:t>Parent permission is not required for these tests, but all parents should be notified in advance of the dates and times for each test and/or subtest at their child's school. Be sure to send them the testing schedule.</a:t>
            </a:r>
          </a:p>
          <a:p>
            <a:endParaRPr lang="en-US" dirty="0"/>
          </a:p>
          <a:p>
            <a:r>
              <a:rPr lang="en-US" b="1" dirty="0"/>
              <a:t>Testing Environment: </a:t>
            </a:r>
          </a:p>
          <a:p>
            <a:pPr marL="173422" indent="-173422">
              <a:buFont typeface="Arial" panose="020B0604020202020204" pitchFamily="34" charset="0"/>
              <a:buChar char="•"/>
            </a:pPr>
            <a:r>
              <a:rPr lang="en-US" dirty="0"/>
              <a:t>Students should be tested in well-lit and well-ventilated classrooms. </a:t>
            </a:r>
          </a:p>
          <a:p>
            <a:pPr marL="173422" indent="-173422">
              <a:buFont typeface="Arial" panose="020B0604020202020204" pitchFamily="34" charset="0"/>
              <a:buChar char="•"/>
            </a:pPr>
            <a:r>
              <a:rPr lang="en-US" dirty="0"/>
              <a:t>There should be adequate spacing between students to enhance test security. </a:t>
            </a:r>
          </a:p>
          <a:p>
            <a:pPr marL="173422" indent="-173422">
              <a:buFont typeface="Arial" panose="020B0604020202020204" pitchFamily="34" charset="0"/>
              <a:buChar char="•"/>
            </a:pPr>
            <a:r>
              <a:rPr lang="en-US" dirty="0"/>
              <a:t>The classrooms should be quiet, free from distractions, and any content related to grade 2 standards in reading and math should be covered or removed. </a:t>
            </a:r>
          </a:p>
          <a:p>
            <a:endParaRPr lang="en-US" dirty="0"/>
          </a:p>
          <a:p>
            <a:r>
              <a:rPr lang="en-US" b="1" dirty="0"/>
              <a:t>Test Administration:</a:t>
            </a:r>
          </a:p>
          <a:p>
            <a:pPr marL="173422" indent="-173422">
              <a:buFont typeface="Arial" panose="020B0604020202020204" pitchFamily="34" charset="0"/>
              <a:buChar char="•"/>
            </a:pPr>
            <a:r>
              <a:rPr lang="en-US" dirty="0"/>
              <a:t>Determine how the test will be administered and who will oversee it. This include proctor mode of administration. </a:t>
            </a:r>
          </a:p>
          <a:p>
            <a:pPr marL="173422" indent="-173422">
              <a:buFont typeface="Arial" panose="020B0604020202020204" pitchFamily="34" charset="0"/>
              <a:buChar char="•"/>
            </a:pPr>
            <a:r>
              <a:rPr lang="en-US" dirty="0"/>
              <a:t>Monitor students to ensure they understand the test instructions.</a:t>
            </a:r>
          </a:p>
          <a:p>
            <a:pPr marL="173422" indent="-173422">
              <a:buFont typeface="Arial" panose="020B0604020202020204" pitchFamily="34" charset="0"/>
              <a:buChar char="•"/>
            </a:pPr>
            <a:r>
              <a:rPr lang="en-US" dirty="0"/>
              <a:t>Adjust the pacing of the test to suit the students' needs. For classes where some students may take significantly longer than others, consider administering the test in two separate groups.</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21</a:t>
            </a:fld>
            <a:endParaRPr lang="en-US"/>
          </a:p>
        </p:txBody>
      </p:sp>
    </p:spTree>
    <p:extLst>
      <p:ext uri="{BB962C8B-B14F-4D97-AF65-F5344CB8AC3E}">
        <p14:creationId xmlns:p14="http://schemas.microsoft.com/office/powerpoint/2010/main" val="1348142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test schedule on page 19 of the TAM.</a:t>
            </a:r>
          </a:p>
        </p:txBody>
      </p:sp>
      <p:sp>
        <p:nvSpPr>
          <p:cNvPr id="4" name="Slide Number Placeholder 3"/>
          <p:cNvSpPr>
            <a:spLocks noGrp="1"/>
          </p:cNvSpPr>
          <p:nvPr>
            <p:ph type="sldNum" sz="quarter" idx="5"/>
          </p:nvPr>
        </p:nvSpPr>
        <p:spPr/>
        <p:txBody>
          <a:bodyPr/>
          <a:lstStyle/>
          <a:p>
            <a:fld id="{1F4EE7B6-F268-4A8A-8121-53988FD9B107}" type="slidenum">
              <a:rPr lang="en-US" smtClean="0"/>
              <a:t>22</a:t>
            </a:fld>
            <a:endParaRPr lang="en-US"/>
          </a:p>
        </p:txBody>
      </p:sp>
    </p:spTree>
    <p:extLst>
      <p:ext uri="{BB962C8B-B14F-4D97-AF65-F5344CB8AC3E}">
        <p14:creationId xmlns:p14="http://schemas.microsoft.com/office/powerpoint/2010/main" val="2554377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23</a:t>
            </a:fld>
            <a:endParaRPr lang="en-US"/>
          </a:p>
        </p:txBody>
      </p:sp>
    </p:spTree>
    <p:extLst>
      <p:ext uri="{BB962C8B-B14F-4D97-AF65-F5344CB8AC3E}">
        <p14:creationId xmlns:p14="http://schemas.microsoft.com/office/powerpoint/2010/main" val="2510394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24</a:t>
            </a:fld>
            <a:endParaRPr lang="en-US"/>
          </a:p>
        </p:txBody>
      </p:sp>
    </p:spTree>
    <p:extLst>
      <p:ext uri="{BB962C8B-B14F-4D97-AF65-F5344CB8AC3E}">
        <p14:creationId xmlns:p14="http://schemas.microsoft.com/office/powerpoint/2010/main" val="232750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25</a:t>
            </a:fld>
            <a:endParaRPr lang="en-US"/>
          </a:p>
        </p:txBody>
      </p:sp>
    </p:spTree>
    <p:extLst>
      <p:ext uri="{BB962C8B-B14F-4D97-AF65-F5344CB8AC3E}">
        <p14:creationId xmlns:p14="http://schemas.microsoft.com/office/powerpoint/2010/main" val="93038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Light" panose="020F0302020204030204" pitchFamily="34" charset="0"/>
                <a:ea typeface="Times New Roman" panose="02020603050405020304" pitchFamily="18" charset="0"/>
              </a:rPr>
              <a:t>Sharing PII Information</a:t>
            </a:r>
            <a:r>
              <a:rPr lang="en-US" sz="1800" dirty="0">
                <a:latin typeface="Calibri Light" panose="020F0302020204030204" pitchFamily="34" charset="0"/>
                <a:ea typeface="Times New Roman" panose="02020603050405020304" pitchFamily="18" charset="0"/>
              </a:rPr>
              <a:t>: When emailing me student information for issue descriptions or student relocation requests, kindly provide only the student's 10-digit state ID (and building/class if applicable). Please refrain from including any other student identifiable information.</a:t>
            </a:r>
          </a:p>
          <a:p>
            <a:endParaRPr lang="en-US" sz="1100" dirty="0"/>
          </a:p>
          <a:p>
            <a:r>
              <a:rPr lang="en-US" sz="1100" dirty="0">
                <a:latin typeface="Calibri Light" panose="020F0302020204030204" pitchFamily="34" charset="0"/>
                <a:ea typeface="Times New Roman" panose="02020603050405020304" pitchFamily="18" charset="0"/>
              </a:rPr>
              <a:t>If you get a message indicating that a student ID already exists when adding a student, please contact me as it may signify that the student is already rostered in another SC district and requires an update.  Simply provide me with the 10-digit student ID and the school/class where the student should be moved. </a:t>
            </a:r>
            <a:endParaRPr lang="en-US" sz="1100" dirty="0">
              <a:latin typeface="Calibri" panose="020F0502020204030204" pitchFamily="34" charset="0"/>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26</a:t>
            </a:fld>
            <a:endParaRPr lang="en-US"/>
          </a:p>
        </p:txBody>
      </p:sp>
    </p:spTree>
    <p:extLst>
      <p:ext uri="{BB962C8B-B14F-4D97-AF65-F5344CB8AC3E}">
        <p14:creationId xmlns:p14="http://schemas.microsoft.com/office/powerpoint/2010/main" val="606517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27</a:t>
            </a:fld>
            <a:endParaRPr lang="en-US"/>
          </a:p>
        </p:txBody>
      </p:sp>
    </p:spTree>
    <p:extLst>
      <p:ext uri="{BB962C8B-B14F-4D97-AF65-F5344CB8AC3E}">
        <p14:creationId xmlns:p14="http://schemas.microsoft.com/office/powerpoint/2010/main" val="1129136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28</a:t>
            </a:fld>
            <a:endParaRPr lang="en-US"/>
          </a:p>
        </p:txBody>
      </p:sp>
    </p:spTree>
    <p:extLst>
      <p:ext uri="{BB962C8B-B14F-4D97-AF65-F5344CB8AC3E}">
        <p14:creationId xmlns:p14="http://schemas.microsoft.com/office/powerpoint/2010/main" val="705299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29</a:t>
            </a:fld>
            <a:endParaRPr lang="en-US"/>
          </a:p>
        </p:txBody>
      </p:sp>
    </p:spTree>
    <p:extLst>
      <p:ext uri="{BB962C8B-B14F-4D97-AF65-F5344CB8AC3E}">
        <p14:creationId xmlns:p14="http://schemas.microsoft.com/office/powerpoint/2010/main" val="1961853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3</a:t>
            </a:fld>
            <a:endParaRPr lang="en-US"/>
          </a:p>
        </p:txBody>
      </p:sp>
    </p:spTree>
    <p:extLst>
      <p:ext uri="{BB962C8B-B14F-4D97-AF65-F5344CB8AC3E}">
        <p14:creationId xmlns:p14="http://schemas.microsoft.com/office/powerpoint/2010/main" val="3032486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30</a:t>
            </a:fld>
            <a:endParaRPr lang="en-US"/>
          </a:p>
        </p:txBody>
      </p:sp>
    </p:spTree>
    <p:extLst>
      <p:ext uri="{BB962C8B-B14F-4D97-AF65-F5344CB8AC3E}">
        <p14:creationId xmlns:p14="http://schemas.microsoft.com/office/powerpoint/2010/main" val="4240290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31</a:t>
            </a:fld>
            <a:endParaRPr lang="en-US"/>
          </a:p>
        </p:txBody>
      </p:sp>
    </p:spTree>
    <p:extLst>
      <p:ext uri="{BB962C8B-B14F-4D97-AF65-F5344CB8AC3E}">
        <p14:creationId xmlns:p14="http://schemas.microsoft.com/office/powerpoint/2010/main" val="1855418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32</a:t>
            </a:fld>
            <a:endParaRPr lang="en-US"/>
          </a:p>
        </p:txBody>
      </p:sp>
    </p:spTree>
    <p:extLst>
      <p:ext uri="{BB962C8B-B14F-4D97-AF65-F5344CB8AC3E}">
        <p14:creationId xmlns:p14="http://schemas.microsoft.com/office/powerpoint/2010/main" val="468221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33</a:t>
            </a:fld>
            <a:endParaRPr lang="en-US"/>
          </a:p>
        </p:txBody>
      </p:sp>
    </p:spTree>
    <p:extLst>
      <p:ext uri="{BB962C8B-B14F-4D97-AF65-F5344CB8AC3E}">
        <p14:creationId xmlns:p14="http://schemas.microsoft.com/office/powerpoint/2010/main" val="2268695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5A7BB-7FE3-EA20-14F5-AFCCDD1D4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E484F-0171-4864-8BC0-960477F4D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33B31-BAD0-6DB1-AED6-24A38D8194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1E23AE-089E-DA71-8093-EEC58667B275}"/>
              </a:ext>
            </a:extLst>
          </p:cNvPr>
          <p:cNvSpPr>
            <a:spLocks noGrp="1"/>
          </p:cNvSpPr>
          <p:nvPr>
            <p:ph type="sldNum" sz="quarter" idx="5"/>
          </p:nvPr>
        </p:nvSpPr>
        <p:spPr/>
        <p:txBody>
          <a:bodyPr/>
          <a:lstStyle/>
          <a:p>
            <a:fld id="{09CF3C27-8E54-6441-BA19-42FFE41A4DF4}" type="slidenum">
              <a:rPr lang="en-US" smtClean="0"/>
              <a:t>34</a:t>
            </a:fld>
            <a:endParaRPr lang="en-US"/>
          </a:p>
        </p:txBody>
      </p:sp>
    </p:spTree>
    <p:extLst>
      <p:ext uri="{BB962C8B-B14F-4D97-AF65-F5344CB8AC3E}">
        <p14:creationId xmlns:p14="http://schemas.microsoft.com/office/powerpoint/2010/main" val="4117112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9DCDE-9DB8-4716-B3A7-83456F1C2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0AD99-2979-1387-3A90-E962385A0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F4AE9-911E-56EF-6599-E7720D1789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053D13-A758-0F55-ABAB-26FB567AC2E7}"/>
              </a:ext>
            </a:extLst>
          </p:cNvPr>
          <p:cNvSpPr>
            <a:spLocks noGrp="1"/>
          </p:cNvSpPr>
          <p:nvPr>
            <p:ph type="sldNum" sz="quarter" idx="5"/>
          </p:nvPr>
        </p:nvSpPr>
        <p:spPr/>
        <p:txBody>
          <a:bodyPr/>
          <a:lstStyle/>
          <a:p>
            <a:fld id="{09CF3C27-8E54-6441-BA19-42FFE41A4DF4}" type="slidenum">
              <a:rPr lang="en-US" smtClean="0"/>
              <a:t>35</a:t>
            </a:fld>
            <a:endParaRPr lang="en-US"/>
          </a:p>
        </p:txBody>
      </p:sp>
    </p:spTree>
    <p:extLst>
      <p:ext uri="{BB962C8B-B14F-4D97-AF65-F5344CB8AC3E}">
        <p14:creationId xmlns:p14="http://schemas.microsoft.com/office/powerpoint/2010/main" val="4294138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4C100-A8DA-4416-D2B9-A5B6B7F77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C4EAB-10FC-D1EC-620F-B9855881E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2A528E-042A-07EB-0BA1-DFCBF3029E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857D55-123B-62FE-D294-048305FA0B11}"/>
              </a:ext>
            </a:extLst>
          </p:cNvPr>
          <p:cNvSpPr>
            <a:spLocks noGrp="1"/>
          </p:cNvSpPr>
          <p:nvPr>
            <p:ph type="sldNum" sz="quarter" idx="5"/>
          </p:nvPr>
        </p:nvSpPr>
        <p:spPr/>
        <p:txBody>
          <a:bodyPr/>
          <a:lstStyle/>
          <a:p>
            <a:fld id="{09CF3C27-8E54-6441-BA19-42FFE41A4DF4}" type="slidenum">
              <a:rPr lang="en-US" smtClean="0"/>
              <a:t>36</a:t>
            </a:fld>
            <a:endParaRPr lang="en-US"/>
          </a:p>
        </p:txBody>
      </p:sp>
    </p:spTree>
    <p:extLst>
      <p:ext uri="{BB962C8B-B14F-4D97-AF65-F5344CB8AC3E}">
        <p14:creationId xmlns:p14="http://schemas.microsoft.com/office/powerpoint/2010/main" val="3657094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37</a:t>
            </a:fld>
            <a:endParaRPr lang="en-US"/>
          </a:p>
        </p:txBody>
      </p:sp>
    </p:spTree>
    <p:extLst>
      <p:ext uri="{BB962C8B-B14F-4D97-AF65-F5344CB8AC3E}">
        <p14:creationId xmlns:p14="http://schemas.microsoft.com/office/powerpoint/2010/main" val="4076302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38</a:t>
            </a:fld>
            <a:endParaRPr lang="en-US"/>
          </a:p>
        </p:txBody>
      </p:sp>
    </p:spTree>
    <p:extLst>
      <p:ext uri="{BB962C8B-B14F-4D97-AF65-F5344CB8AC3E}">
        <p14:creationId xmlns:p14="http://schemas.microsoft.com/office/powerpoint/2010/main" val="220471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schools will also receive 2 copies of the Student Profile Narrative and the Student Score Labels- 1 for Iowa, 1 for CogAT</a:t>
            </a:r>
          </a:p>
          <a:p>
            <a:pPr defTabSz="924916">
              <a:defRPr/>
            </a:pPr>
            <a:endParaRPr lang="en-US" dirty="0"/>
          </a:p>
          <a:p>
            <a:pPr defTabSz="924916">
              <a:defRPr/>
            </a:pPr>
            <a:r>
              <a:rPr lang="en-US" dirty="0"/>
              <a:t>Step-by-step instructions on how to generate the data export is be posted on the SC Microsite as well as a live demo during the Posttest Workshop.  </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39</a:t>
            </a:fld>
            <a:endParaRPr lang="en-US"/>
          </a:p>
        </p:txBody>
      </p:sp>
    </p:spTree>
    <p:extLst>
      <p:ext uri="{BB962C8B-B14F-4D97-AF65-F5344CB8AC3E}">
        <p14:creationId xmlns:p14="http://schemas.microsoft.com/office/powerpoint/2010/main" val="236604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(TAM page iii)</a:t>
            </a:r>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a:t>
            </a:fld>
            <a:endParaRPr lang="en-US"/>
          </a:p>
        </p:txBody>
      </p:sp>
    </p:spTree>
    <p:extLst>
      <p:ext uri="{BB962C8B-B14F-4D97-AF65-F5344CB8AC3E}">
        <p14:creationId xmlns:p14="http://schemas.microsoft.com/office/powerpoint/2010/main" val="4052317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schools will also receive 2 copies of the Student Profile Narrative and the Student Score Labels- 1 for Iowa, 1 for CogAT</a:t>
            </a:r>
          </a:p>
          <a:p>
            <a:pPr>
              <a:defRPr/>
            </a:pPr>
            <a:endParaRPr lang="en-US" dirty="0"/>
          </a:p>
          <a:p>
            <a:pPr>
              <a:defRPr/>
            </a:pPr>
            <a:r>
              <a:rPr lang="en-US" dirty="0"/>
              <a:t>Step-by-step instructions on how to generate the data export is be posted on the SC Microsite as well as a live demo during the Posttest Workshop.  </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40</a:t>
            </a:fld>
            <a:endParaRPr lang="en-US"/>
          </a:p>
        </p:txBody>
      </p:sp>
    </p:spTree>
    <p:extLst>
      <p:ext uri="{BB962C8B-B14F-4D97-AF65-F5344CB8AC3E}">
        <p14:creationId xmlns:p14="http://schemas.microsoft.com/office/powerpoint/2010/main" val="3610712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41</a:t>
            </a:fld>
            <a:endParaRPr lang="en-US"/>
          </a:p>
        </p:txBody>
      </p:sp>
    </p:spTree>
    <p:extLst>
      <p:ext uri="{BB962C8B-B14F-4D97-AF65-F5344CB8AC3E}">
        <p14:creationId xmlns:p14="http://schemas.microsoft.com/office/powerpoint/2010/main" val="354736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42</a:t>
            </a:fld>
            <a:endParaRPr lang="en-US"/>
          </a:p>
        </p:txBody>
      </p:sp>
    </p:spTree>
    <p:extLst>
      <p:ext uri="{BB962C8B-B14F-4D97-AF65-F5344CB8AC3E}">
        <p14:creationId xmlns:p14="http://schemas.microsoft.com/office/powerpoint/2010/main" val="1160516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43</a:t>
            </a:fld>
            <a:endParaRPr lang="en-US"/>
          </a:p>
        </p:txBody>
      </p:sp>
    </p:spTree>
    <p:extLst>
      <p:ext uri="{BB962C8B-B14F-4D97-AF65-F5344CB8AC3E}">
        <p14:creationId xmlns:p14="http://schemas.microsoft.com/office/powerpoint/2010/main" val="7167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44</a:t>
            </a:fld>
            <a:endParaRPr lang="en-US"/>
          </a:p>
        </p:txBody>
      </p:sp>
    </p:spTree>
    <p:extLst>
      <p:ext uri="{BB962C8B-B14F-4D97-AF65-F5344CB8AC3E}">
        <p14:creationId xmlns:p14="http://schemas.microsoft.com/office/powerpoint/2010/main" val="2481837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45</a:t>
            </a:fld>
            <a:endParaRPr lang="en-US"/>
          </a:p>
        </p:txBody>
      </p:sp>
    </p:spTree>
    <p:extLst>
      <p:ext uri="{BB962C8B-B14F-4D97-AF65-F5344CB8AC3E}">
        <p14:creationId xmlns:p14="http://schemas.microsoft.com/office/powerpoint/2010/main" val="1456857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46</a:t>
            </a:fld>
            <a:endParaRPr lang="en-US"/>
          </a:p>
        </p:txBody>
      </p:sp>
    </p:spTree>
    <p:extLst>
      <p:ext uri="{BB962C8B-B14F-4D97-AF65-F5344CB8AC3E}">
        <p14:creationId xmlns:p14="http://schemas.microsoft.com/office/powerpoint/2010/main" val="24267342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EE7B6-F268-4A8A-8121-53988FD9B107}" type="slidenum">
              <a:rPr lang="en-US" smtClean="0"/>
              <a:t>47</a:t>
            </a:fld>
            <a:endParaRPr lang="en-US"/>
          </a:p>
        </p:txBody>
      </p:sp>
    </p:spTree>
    <p:extLst>
      <p:ext uri="{BB962C8B-B14F-4D97-AF65-F5344CB8AC3E}">
        <p14:creationId xmlns:p14="http://schemas.microsoft.com/office/powerpoint/2010/main" val="324538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u="sng" dirty="0">
                <a:solidFill>
                  <a:srgbClr val="000000"/>
                </a:solidFill>
                <a:latin typeface="Calibri" panose="020F0502020204030204" pitchFamily="34" charset="0"/>
                <a:ea typeface="Calibri" panose="020F0502020204030204" pitchFamily="34" charset="0"/>
                <a:cs typeface="Lucida Sans" panose="020B0602030504020204" pitchFamily="34" charset="0"/>
                <a:hlinkClick r:id="rId3"/>
              </a:rPr>
              <a:t>State Board of Education regulation 43-220</a:t>
            </a:r>
            <a:r>
              <a:rPr lang="en-US" b="0" i="0" dirty="0">
                <a:solidFill>
                  <a:srgbClr val="333333"/>
                </a:solidFill>
                <a:effectLst/>
                <a:latin typeface="proxima-nova"/>
              </a:rPr>
              <a:t> requires the administration of assessments measuring cognitive, academic, and/or artistic abilities to identify students for district gifted and talented programs. </a:t>
            </a:r>
            <a:r>
              <a:rPr lang="en-US" dirty="0">
                <a:solidFill>
                  <a:srgbClr val="000000"/>
                </a:solidFill>
                <a:latin typeface="Calibri" panose="020F0502020204030204" pitchFamily="34" charset="0"/>
                <a:ea typeface="Calibri" panose="020F0502020204030204" pitchFamily="34" charset="0"/>
                <a:cs typeface="Lucida Sans" panose="020B0602030504020204" pitchFamily="34" charset="0"/>
              </a:rPr>
              <a:t>The South Carolina Department of Education (SCDE) provides an aptitude and an achievement assessment for this </a:t>
            </a:r>
            <a:r>
              <a:rPr lang="en-US" u="sng" dirty="0">
                <a:solidFill>
                  <a:srgbClr val="000000"/>
                </a:solidFill>
                <a:latin typeface="Calibri" panose="020F0502020204030204" pitchFamily="34" charset="0"/>
                <a:ea typeface="Calibri" panose="020F0502020204030204" pitchFamily="34" charset="0"/>
                <a:cs typeface="Lucida Sans" panose="020B0602030504020204" pitchFamily="34" charset="0"/>
              </a:rPr>
              <a:t>purpose.</a:t>
            </a:r>
            <a:endParaRPr lang="en-US" dirty="0">
              <a:latin typeface="Lucida Sans" panose="020B0602030504020204" pitchFamily="34" charset="0"/>
              <a:ea typeface="Calibri" panose="020F0502020204030204" pitchFamily="34" charset="0"/>
              <a:cs typeface="Lucida Sans" panose="020B0602030504020204" pitchFamily="34" charset="0"/>
            </a:endParaRPr>
          </a:p>
          <a:p>
            <a:r>
              <a:rPr lang="en-US" dirty="0"/>
              <a:t> </a:t>
            </a:r>
          </a:p>
          <a:p>
            <a:pPr defTabSz="924916">
              <a:defRPr/>
            </a:pPr>
            <a:r>
              <a:rPr lang="en-US" dirty="0"/>
              <a:t>South Carolina law requires districts to screen all students at the elementary and secondary levels for district Gifted and Talented services. Districts are required to provide services for all gifted and talented students.</a:t>
            </a:r>
          </a:p>
          <a:p>
            <a:pPr defTabSz="924916">
              <a:defRPr/>
            </a:pPr>
            <a:endParaRPr lang="en-US" dirty="0"/>
          </a:p>
          <a:p>
            <a:r>
              <a:rPr lang="en-US" dirty="0"/>
              <a:t>Although the primary purpose of these assessments is to identify students for the Gifted and Talented programs, student results can be useful to teachers as they examine their instructional practices and can help them identify teaching strategies for all students.</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5</a:t>
            </a:fld>
            <a:endParaRPr lang="en-US"/>
          </a:p>
        </p:txBody>
      </p:sp>
    </p:spTree>
    <p:extLst>
      <p:ext uri="{BB962C8B-B14F-4D97-AF65-F5344CB8AC3E}">
        <p14:creationId xmlns:p14="http://schemas.microsoft.com/office/powerpoint/2010/main" val="273223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6</a:t>
            </a:fld>
            <a:endParaRPr lang="en-US"/>
          </a:p>
        </p:txBody>
      </p:sp>
    </p:spTree>
    <p:extLst>
      <p:ext uri="{BB962C8B-B14F-4D97-AF65-F5344CB8AC3E}">
        <p14:creationId xmlns:p14="http://schemas.microsoft.com/office/powerpoint/2010/main" val="3824786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7</a:t>
            </a:fld>
            <a:endParaRPr lang="en-US"/>
          </a:p>
        </p:txBody>
      </p:sp>
    </p:spTree>
    <p:extLst>
      <p:ext uri="{BB962C8B-B14F-4D97-AF65-F5344CB8AC3E}">
        <p14:creationId xmlns:p14="http://schemas.microsoft.com/office/powerpoint/2010/main" val="1257916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708CB-9A07-0379-65C2-277A5A7FF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B99AA-1C0F-3BF7-F197-C9BF253E8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9F73E-7DFE-86A7-AACE-B8B72ADD2B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91DED6-3BE5-E965-C6DF-43F246E0A43B}"/>
              </a:ext>
            </a:extLst>
          </p:cNvPr>
          <p:cNvSpPr>
            <a:spLocks noGrp="1"/>
          </p:cNvSpPr>
          <p:nvPr>
            <p:ph type="sldNum" sz="quarter" idx="5"/>
          </p:nvPr>
        </p:nvSpPr>
        <p:spPr/>
        <p:txBody>
          <a:bodyPr/>
          <a:lstStyle/>
          <a:p>
            <a:fld id="{1F4EE7B6-F268-4A8A-8121-53988FD9B107}" type="slidenum">
              <a:rPr lang="en-US" smtClean="0"/>
              <a:t>8</a:t>
            </a:fld>
            <a:endParaRPr lang="en-US"/>
          </a:p>
        </p:txBody>
      </p:sp>
    </p:spTree>
    <p:extLst>
      <p:ext uri="{BB962C8B-B14F-4D97-AF65-F5344CB8AC3E}">
        <p14:creationId xmlns:p14="http://schemas.microsoft.com/office/powerpoint/2010/main" val="1782329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6AEA7-F6AE-CF8D-BF6A-D35139E25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9717D-24ED-CF10-5A11-6799B095A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D54A6-B373-E03A-049A-0525A1BFA8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34FAE0-2750-737D-990A-558567CCCBAB}"/>
              </a:ext>
            </a:extLst>
          </p:cNvPr>
          <p:cNvSpPr>
            <a:spLocks noGrp="1"/>
          </p:cNvSpPr>
          <p:nvPr>
            <p:ph type="sldNum" sz="quarter" idx="5"/>
          </p:nvPr>
        </p:nvSpPr>
        <p:spPr/>
        <p:txBody>
          <a:bodyPr/>
          <a:lstStyle/>
          <a:p>
            <a:fld id="{1F4EE7B6-F268-4A8A-8121-53988FD9B107}" type="slidenum">
              <a:rPr lang="en-US" smtClean="0"/>
              <a:t>9</a:t>
            </a:fld>
            <a:endParaRPr lang="en-US"/>
          </a:p>
        </p:txBody>
      </p:sp>
    </p:spTree>
    <p:extLst>
      <p:ext uri="{BB962C8B-B14F-4D97-AF65-F5344CB8AC3E}">
        <p14:creationId xmlns:p14="http://schemas.microsoft.com/office/powerpoint/2010/main" val="14145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E04C-A779-37C4-2A3B-B8E34CF402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27D25B-E41B-6074-6169-19C946BAD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E2150F-DD93-C784-ACE0-1E66BEA3DA35}"/>
              </a:ext>
            </a:extLst>
          </p:cNvPr>
          <p:cNvSpPr>
            <a:spLocks noGrp="1"/>
          </p:cNvSpPr>
          <p:nvPr>
            <p:ph type="dt" sz="half" idx="10"/>
          </p:nvPr>
        </p:nvSpPr>
        <p:spPr/>
        <p:txBody>
          <a:bodyPr/>
          <a:lstStyle/>
          <a:p>
            <a:fld id="{18D739C1-3407-4B8B-9410-D90919A2794B}" type="datetimeFigureOut">
              <a:rPr lang="en-US" smtClean="0"/>
              <a:t>9/11/2025</a:t>
            </a:fld>
            <a:endParaRPr lang="en-US"/>
          </a:p>
        </p:txBody>
      </p:sp>
      <p:sp>
        <p:nvSpPr>
          <p:cNvPr id="5" name="Footer Placeholder 4">
            <a:extLst>
              <a:ext uri="{FF2B5EF4-FFF2-40B4-BE49-F238E27FC236}">
                <a16:creationId xmlns:a16="http://schemas.microsoft.com/office/drawing/2014/main" id="{51483255-53F3-C7D4-10F1-103378B8E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774A7-CE63-DEB3-C8EF-AC032BCC80A1}"/>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38051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C311-CB3E-6503-F712-75BF901EE5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D1F8B7-6AA3-C5B5-A82D-B6C8DD916D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FD06B-BCD8-7BFC-17D3-0217A6ABD0A8}"/>
              </a:ext>
            </a:extLst>
          </p:cNvPr>
          <p:cNvSpPr>
            <a:spLocks noGrp="1"/>
          </p:cNvSpPr>
          <p:nvPr>
            <p:ph type="dt" sz="half" idx="10"/>
          </p:nvPr>
        </p:nvSpPr>
        <p:spPr/>
        <p:txBody>
          <a:bodyPr/>
          <a:lstStyle/>
          <a:p>
            <a:fld id="{18D739C1-3407-4B8B-9410-D90919A2794B}" type="datetimeFigureOut">
              <a:rPr lang="en-US" smtClean="0"/>
              <a:t>9/11/2025</a:t>
            </a:fld>
            <a:endParaRPr lang="en-US"/>
          </a:p>
        </p:txBody>
      </p:sp>
      <p:sp>
        <p:nvSpPr>
          <p:cNvPr id="5" name="Footer Placeholder 4">
            <a:extLst>
              <a:ext uri="{FF2B5EF4-FFF2-40B4-BE49-F238E27FC236}">
                <a16:creationId xmlns:a16="http://schemas.microsoft.com/office/drawing/2014/main" id="{7A0B9CE2-97D8-2F2C-BD8E-140FCAD2A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460DB-F772-370A-8C28-A0825F6FD187}"/>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315842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1769D-F382-6C4A-F459-4A9FFA846B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0992A8-D5BA-AAD2-55A9-9BE77ABEA4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2D115-4F85-550C-2486-EC8689CCB4C6}"/>
              </a:ext>
            </a:extLst>
          </p:cNvPr>
          <p:cNvSpPr>
            <a:spLocks noGrp="1"/>
          </p:cNvSpPr>
          <p:nvPr>
            <p:ph type="dt" sz="half" idx="10"/>
          </p:nvPr>
        </p:nvSpPr>
        <p:spPr/>
        <p:txBody>
          <a:bodyPr/>
          <a:lstStyle/>
          <a:p>
            <a:fld id="{18D739C1-3407-4B8B-9410-D90919A2794B}" type="datetimeFigureOut">
              <a:rPr lang="en-US" smtClean="0"/>
              <a:t>9/11/2025</a:t>
            </a:fld>
            <a:endParaRPr lang="en-US"/>
          </a:p>
        </p:txBody>
      </p:sp>
      <p:sp>
        <p:nvSpPr>
          <p:cNvPr id="5" name="Footer Placeholder 4">
            <a:extLst>
              <a:ext uri="{FF2B5EF4-FFF2-40B4-BE49-F238E27FC236}">
                <a16:creationId xmlns:a16="http://schemas.microsoft.com/office/drawing/2014/main" id="{C602BE58-170A-BFDD-8137-6FBD66D68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0ED4B-0CF9-37E7-3A18-B83945F3D59E}"/>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427370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D31B-D006-E274-EC7D-070FDA23AF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714765-A91F-1276-6B7A-86B68A546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E381F-E08A-C043-7047-1EA64959D269}"/>
              </a:ext>
            </a:extLst>
          </p:cNvPr>
          <p:cNvSpPr>
            <a:spLocks noGrp="1"/>
          </p:cNvSpPr>
          <p:nvPr>
            <p:ph type="dt" sz="half" idx="10"/>
          </p:nvPr>
        </p:nvSpPr>
        <p:spPr/>
        <p:txBody>
          <a:bodyPr/>
          <a:lstStyle/>
          <a:p>
            <a:fld id="{18D739C1-3407-4B8B-9410-D90919A2794B}" type="datetimeFigureOut">
              <a:rPr lang="en-US" smtClean="0"/>
              <a:t>9/11/2025</a:t>
            </a:fld>
            <a:endParaRPr lang="en-US"/>
          </a:p>
        </p:txBody>
      </p:sp>
      <p:sp>
        <p:nvSpPr>
          <p:cNvPr id="5" name="Footer Placeholder 4">
            <a:extLst>
              <a:ext uri="{FF2B5EF4-FFF2-40B4-BE49-F238E27FC236}">
                <a16:creationId xmlns:a16="http://schemas.microsoft.com/office/drawing/2014/main" id="{845D9B24-BA0C-70FF-8045-7E784C438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67C4D-B657-A1BB-CE22-113D3097332A}"/>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96048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085C-92A6-02AE-581B-90D9029AE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BFF030-93DE-3CA4-9F90-5239ACDD7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2625B0-CB3C-87CE-E8D4-D575C812718E}"/>
              </a:ext>
            </a:extLst>
          </p:cNvPr>
          <p:cNvSpPr>
            <a:spLocks noGrp="1"/>
          </p:cNvSpPr>
          <p:nvPr>
            <p:ph type="dt" sz="half" idx="10"/>
          </p:nvPr>
        </p:nvSpPr>
        <p:spPr/>
        <p:txBody>
          <a:bodyPr/>
          <a:lstStyle/>
          <a:p>
            <a:fld id="{18D739C1-3407-4B8B-9410-D90919A2794B}" type="datetimeFigureOut">
              <a:rPr lang="en-US" smtClean="0"/>
              <a:t>9/11/2025</a:t>
            </a:fld>
            <a:endParaRPr lang="en-US"/>
          </a:p>
        </p:txBody>
      </p:sp>
      <p:sp>
        <p:nvSpPr>
          <p:cNvPr id="5" name="Footer Placeholder 4">
            <a:extLst>
              <a:ext uri="{FF2B5EF4-FFF2-40B4-BE49-F238E27FC236}">
                <a16:creationId xmlns:a16="http://schemas.microsoft.com/office/drawing/2014/main" id="{1C07B77A-E5EB-EF6D-A827-1FC6FE3D8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7726A-0AF8-83B2-C6C1-1EC73BDFE19A}"/>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40069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99D6-21C7-D890-DB49-7A88E183A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DEC30-9D75-D0F4-8ACF-86C1CA597C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B088E-5D80-293D-5B28-AEC985ABC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6B56AD-37EF-37C8-E112-1A7FADFBF625}"/>
              </a:ext>
            </a:extLst>
          </p:cNvPr>
          <p:cNvSpPr>
            <a:spLocks noGrp="1"/>
          </p:cNvSpPr>
          <p:nvPr>
            <p:ph type="dt" sz="half" idx="10"/>
          </p:nvPr>
        </p:nvSpPr>
        <p:spPr/>
        <p:txBody>
          <a:bodyPr/>
          <a:lstStyle/>
          <a:p>
            <a:fld id="{18D739C1-3407-4B8B-9410-D90919A2794B}" type="datetimeFigureOut">
              <a:rPr lang="en-US" smtClean="0"/>
              <a:t>9/11/2025</a:t>
            </a:fld>
            <a:endParaRPr lang="en-US"/>
          </a:p>
        </p:txBody>
      </p:sp>
      <p:sp>
        <p:nvSpPr>
          <p:cNvPr id="6" name="Footer Placeholder 5">
            <a:extLst>
              <a:ext uri="{FF2B5EF4-FFF2-40B4-BE49-F238E27FC236}">
                <a16:creationId xmlns:a16="http://schemas.microsoft.com/office/drawing/2014/main" id="{673D0380-2C8C-A2C5-A059-27938191B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82BB3-4358-2EE2-8127-4B48CF44086B}"/>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78244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7FB5-D50E-5A52-E89B-8910BA4EE1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52EB0E-B8D0-D525-640C-791D7E5DE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3D7D0-74F5-9E09-59D0-7B2A55850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ABF0F3-BCA7-DC73-CC9A-C9EFA50E94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445931-0806-ABE6-4FDF-FFEBBC879A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4EF2A9-1108-EEF6-A33B-2409E620EA69}"/>
              </a:ext>
            </a:extLst>
          </p:cNvPr>
          <p:cNvSpPr>
            <a:spLocks noGrp="1"/>
          </p:cNvSpPr>
          <p:nvPr>
            <p:ph type="dt" sz="half" idx="10"/>
          </p:nvPr>
        </p:nvSpPr>
        <p:spPr/>
        <p:txBody>
          <a:bodyPr/>
          <a:lstStyle/>
          <a:p>
            <a:fld id="{18D739C1-3407-4B8B-9410-D90919A2794B}" type="datetimeFigureOut">
              <a:rPr lang="en-US" smtClean="0"/>
              <a:t>9/11/2025</a:t>
            </a:fld>
            <a:endParaRPr lang="en-US"/>
          </a:p>
        </p:txBody>
      </p:sp>
      <p:sp>
        <p:nvSpPr>
          <p:cNvPr id="8" name="Footer Placeholder 7">
            <a:extLst>
              <a:ext uri="{FF2B5EF4-FFF2-40B4-BE49-F238E27FC236}">
                <a16:creationId xmlns:a16="http://schemas.microsoft.com/office/drawing/2014/main" id="{FCA95C9B-79C2-D333-C3C0-1EA7500D17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52D6E-A5AC-C821-B333-E92C47DAE830}"/>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73897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407D-C280-1A8E-B80C-C2AC52AA59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716EE-6892-8652-14FB-DED5BC6E851C}"/>
              </a:ext>
            </a:extLst>
          </p:cNvPr>
          <p:cNvSpPr>
            <a:spLocks noGrp="1"/>
          </p:cNvSpPr>
          <p:nvPr>
            <p:ph type="dt" sz="half" idx="10"/>
          </p:nvPr>
        </p:nvSpPr>
        <p:spPr/>
        <p:txBody>
          <a:bodyPr/>
          <a:lstStyle/>
          <a:p>
            <a:fld id="{18D739C1-3407-4B8B-9410-D90919A2794B}" type="datetimeFigureOut">
              <a:rPr lang="en-US" smtClean="0"/>
              <a:t>9/11/2025</a:t>
            </a:fld>
            <a:endParaRPr lang="en-US"/>
          </a:p>
        </p:txBody>
      </p:sp>
      <p:sp>
        <p:nvSpPr>
          <p:cNvPr id="4" name="Footer Placeholder 3">
            <a:extLst>
              <a:ext uri="{FF2B5EF4-FFF2-40B4-BE49-F238E27FC236}">
                <a16:creationId xmlns:a16="http://schemas.microsoft.com/office/drawing/2014/main" id="{60C3C416-79FC-5CFA-29F3-233ABB6F5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EB284F-5C7F-078A-4DC7-85DEBE166131}"/>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61687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EAAD2D-B97B-D117-AD63-B895976A64B8}"/>
              </a:ext>
            </a:extLst>
          </p:cNvPr>
          <p:cNvSpPr>
            <a:spLocks noGrp="1"/>
          </p:cNvSpPr>
          <p:nvPr>
            <p:ph type="dt" sz="half" idx="10"/>
          </p:nvPr>
        </p:nvSpPr>
        <p:spPr/>
        <p:txBody>
          <a:bodyPr/>
          <a:lstStyle/>
          <a:p>
            <a:fld id="{18D739C1-3407-4B8B-9410-D90919A2794B}" type="datetimeFigureOut">
              <a:rPr lang="en-US" smtClean="0"/>
              <a:t>9/11/2025</a:t>
            </a:fld>
            <a:endParaRPr lang="en-US"/>
          </a:p>
        </p:txBody>
      </p:sp>
      <p:sp>
        <p:nvSpPr>
          <p:cNvPr id="3" name="Footer Placeholder 2">
            <a:extLst>
              <a:ext uri="{FF2B5EF4-FFF2-40B4-BE49-F238E27FC236}">
                <a16:creationId xmlns:a16="http://schemas.microsoft.com/office/drawing/2014/main" id="{ADB5DB30-F83C-7B3F-E384-209D82C9B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7FE60-6AD3-2D61-AEAF-BF7A489F2944}"/>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53136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397E-7423-F62C-9DDD-3ABA66805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18F4EB-879A-A08F-C1B7-C54B37B44B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124D1-41DA-2E31-F831-D67FE65A2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14437-BAF3-E6D7-667B-62A25F71B56D}"/>
              </a:ext>
            </a:extLst>
          </p:cNvPr>
          <p:cNvSpPr>
            <a:spLocks noGrp="1"/>
          </p:cNvSpPr>
          <p:nvPr>
            <p:ph type="dt" sz="half" idx="10"/>
          </p:nvPr>
        </p:nvSpPr>
        <p:spPr/>
        <p:txBody>
          <a:bodyPr/>
          <a:lstStyle/>
          <a:p>
            <a:fld id="{18D739C1-3407-4B8B-9410-D90919A2794B}" type="datetimeFigureOut">
              <a:rPr lang="en-US" smtClean="0"/>
              <a:t>9/11/2025</a:t>
            </a:fld>
            <a:endParaRPr lang="en-US"/>
          </a:p>
        </p:txBody>
      </p:sp>
      <p:sp>
        <p:nvSpPr>
          <p:cNvPr id="6" name="Footer Placeholder 5">
            <a:extLst>
              <a:ext uri="{FF2B5EF4-FFF2-40B4-BE49-F238E27FC236}">
                <a16:creationId xmlns:a16="http://schemas.microsoft.com/office/drawing/2014/main" id="{7C9263B2-00C1-8FAE-9B00-B04A76068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912F2-33F6-4EFE-1ADB-535891B4A611}"/>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404471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8F00-FBD3-5348-625A-3B9911F58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1D5CCB-D6E0-AA04-F571-FB3774E0B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D206B3-A7FD-E069-D7C5-5184B38A4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C88DB-0972-333A-2426-2EAAD89ADB25}"/>
              </a:ext>
            </a:extLst>
          </p:cNvPr>
          <p:cNvSpPr>
            <a:spLocks noGrp="1"/>
          </p:cNvSpPr>
          <p:nvPr>
            <p:ph type="dt" sz="half" idx="10"/>
          </p:nvPr>
        </p:nvSpPr>
        <p:spPr/>
        <p:txBody>
          <a:bodyPr/>
          <a:lstStyle/>
          <a:p>
            <a:fld id="{18D739C1-3407-4B8B-9410-D90919A2794B}" type="datetimeFigureOut">
              <a:rPr lang="en-US" smtClean="0"/>
              <a:t>9/11/2025</a:t>
            </a:fld>
            <a:endParaRPr lang="en-US"/>
          </a:p>
        </p:txBody>
      </p:sp>
      <p:sp>
        <p:nvSpPr>
          <p:cNvPr id="6" name="Footer Placeholder 5">
            <a:extLst>
              <a:ext uri="{FF2B5EF4-FFF2-40B4-BE49-F238E27FC236}">
                <a16:creationId xmlns:a16="http://schemas.microsoft.com/office/drawing/2014/main" id="{B4A02A8B-D277-48BA-DE40-0ADAD6302A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CF652B-363C-8C2B-6F14-83ED8B8C5A3E}"/>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409740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BC08F-8BFE-0759-F299-86858812A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F5464-7177-139F-6930-5ADC35D3D8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FDC7D-4577-7F6F-B789-EFD5D7368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739C1-3407-4B8B-9410-D90919A2794B}" type="datetimeFigureOut">
              <a:rPr lang="en-US" smtClean="0"/>
              <a:t>9/11/2025</a:t>
            </a:fld>
            <a:endParaRPr lang="en-US"/>
          </a:p>
        </p:txBody>
      </p:sp>
      <p:sp>
        <p:nvSpPr>
          <p:cNvPr id="5" name="Footer Placeholder 4">
            <a:extLst>
              <a:ext uri="{FF2B5EF4-FFF2-40B4-BE49-F238E27FC236}">
                <a16:creationId xmlns:a16="http://schemas.microsoft.com/office/drawing/2014/main" id="{473C8275-7D7C-8A6F-137F-695BDD5B02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F7E8A-ED95-FCFC-5B9C-20A93D066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841D0-892A-4C7D-83BA-EE3A7BF99535}" type="slidenum">
              <a:rPr lang="en-US" smtClean="0"/>
              <a:t>‹#›</a:t>
            </a:fld>
            <a:endParaRPr lang="en-US"/>
          </a:p>
        </p:txBody>
      </p:sp>
    </p:spTree>
    <p:extLst>
      <p:ext uri="{BB962C8B-B14F-4D97-AF65-F5344CB8AC3E}">
        <p14:creationId xmlns:p14="http://schemas.microsoft.com/office/powerpoint/2010/main" val="301639242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temoscontodabondo.blogspot.com/2014/06/o-corazon-de-xupiter-deledicia-costa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riversideonlinetest.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elia.ortiz@riversideinsights.com"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mailto:dctrombly@ed.sc.gov" TargetMode="External"/><Relationship Id="rId4" Type="http://schemas.openxmlformats.org/officeDocument/2006/relationships/hyperlink" Target="mailto:sierra.scott@riversideinsights.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riversideonlinetest.com/"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riversidedatamanager.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hyperlink" Target="mailto:sierra.scott@riversideinsights.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mailto:jillian.brown@riversideinsights.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hyperlink" Target="https://info.riversideinsights.com/scdo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08E2-D67D-F8E6-003D-78D259BDDF01}"/>
              </a:ext>
            </a:extLst>
          </p:cNvPr>
          <p:cNvSpPr>
            <a:spLocks noGrp="1"/>
          </p:cNvSpPr>
          <p:nvPr>
            <p:ph type="ctrTitle"/>
          </p:nvPr>
        </p:nvSpPr>
        <p:spPr>
          <a:xfrm>
            <a:off x="4853988" y="320041"/>
            <a:ext cx="6707084" cy="3892668"/>
          </a:xfrm>
        </p:spPr>
        <p:txBody>
          <a:bodyPr>
            <a:normAutofit/>
          </a:bodyPr>
          <a:lstStyle/>
          <a:p>
            <a:pPr algn="l"/>
            <a:r>
              <a:rPr lang="en-US" sz="4800" b="1" dirty="0">
                <a:solidFill>
                  <a:schemeClr val="tx2"/>
                </a:solidFill>
                <a:latin typeface="Aptos Black" panose="020F0502020204030204" pitchFamily="34" charset="0"/>
              </a:rPr>
              <a:t>Gifted and Talented Assessment Program for Grade 2 Students</a:t>
            </a:r>
            <a:endParaRPr lang="en-US" sz="4800" dirty="0">
              <a:solidFill>
                <a:schemeClr val="tx2"/>
              </a:solidFill>
              <a:latin typeface="Aptos Black" panose="020F0502020204030204" pitchFamily="34" charset="0"/>
            </a:endParaRPr>
          </a:p>
        </p:txBody>
      </p:sp>
      <p:sp>
        <p:nvSpPr>
          <p:cNvPr id="3" name="Subtitle 2">
            <a:extLst>
              <a:ext uri="{FF2B5EF4-FFF2-40B4-BE49-F238E27FC236}">
                <a16:creationId xmlns:a16="http://schemas.microsoft.com/office/drawing/2014/main" id="{B309BE5D-9F22-B5C5-F7BE-569983E25647}"/>
              </a:ext>
            </a:extLst>
          </p:cNvPr>
          <p:cNvSpPr>
            <a:spLocks noGrp="1"/>
          </p:cNvSpPr>
          <p:nvPr>
            <p:ph type="subTitle" idx="1"/>
          </p:nvPr>
        </p:nvSpPr>
        <p:spPr>
          <a:xfrm>
            <a:off x="4853699" y="4631161"/>
            <a:ext cx="6707366" cy="1569486"/>
          </a:xfrm>
        </p:spPr>
        <p:txBody>
          <a:bodyPr>
            <a:normAutofit/>
          </a:bodyPr>
          <a:lstStyle/>
          <a:p>
            <a:pPr algn="l"/>
            <a:r>
              <a:rPr lang="en-US" b="1" dirty="0">
                <a:solidFill>
                  <a:schemeClr val="tx2"/>
                </a:solidFill>
                <a:latin typeface="Arial Black" panose="020B0A04020102020204" pitchFamily="34" charset="0"/>
              </a:rPr>
              <a:t>Fall 2025 DTC Pretest Workshop- </a:t>
            </a:r>
          </a:p>
          <a:p>
            <a:pPr algn="l"/>
            <a:r>
              <a:rPr lang="en-US" b="1" dirty="0">
                <a:solidFill>
                  <a:schemeClr val="tx2"/>
                </a:solidFill>
                <a:latin typeface="Arial Black" panose="020B0A04020102020204" pitchFamily="34" charset="0"/>
              </a:rPr>
              <a:t>Online Administration</a:t>
            </a:r>
          </a:p>
        </p:txBody>
      </p:sp>
      <p:pic>
        <p:nvPicPr>
          <p:cNvPr id="5" name="Picture 4" descr="Iowa Assessments logo">
            <a:extLst>
              <a:ext uri="{FF2B5EF4-FFF2-40B4-BE49-F238E27FC236}">
                <a16:creationId xmlns:a16="http://schemas.microsoft.com/office/drawing/2014/main" id="{DDA8A2A7-1D19-8D47-9CC1-782A85C3F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 y="5912392"/>
            <a:ext cx="2175510" cy="576510"/>
          </a:xfrm>
          <a:prstGeom prst="rect">
            <a:avLst/>
          </a:prstGeom>
        </p:spPr>
      </p:pic>
      <p:pic>
        <p:nvPicPr>
          <p:cNvPr id="7" name="Picture 6" descr="CogAT logo">
            <a:extLst>
              <a:ext uri="{FF2B5EF4-FFF2-40B4-BE49-F238E27FC236}">
                <a16:creationId xmlns:a16="http://schemas.microsoft.com/office/drawing/2014/main" id="{7EB04B92-6C9C-74A9-3B83-82E45898F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857" y="6076944"/>
            <a:ext cx="1591818" cy="568897"/>
          </a:xfrm>
          <a:prstGeom prst="rect">
            <a:avLst/>
          </a:prstGeom>
        </p:spPr>
      </p:pic>
      <p:pic>
        <p:nvPicPr>
          <p:cNvPr id="4" name="Picture 3">
            <a:extLst>
              <a:ext uri="{FF2B5EF4-FFF2-40B4-BE49-F238E27FC236}">
                <a16:creationId xmlns:a16="http://schemas.microsoft.com/office/drawing/2014/main" id="{DECD8A01-E416-C873-77EF-1962C52208CB}"/>
              </a:ext>
            </a:extLst>
          </p:cNvPr>
          <p:cNvPicPr>
            <a:picLocks noChangeAspect="1"/>
          </p:cNvPicPr>
          <p:nvPr/>
        </p:nvPicPr>
        <p:blipFill>
          <a:blip r:embed="rId5"/>
          <a:stretch>
            <a:fillRect/>
          </a:stretch>
        </p:blipFill>
        <p:spPr>
          <a:xfrm>
            <a:off x="261097" y="201884"/>
            <a:ext cx="2195759" cy="2158543"/>
          </a:xfrm>
          <a:prstGeom prst="rect">
            <a:avLst/>
          </a:prstGeom>
        </p:spPr>
      </p:pic>
    </p:spTree>
    <p:extLst>
      <p:ext uri="{BB962C8B-B14F-4D97-AF65-F5344CB8AC3E}">
        <p14:creationId xmlns:p14="http://schemas.microsoft.com/office/powerpoint/2010/main" val="1492964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D64EB-5175-C91E-E77F-FE6C14E797B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869BEB7-C314-2BDB-0418-99EDDEE1D78D}"/>
              </a:ext>
            </a:extLst>
          </p:cNvPr>
          <p:cNvSpPr>
            <a:spLocks noGrp="1"/>
          </p:cNvSpPr>
          <p:nvPr>
            <p:ph type="title"/>
          </p:nvPr>
        </p:nvSpPr>
        <p:spPr>
          <a:xfrm>
            <a:off x="616995" y="272660"/>
            <a:ext cx="10958010" cy="857500"/>
          </a:xfrm>
        </p:spPr>
        <p:txBody>
          <a:bodyPr>
            <a:normAutofit/>
          </a:bodyPr>
          <a:lstStyle/>
          <a:p>
            <a:r>
              <a:rPr lang="en-US" sz="3600" b="1" dirty="0">
                <a:solidFill>
                  <a:schemeClr val="tx2"/>
                </a:solidFill>
                <a:latin typeface="Arial Black" panose="020B0A04020102020204" pitchFamily="34" charset="0"/>
              </a:rPr>
              <a:t>Administration of </a:t>
            </a:r>
            <a:r>
              <a:rPr lang="en-US" sz="3600" b="1" i="1" dirty="0">
                <a:solidFill>
                  <a:schemeClr val="tx2"/>
                </a:solidFill>
                <a:latin typeface="Arial Black" panose="020B0A04020102020204" pitchFamily="34" charset="0"/>
              </a:rPr>
              <a:t>CogAT</a:t>
            </a:r>
            <a:r>
              <a:rPr lang="en-US" sz="3600" b="1" dirty="0">
                <a:solidFill>
                  <a:schemeClr val="tx2"/>
                </a:solidFill>
                <a:latin typeface="Arial Black" panose="020B0A04020102020204" pitchFamily="34" charset="0"/>
              </a:rPr>
              <a:t> and </a:t>
            </a:r>
            <a:r>
              <a:rPr lang="en-US" sz="3600" b="1" i="1" dirty="0">
                <a:solidFill>
                  <a:schemeClr val="tx2"/>
                </a:solidFill>
                <a:latin typeface="Arial Black" panose="020B0A04020102020204" pitchFamily="34" charset="0"/>
              </a:rPr>
              <a:t>IA cont’</a:t>
            </a:r>
            <a:endParaRPr lang="en-US" sz="3600" b="1" dirty="0">
              <a:solidFill>
                <a:schemeClr val="tx2"/>
              </a:solidFill>
              <a:latin typeface="Arial Black" panose="020B0A04020102020204" pitchFamily="34" charset="0"/>
            </a:endParaRPr>
          </a:p>
        </p:txBody>
      </p:sp>
      <p:pic>
        <p:nvPicPr>
          <p:cNvPr id="2" name="Picture 1" descr="Iowa Assessments logo">
            <a:extLst>
              <a:ext uri="{FF2B5EF4-FFF2-40B4-BE49-F238E27FC236}">
                <a16:creationId xmlns:a16="http://schemas.microsoft.com/office/drawing/2014/main" id="{67E68CE0-C6A5-C544-A095-83A8FAAB5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61" y="5816703"/>
            <a:ext cx="2734249" cy="724770"/>
          </a:xfrm>
          <a:prstGeom prst="rect">
            <a:avLst/>
          </a:prstGeom>
        </p:spPr>
      </p:pic>
      <p:pic>
        <p:nvPicPr>
          <p:cNvPr id="4" name="Picture 3" descr="CogAT logo">
            <a:extLst>
              <a:ext uri="{FF2B5EF4-FFF2-40B4-BE49-F238E27FC236}">
                <a16:creationId xmlns:a16="http://schemas.microsoft.com/office/drawing/2014/main" id="{6F46E527-C699-06EA-CBB3-9F9EFFC0FD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2922" y="6025787"/>
            <a:ext cx="1773936" cy="633984"/>
          </a:xfrm>
          <a:prstGeom prst="rect">
            <a:avLst/>
          </a:prstGeom>
        </p:spPr>
      </p:pic>
      <p:sp>
        <p:nvSpPr>
          <p:cNvPr id="5" name="TextBox 4">
            <a:extLst>
              <a:ext uri="{FF2B5EF4-FFF2-40B4-BE49-F238E27FC236}">
                <a16:creationId xmlns:a16="http://schemas.microsoft.com/office/drawing/2014/main" id="{FBF49636-C784-87CF-DD2D-B3290CA9214F}"/>
              </a:ext>
            </a:extLst>
          </p:cNvPr>
          <p:cNvSpPr txBox="1"/>
          <p:nvPr/>
        </p:nvSpPr>
        <p:spPr>
          <a:xfrm>
            <a:off x="611848" y="1166842"/>
            <a:ext cx="594844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cs typeface="Arial" panose="020B0604020202020204" pitchFamily="34" charset="0"/>
              </a:rPr>
              <a:t>Monitor students – it is important to monitor the students to ensure they are working on the correct questions and are marking their answers correctly in the online test. </a:t>
            </a:r>
          </a:p>
          <a:p>
            <a:pPr marL="285750" indent="-285750">
              <a:buFont typeface="Arial" panose="020B0604020202020204" pitchFamily="34" charset="0"/>
              <a:buChar char="•"/>
            </a:pPr>
            <a:r>
              <a:rPr lang="en-US" altLang="en-US" sz="2000" dirty="0">
                <a:latin typeface="+mj-lt"/>
                <a:cs typeface="Arial" panose="020B0604020202020204" pitchFamily="34" charset="0"/>
              </a:rPr>
              <a:t>Color blindness- CogAT can be used for students who are colorblind without disadvantaging their performance on the assessment. Students do not have to be able to see or name colors to be successful in answering the questions on CogAT.</a:t>
            </a:r>
          </a:p>
          <a:p>
            <a:pPr marL="285750" indent="-285750">
              <a:buFont typeface="Arial" panose="020B0604020202020204" pitchFamily="34" charset="0"/>
              <a:buChar char="•"/>
            </a:pPr>
            <a:r>
              <a:rPr lang="en-US" altLang="en-US" sz="2000" dirty="0">
                <a:latin typeface="+mj-lt"/>
                <a:cs typeface="Arial" panose="020B0604020202020204" pitchFamily="34" charset="0"/>
              </a:rPr>
              <a:t>Usage of Scratch paper during CogAT test (Paper Folding) is not allowed. Scratch paper is allowed for Iowa Assessments Math, but pretty much nowhere else.</a:t>
            </a:r>
            <a:endParaRPr lang="en-US" sz="2000" dirty="0">
              <a:latin typeface="+mj-lt"/>
              <a:cs typeface="Arial" panose="020B0604020202020204" pitchFamily="34" charset="0"/>
            </a:endParaRPr>
          </a:p>
        </p:txBody>
      </p:sp>
      <p:pic>
        <p:nvPicPr>
          <p:cNvPr id="16" name="Picture 15" descr="A child wearing headphones and using a computer&#10;&#10;AI-generated content may be incorrect.">
            <a:extLst>
              <a:ext uri="{FF2B5EF4-FFF2-40B4-BE49-F238E27FC236}">
                <a16:creationId xmlns:a16="http://schemas.microsoft.com/office/drawing/2014/main" id="{0B0399A8-E0A8-8711-9247-31278000B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723" y="1587794"/>
            <a:ext cx="4623282" cy="3084690"/>
          </a:xfrm>
          <a:prstGeom prst="rect">
            <a:avLst/>
          </a:prstGeom>
        </p:spPr>
      </p:pic>
    </p:spTree>
    <p:extLst>
      <p:ext uri="{BB962C8B-B14F-4D97-AF65-F5344CB8AC3E}">
        <p14:creationId xmlns:p14="http://schemas.microsoft.com/office/powerpoint/2010/main" val="2344871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87DE0-B757-AFC5-49D5-04DB2E01A372}"/>
              </a:ext>
            </a:extLst>
          </p:cNvPr>
          <p:cNvSpPr>
            <a:spLocks noGrp="1"/>
          </p:cNvSpPr>
          <p:nvPr>
            <p:ph idx="1"/>
          </p:nvPr>
        </p:nvSpPr>
        <p:spPr>
          <a:xfrm>
            <a:off x="662152" y="1191994"/>
            <a:ext cx="10893972" cy="4351338"/>
          </a:xfrm>
        </p:spPr>
        <p:txBody>
          <a:bodyPr>
            <a:noAutofit/>
          </a:bodyPr>
          <a:lstStyle/>
          <a:p>
            <a:pPr marL="0" indent="0">
              <a:lnSpc>
                <a:spcPct val="100000"/>
              </a:lnSpc>
              <a:spcBef>
                <a:spcPts val="0"/>
              </a:spcBef>
              <a:spcAft>
                <a:spcPts val="1200"/>
              </a:spcAft>
              <a:buNone/>
            </a:pPr>
            <a:r>
              <a:rPr lang="en-US" altLang="en-US" sz="2000" dirty="0">
                <a:latin typeface="+mj-lt"/>
              </a:rPr>
              <a:t>There are two methods for online test administration: proctor-led and audio-led.</a:t>
            </a:r>
          </a:p>
          <a:p>
            <a:pPr>
              <a:lnSpc>
                <a:spcPct val="100000"/>
              </a:lnSpc>
              <a:spcBef>
                <a:spcPts val="0"/>
              </a:spcBef>
              <a:spcAft>
                <a:spcPts val="1200"/>
              </a:spcAft>
            </a:pPr>
            <a:r>
              <a:rPr lang="en-US" altLang="en-US" sz="2000" dirty="0">
                <a:latin typeface="+mj-lt"/>
              </a:rPr>
              <a:t>In proctor-led administration, classroom teachers read the test aloud, word for word. Teachers must speak clearly, maintain a steady pace, and use appropriate vocal inflection.</a:t>
            </a:r>
          </a:p>
          <a:p>
            <a:pPr>
              <a:lnSpc>
                <a:spcPct val="100000"/>
              </a:lnSpc>
              <a:spcBef>
                <a:spcPts val="0"/>
              </a:spcBef>
              <a:spcAft>
                <a:spcPts val="1200"/>
              </a:spcAft>
            </a:pPr>
            <a:r>
              <a:rPr lang="en-US" altLang="en-US" sz="2000" dirty="0">
                <a:latin typeface="+mj-lt"/>
              </a:rPr>
              <a:t>In audio-led administration, students wear headphones to listen to the test instructions and questions.</a:t>
            </a:r>
          </a:p>
          <a:p>
            <a:pPr>
              <a:lnSpc>
                <a:spcPct val="100000"/>
              </a:lnSpc>
              <a:spcBef>
                <a:spcPts val="0"/>
              </a:spcBef>
              <a:spcAft>
                <a:spcPts val="1200"/>
              </a:spcAft>
            </a:pPr>
            <a:r>
              <a:rPr lang="en-US" altLang="en-US" sz="2000" dirty="0">
                <a:latin typeface="+mj-lt"/>
              </a:rPr>
              <a:t>Teachers are not allowed to preview the test before administration. However, audio directions can be found in the TAM (pages 81–83).</a:t>
            </a:r>
          </a:p>
          <a:p>
            <a:pPr>
              <a:lnSpc>
                <a:spcPct val="100000"/>
              </a:lnSpc>
              <a:spcBef>
                <a:spcPts val="0"/>
              </a:spcBef>
              <a:spcAft>
                <a:spcPts val="1200"/>
              </a:spcAft>
            </a:pPr>
            <a:r>
              <a:rPr lang="en-US" altLang="en-US" sz="2000" dirty="0">
                <a:latin typeface="+mj-lt"/>
              </a:rPr>
              <a:t>Each test starts with a practice item to familiarize students with the format. </a:t>
            </a:r>
            <a:r>
              <a:rPr lang="en-US" sz="2000" dirty="0">
                <a:latin typeface="+mj-lt"/>
                <a:cs typeface="Arial" panose="020B0604020202020204" pitchFamily="34" charset="0"/>
              </a:rPr>
              <a:t>Review practice questions with students. Make sure students fully understand the instructions before beginning the subtest.</a:t>
            </a:r>
            <a:endParaRPr lang="en-US" sz="2000" dirty="0">
              <a:latin typeface="+mj-lt"/>
            </a:endParaRPr>
          </a:p>
          <a:p>
            <a:pPr>
              <a:lnSpc>
                <a:spcPct val="100000"/>
              </a:lnSpc>
              <a:spcBef>
                <a:spcPts val="0"/>
              </a:spcBef>
              <a:spcAft>
                <a:spcPts val="1200"/>
              </a:spcAft>
            </a:pPr>
            <a:endParaRPr lang="en-US" altLang="en-US" sz="2000" dirty="0">
              <a:solidFill>
                <a:schemeClr val="tx2"/>
              </a:solidFill>
              <a:latin typeface="+mj-lt"/>
            </a:endParaRPr>
          </a:p>
        </p:txBody>
      </p:sp>
      <p:pic>
        <p:nvPicPr>
          <p:cNvPr id="7" name="Picture 6" descr="CogAT logo">
            <a:extLst>
              <a:ext uri="{FF2B5EF4-FFF2-40B4-BE49-F238E27FC236}">
                <a16:creationId xmlns:a16="http://schemas.microsoft.com/office/drawing/2014/main" id="{F829215A-BD17-A58E-766C-AB1FE0F1E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157" y="6069654"/>
            <a:ext cx="1773936" cy="633984"/>
          </a:xfrm>
          <a:prstGeom prst="rect">
            <a:avLst/>
          </a:prstGeom>
        </p:spPr>
      </p:pic>
      <p:pic>
        <p:nvPicPr>
          <p:cNvPr id="8" name="Picture 7" descr="Iowa logo">
            <a:extLst>
              <a:ext uri="{FF2B5EF4-FFF2-40B4-BE49-F238E27FC236}">
                <a16:creationId xmlns:a16="http://schemas.microsoft.com/office/drawing/2014/main" id="{069295F8-A830-50EC-586F-F90775E39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496" y="5860570"/>
            <a:ext cx="2734249" cy="724770"/>
          </a:xfrm>
          <a:prstGeom prst="rect">
            <a:avLst/>
          </a:prstGeom>
        </p:spPr>
      </p:pic>
      <p:sp>
        <p:nvSpPr>
          <p:cNvPr id="5" name="Title 1">
            <a:extLst>
              <a:ext uri="{FF2B5EF4-FFF2-40B4-BE49-F238E27FC236}">
                <a16:creationId xmlns:a16="http://schemas.microsoft.com/office/drawing/2014/main" id="{72FBB279-59A8-0498-4DBA-D3D6DE9D8C98}"/>
              </a:ext>
            </a:extLst>
          </p:cNvPr>
          <p:cNvSpPr>
            <a:spLocks noGrp="1"/>
          </p:cNvSpPr>
          <p:nvPr>
            <p:ph type="title"/>
          </p:nvPr>
        </p:nvSpPr>
        <p:spPr>
          <a:xfrm>
            <a:off x="616995" y="272660"/>
            <a:ext cx="10958010" cy="857500"/>
          </a:xfrm>
        </p:spPr>
        <p:txBody>
          <a:bodyPr>
            <a:normAutofit/>
          </a:bodyPr>
          <a:lstStyle/>
          <a:p>
            <a:r>
              <a:rPr lang="en-US" sz="3600" b="1" dirty="0">
                <a:solidFill>
                  <a:schemeClr val="tx2"/>
                </a:solidFill>
                <a:latin typeface="Arial Black" panose="020B0A04020102020204" pitchFamily="34" charset="0"/>
              </a:rPr>
              <a:t>Administration of </a:t>
            </a:r>
            <a:r>
              <a:rPr lang="en-US" sz="3600" b="1" i="1" dirty="0">
                <a:solidFill>
                  <a:schemeClr val="tx2"/>
                </a:solidFill>
                <a:latin typeface="Arial Black" panose="020B0A04020102020204" pitchFamily="34" charset="0"/>
              </a:rPr>
              <a:t>CogAT</a:t>
            </a:r>
            <a:r>
              <a:rPr lang="en-US" sz="3600" b="1" dirty="0">
                <a:solidFill>
                  <a:schemeClr val="tx2"/>
                </a:solidFill>
                <a:latin typeface="Arial Black" panose="020B0A04020102020204" pitchFamily="34" charset="0"/>
              </a:rPr>
              <a:t> and </a:t>
            </a:r>
            <a:r>
              <a:rPr lang="en-US" sz="3600" b="1" i="1" dirty="0">
                <a:solidFill>
                  <a:schemeClr val="tx2"/>
                </a:solidFill>
                <a:latin typeface="Arial Black" panose="020B0A04020102020204" pitchFamily="34" charset="0"/>
              </a:rPr>
              <a:t>IA cont’</a:t>
            </a:r>
            <a:endParaRPr lang="en-US" sz="3600" b="1"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98355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2963-E4F4-C0AD-6D80-2D226CEA3821}"/>
              </a:ext>
            </a:extLst>
          </p:cNvPr>
          <p:cNvSpPr>
            <a:spLocks noGrp="1"/>
          </p:cNvSpPr>
          <p:nvPr>
            <p:ph type="title"/>
          </p:nvPr>
        </p:nvSpPr>
        <p:spPr>
          <a:xfrm>
            <a:off x="625881" y="282933"/>
            <a:ext cx="10727919" cy="806129"/>
          </a:xfrm>
        </p:spPr>
        <p:txBody>
          <a:bodyPr>
            <a:normAutofit/>
          </a:bodyPr>
          <a:lstStyle/>
          <a:p>
            <a:r>
              <a:rPr lang="en-US" sz="4000" b="1" i="1" dirty="0">
                <a:solidFill>
                  <a:schemeClr val="tx2"/>
                </a:solidFill>
                <a:latin typeface="Arial Black" panose="020B0A04020102020204" pitchFamily="34" charset="0"/>
              </a:rPr>
              <a:t>Cognitive Ability Test (CogAT</a:t>
            </a:r>
            <a:r>
              <a:rPr lang="en-US" sz="4000" b="1" i="1" baseline="30000" dirty="0">
                <a:solidFill>
                  <a:schemeClr val="tx2"/>
                </a:solidFill>
                <a:latin typeface="Arial Black" panose="020B0A04020102020204" pitchFamily="34" charset="0"/>
              </a:rPr>
              <a:t>®</a:t>
            </a:r>
            <a:r>
              <a:rPr lang="en-US" sz="4000" b="1" i="1" dirty="0">
                <a:solidFill>
                  <a:schemeClr val="tx2"/>
                </a:solidFill>
                <a:latin typeface="Arial Black" panose="020B0A04020102020204" pitchFamily="34" charset="0"/>
              </a:rPr>
              <a:t>)</a:t>
            </a:r>
            <a:endParaRPr lang="en-US" sz="4000" b="1" dirty="0">
              <a:solidFill>
                <a:schemeClr val="tx2"/>
              </a:solidFill>
              <a:latin typeface="Arial Black" panose="020B0A04020102020204" pitchFamily="34" charset="0"/>
            </a:endParaRPr>
          </a:p>
        </p:txBody>
      </p:sp>
      <p:pic>
        <p:nvPicPr>
          <p:cNvPr id="5" name="Picture 4" descr="CogAT logo">
            <a:extLst>
              <a:ext uri="{FF2B5EF4-FFF2-40B4-BE49-F238E27FC236}">
                <a16:creationId xmlns:a16="http://schemas.microsoft.com/office/drawing/2014/main" id="{CF326683-BBE1-A706-5477-689026709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2183" y="393922"/>
            <a:ext cx="1773936" cy="633984"/>
          </a:xfrm>
          <a:prstGeom prst="rect">
            <a:avLst/>
          </a:prstGeom>
        </p:spPr>
      </p:pic>
      <p:sp>
        <p:nvSpPr>
          <p:cNvPr id="3" name="TextBox 2">
            <a:extLst>
              <a:ext uri="{FF2B5EF4-FFF2-40B4-BE49-F238E27FC236}">
                <a16:creationId xmlns:a16="http://schemas.microsoft.com/office/drawing/2014/main" id="{55B38010-D3A1-2933-2771-B742EA8B4F19}"/>
              </a:ext>
            </a:extLst>
          </p:cNvPr>
          <p:cNvSpPr txBox="1"/>
          <p:nvPr/>
        </p:nvSpPr>
        <p:spPr>
          <a:xfrm>
            <a:off x="584061" y="1181234"/>
            <a:ext cx="9720919" cy="523220"/>
          </a:xfrm>
          <a:prstGeom prst="rect">
            <a:avLst/>
          </a:prstGeom>
          <a:noFill/>
        </p:spPr>
        <p:txBody>
          <a:bodyPr wrap="square" rtlCol="0">
            <a:spAutoFit/>
          </a:bodyPr>
          <a:lstStyle/>
          <a:p>
            <a:r>
              <a:rPr lang="en-US" sz="2800" dirty="0">
                <a:solidFill>
                  <a:schemeClr val="tx2"/>
                </a:solidFill>
                <a:latin typeface="+mj-lt"/>
              </a:rPr>
              <a:t>All of the following CogAT tests </a:t>
            </a:r>
            <a:r>
              <a:rPr lang="en-US" sz="2800" b="1" i="1" dirty="0">
                <a:solidFill>
                  <a:schemeClr val="tx2"/>
                </a:solidFill>
                <a:latin typeface="+mj-lt"/>
              </a:rPr>
              <a:t>must be </a:t>
            </a:r>
            <a:r>
              <a:rPr lang="en-US" sz="2800" dirty="0">
                <a:solidFill>
                  <a:schemeClr val="tx2"/>
                </a:solidFill>
                <a:latin typeface="+mj-lt"/>
              </a:rPr>
              <a:t>administered: </a:t>
            </a:r>
          </a:p>
        </p:txBody>
      </p:sp>
      <p:graphicFrame>
        <p:nvGraphicFramePr>
          <p:cNvPr id="4" name="Table 6" descr="Table outlining Required sections of each test, number of items, and estimated time (minutes)">
            <a:extLst>
              <a:ext uri="{FF2B5EF4-FFF2-40B4-BE49-F238E27FC236}">
                <a16:creationId xmlns:a16="http://schemas.microsoft.com/office/drawing/2014/main" id="{936BAC03-9AA6-BB2F-3EC2-135B63647F11}"/>
              </a:ext>
            </a:extLst>
          </p:cNvPr>
          <p:cNvGraphicFramePr>
            <a:graphicFrameLocks noGrp="1"/>
          </p:cNvGraphicFramePr>
          <p:nvPr>
            <p:extLst>
              <p:ext uri="{D42A27DB-BD31-4B8C-83A1-F6EECF244321}">
                <p14:modId xmlns:p14="http://schemas.microsoft.com/office/powerpoint/2010/main" val="743247329"/>
              </p:ext>
            </p:extLst>
          </p:nvPr>
        </p:nvGraphicFramePr>
        <p:xfrm>
          <a:off x="718458" y="1796626"/>
          <a:ext cx="8010140" cy="3841244"/>
        </p:xfrm>
        <a:graphic>
          <a:graphicData uri="http://schemas.openxmlformats.org/drawingml/2006/table">
            <a:tbl>
              <a:tblPr firstRow="1" bandRow="1">
                <a:effectLst>
                  <a:outerShdw blurRad="50800" dist="38100" dir="2700000" algn="tl" rotWithShape="0">
                    <a:prstClr val="black">
                      <a:alpha val="40000"/>
                    </a:prstClr>
                  </a:outerShdw>
                </a:effectLst>
              </a:tblPr>
              <a:tblGrid>
                <a:gridCol w="2335460">
                  <a:extLst>
                    <a:ext uri="{9D8B030D-6E8A-4147-A177-3AD203B41FA5}">
                      <a16:colId xmlns:a16="http://schemas.microsoft.com/office/drawing/2014/main" val="2796197955"/>
                    </a:ext>
                  </a:extLst>
                </a:gridCol>
                <a:gridCol w="1225119">
                  <a:extLst>
                    <a:ext uri="{9D8B030D-6E8A-4147-A177-3AD203B41FA5}">
                      <a16:colId xmlns:a16="http://schemas.microsoft.com/office/drawing/2014/main" val="1768918353"/>
                    </a:ext>
                  </a:extLst>
                </a:gridCol>
                <a:gridCol w="2017078">
                  <a:extLst>
                    <a:ext uri="{9D8B030D-6E8A-4147-A177-3AD203B41FA5}">
                      <a16:colId xmlns:a16="http://schemas.microsoft.com/office/drawing/2014/main" val="3904427743"/>
                    </a:ext>
                  </a:extLst>
                </a:gridCol>
                <a:gridCol w="2432483">
                  <a:extLst>
                    <a:ext uri="{9D8B030D-6E8A-4147-A177-3AD203B41FA5}">
                      <a16:colId xmlns:a16="http://schemas.microsoft.com/office/drawing/2014/main" val="3269928714"/>
                    </a:ext>
                  </a:extLst>
                </a:gridCol>
              </a:tblGrid>
              <a:tr h="640844">
                <a:tc>
                  <a:txBody>
                    <a:bodyPr/>
                    <a:lstStyle/>
                    <a:p>
                      <a:pPr algn="l"/>
                      <a:r>
                        <a:rPr lang="en-US" sz="1400" b="1" dirty="0">
                          <a:solidFill>
                            <a:schemeClr val="bg1"/>
                          </a:solidFill>
                          <a:latin typeface="+mj-lt"/>
                        </a:rPr>
                        <a:t>Required Sections of Each Test</a:t>
                      </a:r>
                    </a:p>
                  </a:txBody>
                  <a:tcPr anchor="b"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tc>
                  <a:txBody>
                    <a:bodyPr/>
                    <a:lstStyle/>
                    <a:p>
                      <a:pPr algn="ctr"/>
                      <a:r>
                        <a:rPr lang="en-US" sz="1400" b="1" dirty="0">
                          <a:solidFill>
                            <a:schemeClr val="bg1"/>
                          </a:solidFill>
                          <a:latin typeface="+mj-lt"/>
                        </a:rPr>
                        <a:t>Number of Items</a:t>
                      </a:r>
                    </a:p>
                  </a:txBody>
                  <a:tcPr anchor="b" anchorCtr="1">
                    <a:lnL w="12700" cmpd="sng">
                      <a:noFill/>
                      <a:prstDash val="solid"/>
                    </a:lnL>
                    <a:solidFill>
                      <a:schemeClr val="tx2"/>
                    </a:solidFill>
                  </a:tcPr>
                </a:tc>
                <a:tc>
                  <a:txBody>
                    <a:bodyPr/>
                    <a:lstStyle/>
                    <a:p>
                      <a:pPr algn="ctr"/>
                      <a:r>
                        <a:rPr lang="en-US" sz="1400" b="1" dirty="0">
                          <a:solidFill>
                            <a:schemeClr val="bg1"/>
                          </a:solidFill>
                          <a:latin typeface="+mj-lt"/>
                        </a:rPr>
                        <a:t>Estimated Time (minutes)</a:t>
                      </a:r>
                    </a:p>
                  </a:txBody>
                  <a:tcPr anchor="b" anchorCtr="1">
                    <a:solidFill>
                      <a:schemeClr val="tx2"/>
                    </a:solidFill>
                  </a:tcPr>
                </a:tc>
                <a:tc>
                  <a:txBody>
                    <a:bodyPr/>
                    <a:lstStyle/>
                    <a:p>
                      <a:pPr algn="ctr"/>
                      <a:r>
                        <a:rPr lang="en-US" sz="1400" b="1" dirty="0">
                          <a:solidFill>
                            <a:schemeClr val="bg1"/>
                          </a:solidFill>
                          <a:latin typeface="+mj-lt"/>
                        </a:rPr>
                        <a:t>Minimum No. of attempts</a:t>
                      </a:r>
                    </a:p>
                  </a:txBody>
                  <a:tcPr anchor="b" anchorCtr="1">
                    <a:solidFill>
                      <a:schemeClr val="tx2"/>
                    </a:solidFill>
                  </a:tcPr>
                </a:tc>
                <a:extLst>
                  <a:ext uri="{0D108BD9-81ED-4DB2-BD59-A6C34878D82A}">
                    <a16:rowId xmlns:a16="http://schemas.microsoft.com/office/drawing/2014/main" val="706840363"/>
                  </a:ext>
                </a:extLst>
              </a:tr>
              <a:tr h="839323">
                <a:tc>
                  <a:txBody>
                    <a:bodyPr/>
                    <a:lstStyle/>
                    <a:p>
                      <a:r>
                        <a:rPr lang="en-US" sz="1600" dirty="0">
                          <a:latin typeface="+mj-lt"/>
                        </a:rPr>
                        <a:t>Verbal Battery</a:t>
                      </a:r>
                    </a:p>
                    <a:p>
                      <a:pPr marL="171450" indent="-171450">
                        <a:buFont typeface="Arial" panose="020B0604020202020204" pitchFamily="34" charset="0"/>
                        <a:buChar char="•"/>
                      </a:pPr>
                      <a:r>
                        <a:rPr lang="en-US" sz="1600" dirty="0">
                          <a:latin typeface="+mj-lt"/>
                        </a:rPr>
                        <a:t>Picture Analogies</a:t>
                      </a:r>
                    </a:p>
                    <a:p>
                      <a:pPr marL="171450" indent="-171450">
                        <a:buFont typeface="Arial" panose="020B0604020202020204" pitchFamily="34" charset="0"/>
                        <a:buChar char="•"/>
                      </a:pPr>
                      <a:r>
                        <a:rPr lang="en-US" sz="1600" dirty="0">
                          <a:latin typeface="+mj-lt"/>
                        </a:rPr>
                        <a:t>Sentence Competition</a:t>
                      </a:r>
                    </a:p>
                    <a:p>
                      <a:pPr marL="171450" indent="-171450">
                        <a:buFont typeface="Arial" panose="020B0604020202020204" pitchFamily="34" charset="0"/>
                        <a:buChar char="•"/>
                      </a:pPr>
                      <a:r>
                        <a:rPr lang="en-US" sz="1600" dirty="0">
                          <a:latin typeface="+mj-lt"/>
                        </a:rPr>
                        <a:t>Picture Classification</a:t>
                      </a:r>
                    </a:p>
                  </a:txBody>
                  <a:tcPr>
                    <a:lnT w="12700" cmpd="sng">
                      <a:noFill/>
                      <a:prstDash val="solid"/>
                    </a:lnT>
                  </a:tcPr>
                </a:tc>
                <a:tc>
                  <a:txBody>
                    <a:bodyPr/>
                    <a:lstStyle/>
                    <a:p>
                      <a:pPr algn="ctr"/>
                      <a:endParaRPr lang="en-US" sz="1600" dirty="0">
                        <a:latin typeface="+mj-lt"/>
                      </a:endParaRPr>
                    </a:p>
                    <a:p>
                      <a:pPr algn="ctr"/>
                      <a:r>
                        <a:rPr lang="en-US" sz="1600" dirty="0">
                          <a:latin typeface="+mj-lt"/>
                        </a:rPr>
                        <a:t>18</a:t>
                      </a:r>
                    </a:p>
                    <a:p>
                      <a:pPr algn="ctr"/>
                      <a:r>
                        <a:rPr lang="en-US" sz="1600" dirty="0">
                          <a:latin typeface="+mj-lt"/>
                        </a:rPr>
                        <a:t>18</a:t>
                      </a:r>
                    </a:p>
                    <a:p>
                      <a:pPr algn="ctr"/>
                      <a:r>
                        <a:rPr lang="en-US" sz="1600" dirty="0">
                          <a:latin typeface="+mj-lt"/>
                        </a:rPr>
                        <a:t>18</a:t>
                      </a:r>
                    </a:p>
                  </a:txBody>
                  <a:tcPr/>
                </a:tc>
                <a:tc>
                  <a:txBody>
                    <a:bodyPr/>
                    <a:lstStyle/>
                    <a:p>
                      <a:pPr algn="ctr"/>
                      <a:endParaRPr lang="en-US" sz="1600" dirty="0">
                        <a:latin typeface="+mj-lt"/>
                      </a:endParaRPr>
                    </a:p>
                    <a:p>
                      <a:pPr algn="ctr"/>
                      <a:r>
                        <a:rPr lang="en-US" sz="1600" dirty="0">
                          <a:latin typeface="+mj-lt"/>
                        </a:rPr>
                        <a:t>13</a:t>
                      </a:r>
                    </a:p>
                    <a:p>
                      <a:pPr algn="ctr"/>
                      <a:r>
                        <a:rPr lang="en-US" sz="1600" dirty="0">
                          <a:latin typeface="+mj-lt"/>
                        </a:rPr>
                        <a:t>14</a:t>
                      </a:r>
                    </a:p>
                    <a:p>
                      <a:pPr algn="ctr"/>
                      <a:r>
                        <a:rPr lang="en-US" sz="1600" dirty="0">
                          <a:latin typeface="+mj-lt"/>
                        </a:rPr>
                        <a:t>13</a:t>
                      </a:r>
                    </a:p>
                  </a:txBody>
                  <a:tcPr/>
                </a:tc>
                <a:tc>
                  <a:txBody>
                    <a:bodyPr/>
                    <a:lstStyle/>
                    <a:p>
                      <a:pPr algn="ctr"/>
                      <a:endParaRPr lang="en-US" sz="1600" dirty="0">
                        <a:latin typeface="+mj-lt"/>
                      </a:endParaRPr>
                    </a:p>
                    <a:p>
                      <a:pPr algn="ctr"/>
                      <a:r>
                        <a:rPr lang="en-US" sz="1600" dirty="0">
                          <a:latin typeface="+mj-lt"/>
                        </a:rPr>
                        <a:t>9</a:t>
                      </a:r>
                    </a:p>
                    <a:p>
                      <a:pPr algn="ctr"/>
                      <a:r>
                        <a:rPr lang="en-US" sz="1600" dirty="0">
                          <a:latin typeface="+mj-lt"/>
                        </a:rPr>
                        <a:t>9</a:t>
                      </a:r>
                    </a:p>
                    <a:p>
                      <a:pPr algn="ctr"/>
                      <a:r>
                        <a:rPr lang="en-US" sz="1600" dirty="0">
                          <a:latin typeface="+mj-lt"/>
                        </a:rPr>
                        <a:t>9</a:t>
                      </a:r>
                    </a:p>
                  </a:txBody>
                  <a:tcPr/>
                </a:tc>
                <a:extLst>
                  <a:ext uri="{0D108BD9-81ED-4DB2-BD59-A6C34878D82A}">
                    <a16:rowId xmlns:a16="http://schemas.microsoft.com/office/drawing/2014/main" val="1187368575"/>
                  </a:ext>
                </a:extLst>
              </a:tr>
              <a:tr h="1025839">
                <a:tc>
                  <a:txBody>
                    <a:bodyPr/>
                    <a:lstStyle/>
                    <a:p>
                      <a:r>
                        <a:rPr lang="en-US" sz="1600" dirty="0">
                          <a:latin typeface="+mj-lt"/>
                        </a:rPr>
                        <a:t>Quantitative Battery</a:t>
                      </a:r>
                    </a:p>
                    <a:p>
                      <a:pPr marL="171450" indent="-171450">
                        <a:buFont typeface="Arial" panose="020B0604020202020204" pitchFamily="34" charset="0"/>
                        <a:buChar char="•"/>
                      </a:pPr>
                      <a:r>
                        <a:rPr lang="en-US" sz="1600" dirty="0">
                          <a:latin typeface="+mj-lt"/>
                        </a:rPr>
                        <a:t>Number Analogies</a:t>
                      </a:r>
                    </a:p>
                    <a:p>
                      <a:pPr marL="171450" indent="-171450">
                        <a:buFont typeface="Arial" panose="020B0604020202020204" pitchFamily="34" charset="0"/>
                        <a:buChar char="•"/>
                      </a:pPr>
                      <a:r>
                        <a:rPr lang="en-US" sz="1600" dirty="0">
                          <a:latin typeface="+mj-lt"/>
                        </a:rPr>
                        <a:t>Number Puzzles</a:t>
                      </a:r>
                    </a:p>
                    <a:p>
                      <a:pPr marL="171450" indent="-171450">
                        <a:buFont typeface="Arial" panose="020B0604020202020204" pitchFamily="34" charset="0"/>
                        <a:buChar char="•"/>
                      </a:pPr>
                      <a:r>
                        <a:rPr lang="en-US" sz="1600" dirty="0">
                          <a:latin typeface="+mj-lt"/>
                        </a:rPr>
                        <a:t>Number Series</a:t>
                      </a:r>
                    </a:p>
                  </a:txBody>
                  <a:tcPr/>
                </a:tc>
                <a:tc>
                  <a:txBody>
                    <a:bodyPr/>
                    <a:lstStyle/>
                    <a:p>
                      <a:pPr algn="ctr"/>
                      <a:endParaRPr lang="en-US" sz="1600" dirty="0">
                        <a:latin typeface="+mj-lt"/>
                      </a:endParaRPr>
                    </a:p>
                    <a:p>
                      <a:pPr algn="ctr"/>
                      <a:r>
                        <a:rPr lang="en-US" sz="1600" dirty="0">
                          <a:latin typeface="+mj-lt"/>
                        </a:rPr>
                        <a:t>18</a:t>
                      </a:r>
                    </a:p>
                    <a:p>
                      <a:pPr algn="ctr"/>
                      <a:r>
                        <a:rPr lang="en-US" sz="1600" dirty="0">
                          <a:latin typeface="+mj-lt"/>
                        </a:rPr>
                        <a:t>14</a:t>
                      </a:r>
                    </a:p>
                    <a:p>
                      <a:pPr algn="ctr"/>
                      <a:r>
                        <a:rPr lang="en-US" sz="1600" dirty="0">
                          <a:latin typeface="+mj-lt"/>
                        </a:rPr>
                        <a:t>18</a:t>
                      </a:r>
                    </a:p>
                  </a:txBody>
                  <a:tcPr/>
                </a:tc>
                <a:tc>
                  <a:txBody>
                    <a:bodyPr/>
                    <a:lstStyle/>
                    <a:p>
                      <a:pPr algn="ctr"/>
                      <a:endParaRPr lang="en-US" sz="1600" dirty="0">
                        <a:latin typeface="+mj-lt"/>
                      </a:endParaRPr>
                    </a:p>
                    <a:p>
                      <a:pPr algn="ctr"/>
                      <a:r>
                        <a:rPr lang="en-US" sz="1600" dirty="0">
                          <a:latin typeface="+mj-lt"/>
                        </a:rPr>
                        <a:t>15</a:t>
                      </a:r>
                    </a:p>
                    <a:p>
                      <a:pPr algn="ctr"/>
                      <a:r>
                        <a:rPr lang="en-US" sz="1600" dirty="0">
                          <a:latin typeface="+mj-lt"/>
                        </a:rPr>
                        <a:t>15</a:t>
                      </a:r>
                    </a:p>
                    <a:p>
                      <a:pPr algn="ctr"/>
                      <a:r>
                        <a:rPr lang="en-US" sz="1600" dirty="0">
                          <a:latin typeface="+mj-lt"/>
                        </a:rPr>
                        <a:t>15</a:t>
                      </a:r>
                    </a:p>
                  </a:txBody>
                  <a:tcPr/>
                </a:tc>
                <a:tc>
                  <a:txBody>
                    <a:bodyPr/>
                    <a:lstStyle/>
                    <a:p>
                      <a:pPr algn="ctr"/>
                      <a:endParaRPr lang="en-US" sz="1600" dirty="0">
                        <a:latin typeface="+mj-lt"/>
                      </a:endParaRPr>
                    </a:p>
                    <a:p>
                      <a:pPr algn="ctr"/>
                      <a:r>
                        <a:rPr lang="en-US" sz="1600" dirty="0">
                          <a:latin typeface="+mj-lt"/>
                        </a:rPr>
                        <a:t>9</a:t>
                      </a:r>
                    </a:p>
                    <a:p>
                      <a:pPr algn="ctr"/>
                      <a:r>
                        <a:rPr lang="en-US" sz="1600" dirty="0">
                          <a:latin typeface="+mj-lt"/>
                        </a:rPr>
                        <a:t>7</a:t>
                      </a:r>
                    </a:p>
                    <a:p>
                      <a:pPr algn="ctr"/>
                      <a:r>
                        <a:rPr lang="en-US" sz="1600" dirty="0">
                          <a:latin typeface="+mj-lt"/>
                        </a:rPr>
                        <a:t>9</a:t>
                      </a:r>
                    </a:p>
                  </a:txBody>
                  <a:tcPr/>
                </a:tc>
                <a:extLst>
                  <a:ext uri="{0D108BD9-81ED-4DB2-BD59-A6C34878D82A}">
                    <a16:rowId xmlns:a16="http://schemas.microsoft.com/office/drawing/2014/main" val="3622763472"/>
                  </a:ext>
                </a:extLst>
              </a:tr>
              <a:tr h="839323">
                <a:tc>
                  <a:txBody>
                    <a:bodyPr/>
                    <a:lstStyle/>
                    <a:p>
                      <a:r>
                        <a:rPr lang="en-US" sz="1600" dirty="0">
                          <a:latin typeface="+mj-lt"/>
                        </a:rPr>
                        <a:t>Nonverbal Battery</a:t>
                      </a:r>
                    </a:p>
                    <a:p>
                      <a:pPr marL="171450" indent="-171450">
                        <a:buFont typeface="Arial" panose="020B0604020202020204" pitchFamily="34" charset="0"/>
                        <a:buChar char="•"/>
                      </a:pPr>
                      <a:r>
                        <a:rPr lang="en-US" sz="1600" dirty="0">
                          <a:latin typeface="+mj-lt"/>
                        </a:rPr>
                        <a:t>Figure Matrices</a:t>
                      </a:r>
                    </a:p>
                    <a:p>
                      <a:pPr marL="171450" indent="-171450">
                        <a:buFont typeface="Arial" panose="020B0604020202020204" pitchFamily="34" charset="0"/>
                        <a:buChar char="•"/>
                      </a:pPr>
                      <a:r>
                        <a:rPr lang="en-US" sz="1600" dirty="0">
                          <a:latin typeface="+mj-lt"/>
                        </a:rPr>
                        <a:t>Paper Folding</a:t>
                      </a:r>
                    </a:p>
                    <a:p>
                      <a:pPr marL="171450" indent="-171450">
                        <a:buFont typeface="Arial" panose="020B0604020202020204" pitchFamily="34" charset="0"/>
                        <a:buChar char="•"/>
                      </a:pPr>
                      <a:r>
                        <a:rPr lang="en-US" sz="1600" dirty="0">
                          <a:latin typeface="+mj-lt"/>
                        </a:rPr>
                        <a:t>Figure Classification</a:t>
                      </a:r>
                    </a:p>
                  </a:txBody>
                  <a:tcPr/>
                </a:tc>
                <a:tc>
                  <a:txBody>
                    <a:bodyPr/>
                    <a:lstStyle/>
                    <a:p>
                      <a:pPr algn="ctr"/>
                      <a:endParaRPr lang="en-US" sz="1600" dirty="0">
                        <a:latin typeface="+mj-lt"/>
                      </a:endParaRPr>
                    </a:p>
                    <a:p>
                      <a:pPr algn="ctr"/>
                      <a:r>
                        <a:rPr lang="en-US" sz="1600" dirty="0">
                          <a:latin typeface="+mj-lt"/>
                        </a:rPr>
                        <a:t>18</a:t>
                      </a:r>
                    </a:p>
                    <a:p>
                      <a:pPr algn="ctr"/>
                      <a:r>
                        <a:rPr lang="en-US" sz="1600" dirty="0">
                          <a:latin typeface="+mj-lt"/>
                        </a:rPr>
                        <a:t>16</a:t>
                      </a:r>
                    </a:p>
                    <a:p>
                      <a:pPr algn="ctr"/>
                      <a:r>
                        <a:rPr lang="en-US" sz="1600" dirty="0">
                          <a:latin typeface="+mj-lt"/>
                        </a:rPr>
                        <a:t>18</a:t>
                      </a:r>
                    </a:p>
                  </a:txBody>
                  <a:tcPr/>
                </a:tc>
                <a:tc>
                  <a:txBody>
                    <a:bodyPr/>
                    <a:lstStyle/>
                    <a:p>
                      <a:pPr algn="ctr"/>
                      <a:endParaRPr lang="en-US" sz="1600" dirty="0">
                        <a:latin typeface="+mj-lt"/>
                      </a:endParaRPr>
                    </a:p>
                    <a:p>
                      <a:pPr algn="ctr"/>
                      <a:r>
                        <a:rPr lang="en-US" sz="1600" dirty="0">
                          <a:latin typeface="+mj-lt"/>
                        </a:rPr>
                        <a:t>13</a:t>
                      </a:r>
                    </a:p>
                    <a:p>
                      <a:pPr algn="ctr"/>
                      <a:r>
                        <a:rPr lang="en-US" sz="1600" dirty="0">
                          <a:latin typeface="+mj-lt"/>
                        </a:rPr>
                        <a:t>11</a:t>
                      </a:r>
                    </a:p>
                    <a:p>
                      <a:pPr algn="ctr"/>
                      <a:r>
                        <a:rPr lang="en-US" sz="1600" dirty="0">
                          <a:latin typeface="+mj-lt"/>
                        </a:rPr>
                        <a:t>13</a:t>
                      </a:r>
                    </a:p>
                  </a:txBody>
                  <a:tcPr/>
                </a:tc>
                <a:tc>
                  <a:txBody>
                    <a:bodyPr/>
                    <a:lstStyle/>
                    <a:p>
                      <a:pPr algn="ctr"/>
                      <a:endParaRPr lang="en-US" sz="1600" dirty="0">
                        <a:latin typeface="+mj-lt"/>
                      </a:endParaRPr>
                    </a:p>
                    <a:p>
                      <a:pPr algn="ctr"/>
                      <a:r>
                        <a:rPr lang="en-US" sz="1600" dirty="0">
                          <a:latin typeface="+mj-lt"/>
                        </a:rPr>
                        <a:t>9</a:t>
                      </a:r>
                    </a:p>
                    <a:p>
                      <a:pPr algn="ctr"/>
                      <a:r>
                        <a:rPr lang="en-US" sz="1600" dirty="0">
                          <a:latin typeface="+mj-lt"/>
                        </a:rPr>
                        <a:t>8</a:t>
                      </a:r>
                    </a:p>
                    <a:p>
                      <a:pPr algn="ctr"/>
                      <a:r>
                        <a:rPr lang="en-US" sz="1600" dirty="0">
                          <a:latin typeface="+mj-lt"/>
                        </a:rPr>
                        <a:t>9</a:t>
                      </a:r>
                    </a:p>
                  </a:txBody>
                  <a:tcPr/>
                </a:tc>
                <a:extLst>
                  <a:ext uri="{0D108BD9-81ED-4DB2-BD59-A6C34878D82A}">
                    <a16:rowId xmlns:a16="http://schemas.microsoft.com/office/drawing/2014/main" val="2798821146"/>
                  </a:ext>
                </a:extLst>
              </a:tr>
            </a:tbl>
          </a:graphicData>
        </a:graphic>
      </p:graphicFrame>
      <p:sp>
        <p:nvSpPr>
          <p:cNvPr id="6" name="TextBox 5">
            <a:extLst>
              <a:ext uri="{FF2B5EF4-FFF2-40B4-BE49-F238E27FC236}">
                <a16:creationId xmlns:a16="http://schemas.microsoft.com/office/drawing/2014/main" id="{365FFF4C-C6C0-F4CE-DCC0-CE0083F1F0D3}"/>
              </a:ext>
            </a:extLst>
          </p:cNvPr>
          <p:cNvSpPr txBox="1"/>
          <p:nvPr/>
        </p:nvSpPr>
        <p:spPr>
          <a:xfrm>
            <a:off x="718457" y="5790564"/>
            <a:ext cx="7315201" cy="400110"/>
          </a:xfrm>
          <a:prstGeom prst="rect">
            <a:avLst/>
          </a:prstGeom>
          <a:noFill/>
        </p:spPr>
        <p:txBody>
          <a:bodyPr wrap="square" rtlCol="0">
            <a:spAutoFit/>
          </a:bodyPr>
          <a:lstStyle/>
          <a:p>
            <a:r>
              <a:rPr lang="en-US" sz="2000" i="1" dirty="0">
                <a:latin typeface="+mj-lt"/>
              </a:rPr>
              <a:t>All nine tests are combined to obtain a Composite Aptitude score.</a:t>
            </a:r>
          </a:p>
        </p:txBody>
      </p:sp>
    </p:spTree>
    <p:extLst>
      <p:ext uri="{BB962C8B-B14F-4D97-AF65-F5344CB8AC3E}">
        <p14:creationId xmlns:p14="http://schemas.microsoft.com/office/powerpoint/2010/main" val="296203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2963-E4F4-C0AD-6D80-2D226CEA3821}"/>
              </a:ext>
            </a:extLst>
          </p:cNvPr>
          <p:cNvSpPr>
            <a:spLocks noGrp="1"/>
          </p:cNvSpPr>
          <p:nvPr>
            <p:ph type="title"/>
          </p:nvPr>
        </p:nvSpPr>
        <p:spPr>
          <a:xfrm>
            <a:off x="838200" y="326070"/>
            <a:ext cx="10515600" cy="754793"/>
          </a:xfrm>
        </p:spPr>
        <p:txBody>
          <a:bodyPr>
            <a:normAutofit/>
          </a:bodyPr>
          <a:lstStyle/>
          <a:p>
            <a:r>
              <a:rPr lang="en-US" b="1" i="1" spc="300" dirty="0">
                <a:solidFill>
                  <a:schemeClr val="tx2"/>
                </a:solidFill>
                <a:latin typeface="Arial Black" panose="020B0A04020102020204" pitchFamily="34" charset="0"/>
              </a:rPr>
              <a:t>Iowa Assessments™</a:t>
            </a:r>
            <a:endParaRPr lang="en-US" b="1" spc="300" dirty="0">
              <a:solidFill>
                <a:schemeClr val="tx2"/>
              </a:solidFill>
              <a:latin typeface="Arial Black" panose="020B0A04020102020204" pitchFamily="34" charset="0"/>
            </a:endParaRPr>
          </a:p>
        </p:txBody>
      </p:sp>
      <p:pic>
        <p:nvPicPr>
          <p:cNvPr id="4" name="Picture 3" descr="Iowa logo">
            <a:extLst>
              <a:ext uri="{FF2B5EF4-FFF2-40B4-BE49-F238E27FC236}">
                <a16:creationId xmlns:a16="http://schemas.microsoft.com/office/drawing/2014/main" id="{32DC6772-506A-286D-DE9A-3A1AAB081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989" y="220916"/>
            <a:ext cx="2353057" cy="623727"/>
          </a:xfrm>
          <a:prstGeom prst="rect">
            <a:avLst/>
          </a:prstGeom>
        </p:spPr>
      </p:pic>
      <p:sp>
        <p:nvSpPr>
          <p:cNvPr id="6" name="TextBox 5">
            <a:extLst>
              <a:ext uri="{FF2B5EF4-FFF2-40B4-BE49-F238E27FC236}">
                <a16:creationId xmlns:a16="http://schemas.microsoft.com/office/drawing/2014/main" id="{24955EB3-BB5F-B7A2-4BE7-4DD000020D08}"/>
              </a:ext>
            </a:extLst>
          </p:cNvPr>
          <p:cNvSpPr txBox="1"/>
          <p:nvPr/>
        </p:nvSpPr>
        <p:spPr>
          <a:xfrm>
            <a:off x="547009" y="1204941"/>
            <a:ext cx="11078933" cy="461665"/>
          </a:xfrm>
          <a:prstGeom prst="rect">
            <a:avLst/>
          </a:prstGeom>
          <a:noFill/>
        </p:spPr>
        <p:txBody>
          <a:bodyPr wrap="square" rtlCol="0">
            <a:spAutoFit/>
          </a:bodyPr>
          <a:lstStyle/>
          <a:p>
            <a:r>
              <a:rPr lang="en-US" sz="2400" dirty="0">
                <a:solidFill>
                  <a:schemeClr val="tx2"/>
                </a:solidFill>
                <a:latin typeface="+mj-lt"/>
              </a:rPr>
              <a:t>All the following subtests in the IA level 7 tests must be administered: </a:t>
            </a:r>
          </a:p>
        </p:txBody>
      </p:sp>
      <p:sp>
        <p:nvSpPr>
          <p:cNvPr id="7" name="TextBox 6">
            <a:extLst>
              <a:ext uri="{FF2B5EF4-FFF2-40B4-BE49-F238E27FC236}">
                <a16:creationId xmlns:a16="http://schemas.microsoft.com/office/drawing/2014/main" id="{A9FB0CFE-B2BB-F813-8CA4-8A83B1EB6075}"/>
              </a:ext>
            </a:extLst>
          </p:cNvPr>
          <p:cNvSpPr txBox="1"/>
          <p:nvPr/>
        </p:nvSpPr>
        <p:spPr>
          <a:xfrm>
            <a:off x="642256" y="5597299"/>
            <a:ext cx="10025743" cy="741870"/>
          </a:xfrm>
          <a:prstGeom prst="rect">
            <a:avLst/>
          </a:prstGeom>
          <a:noFill/>
        </p:spPr>
        <p:txBody>
          <a:bodyPr wrap="square" rtlCol="0">
            <a:spAutoFit/>
          </a:bodyPr>
          <a:lstStyle/>
          <a:p>
            <a:r>
              <a:rPr lang="en-US" dirty="0">
                <a:latin typeface="+mj-lt"/>
              </a:rPr>
              <a:t>*Both Reading Parts 1 and 2 must be completed to obtain a Reading score.</a:t>
            </a:r>
          </a:p>
          <a:p>
            <a:pPr>
              <a:lnSpc>
                <a:spcPct val="150000"/>
              </a:lnSpc>
            </a:pPr>
            <a:r>
              <a:rPr lang="en-US" dirty="0">
                <a:latin typeface="+mj-lt"/>
              </a:rPr>
              <a:t>**Mathematics Parts 1 and 2 must be completed to receive a </a:t>
            </a:r>
            <a:r>
              <a:rPr lang="en-US" b="1" dirty="0">
                <a:latin typeface="+mj-lt"/>
              </a:rPr>
              <a:t>Total</a:t>
            </a:r>
            <a:r>
              <a:rPr lang="en-US" dirty="0">
                <a:latin typeface="+mj-lt"/>
              </a:rPr>
              <a:t> Math score</a:t>
            </a:r>
          </a:p>
        </p:txBody>
      </p:sp>
      <p:graphicFrame>
        <p:nvGraphicFramePr>
          <p:cNvPr id="9" name="Table 6" descr="Table outlining Required sections of each test, number of items, and estimated time (minutes)">
            <a:extLst>
              <a:ext uri="{FF2B5EF4-FFF2-40B4-BE49-F238E27FC236}">
                <a16:creationId xmlns:a16="http://schemas.microsoft.com/office/drawing/2014/main" id="{0F6D9F1A-3DF5-0B03-2F60-7868740E2874}"/>
              </a:ext>
            </a:extLst>
          </p:cNvPr>
          <p:cNvGraphicFramePr>
            <a:graphicFrameLocks noGrp="1"/>
          </p:cNvGraphicFramePr>
          <p:nvPr>
            <p:extLst>
              <p:ext uri="{D42A27DB-BD31-4B8C-83A1-F6EECF244321}">
                <p14:modId xmlns:p14="http://schemas.microsoft.com/office/powerpoint/2010/main" val="1406197708"/>
              </p:ext>
            </p:extLst>
          </p:nvPr>
        </p:nvGraphicFramePr>
        <p:xfrm>
          <a:off x="623867" y="1697538"/>
          <a:ext cx="8175173" cy="3670000"/>
        </p:xfrm>
        <a:graphic>
          <a:graphicData uri="http://schemas.openxmlformats.org/drawingml/2006/table">
            <a:tbl>
              <a:tblPr firstRow="1" bandRow="1">
                <a:effectLst>
                  <a:outerShdw blurRad="50800" dist="38100" dir="2700000" algn="tl" rotWithShape="0">
                    <a:prstClr val="black">
                      <a:alpha val="40000"/>
                    </a:prstClr>
                  </a:outerShdw>
                </a:effectLst>
              </a:tblPr>
              <a:tblGrid>
                <a:gridCol w="3135808">
                  <a:extLst>
                    <a:ext uri="{9D8B030D-6E8A-4147-A177-3AD203B41FA5}">
                      <a16:colId xmlns:a16="http://schemas.microsoft.com/office/drawing/2014/main" val="2796197955"/>
                    </a:ext>
                  </a:extLst>
                </a:gridCol>
                <a:gridCol w="2082386">
                  <a:extLst>
                    <a:ext uri="{9D8B030D-6E8A-4147-A177-3AD203B41FA5}">
                      <a16:colId xmlns:a16="http://schemas.microsoft.com/office/drawing/2014/main" val="1768918353"/>
                    </a:ext>
                  </a:extLst>
                </a:gridCol>
                <a:gridCol w="2956979">
                  <a:extLst>
                    <a:ext uri="{9D8B030D-6E8A-4147-A177-3AD203B41FA5}">
                      <a16:colId xmlns:a16="http://schemas.microsoft.com/office/drawing/2014/main" val="3904427743"/>
                    </a:ext>
                  </a:extLst>
                </a:gridCol>
              </a:tblGrid>
              <a:tr h="807685">
                <a:tc>
                  <a:txBody>
                    <a:bodyPr/>
                    <a:lstStyle/>
                    <a:p>
                      <a:pPr algn="l"/>
                      <a:r>
                        <a:rPr lang="en-US" sz="1800" b="1" dirty="0">
                          <a:solidFill>
                            <a:schemeClr val="bg1"/>
                          </a:solidFill>
                          <a:latin typeface="+mj-lt"/>
                        </a:rPr>
                        <a:t>IA Form G, Level 7 Core Battery</a:t>
                      </a:r>
                    </a:p>
                  </a:txBody>
                  <a:tcPr anchor="b" anchorCtr="1">
                    <a:solidFill>
                      <a:schemeClr val="tx2"/>
                    </a:solidFill>
                  </a:tcPr>
                </a:tc>
                <a:tc>
                  <a:txBody>
                    <a:bodyPr/>
                    <a:lstStyle/>
                    <a:p>
                      <a:pPr algn="l"/>
                      <a:r>
                        <a:rPr lang="en-US" sz="1800" b="1" dirty="0">
                          <a:solidFill>
                            <a:schemeClr val="bg1"/>
                          </a:solidFill>
                          <a:latin typeface="+mj-lt"/>
                        </a:rPr>
                        <a:t>Number of Items</a:t>
                      </a:r>
                    </a:p>
                  </a:txBody>
                  <a:tcPr anchor="b" anchorCtr="1">
                    <a:solidFill>
                      <a:schemeClr val="tx2"/>
                    </a:solidFill>
                  </a:tcPr>
                </a:tc>
                <a:tc>
                  <a:txBody>
                    <a:bodyPr/>
                    <a:lstStyle/>
                    <a:p>
                      <a:pPr algn="l"/>
                      <a:r>
                        <a:rPr lang="en-US" sz="1800" b="1" dirty="0">
                          <a:solidFill>
                            <a:schemeClr val="bg1"/>
                          </a:solidFill>
                          <a:latin typeface="+mj-lt"/>
                        </a:rPr>
                        <a:t>Estimated Time (minutes)</a:t>
                      </a:r>
                    </a:p>
                  </a:txBody>
                  <a:tcPr anchor="b" anchorCtr="1">
                    <a:solidFill>
                      <a:schemeClr val="tx2"/>
                    </a:solidFill>
                  </a:tcPr>
                </a:tc>
                <a:extLst>
                  <a:ext uri="{0D108BD9-81ED-4DB2-BD59-A6C34878D82A}">
                    <a16:rowId xmlns:a16="http://schemas.microsoft.com/office/drawing/2014/main" val="706840363"/>
                  </a:ext>
                </a:extLst>
              </a:tr>
              <a:tr h="467945">
                <a:tc>
                  <a:txBody>
                    <a:bodyPr/>
                    <a:lstStyle/>
                    <a:p>
                      <a:r>
                        <a:rPr lang="en-US" sz="1800" dirty="0">
                          <a:latin typeface="+mj-lt"/>
                        </a:rPr>
                        <a:t>Reading: Part 1*</a:t>
                      </a:r>
                    </a:p>
                  </a:txBody>
                  <a:tcPr anchor="b"/>
                </a:tc>
                <a:tc>
                  <a:txBody>
                    <a:bodyPr/>
                    <a:lstStyle/>
                    <a:p>
                      <a:pPr algn="ctr"/>
                      <a:r>
                        <a:rPr lang="en-US" sz="1800" dirty="0">
                          <a:latin typeface="+mj-lt"/>
                        </a:rPr>
                        <a:t>17</a:t>
                      </a:r>
                    </a:p>
                  </a:txBody>
                  <a:tcPr anchor="b"/>
                </a:tc>
                <a:tc>
                  <a:txBody>
                    <a:bodyPr/>
                    <a:lstStyle/>
                    <a:p>
                      <a:pPr algn="ctr"/>
                      <a:r>
                        <a:rPr lang="en-US" sz="1800" dirty="0">
                          <a:latin typeface="+mj-lt"/>
                        </a:rPr>
                        <a:t>20</a:t>
                      </a:r>
                    </a:p>
                  </a:txBody>
                  <a:tcPr anchor="b"/>
                </a:tc>
                <a:extLst>
                  <a:ext uri="{0D108BD9-81ED-4DB2-BD59-A6C34878D82A}">
                    <a16:rowId xmlns:a16="http://schemas.microsoft.com/office/drawing/2014/main" val="1187368575"/>
                  </a:ext>
                </a:extLst>
              </a:tr>
              <a:tr h="467945">
                <a:tc>
                  <a:txBody>
                    <a:bodyPr/>
                    <a:lstStyle/>
                    <a:p>
                      <a:r>
                        <a:rPr lang="en-US" sz="1800" dirty="0">
                          <a:latin typeface="+mj-lt"/>
                        </a:rPr>
                        <a:t>Reading: Part 2*</a:t>
                      </a:r>
                    </a:p>
                  </a:txBody>
                  <a:tcPr anchor="b"/>
                </a:tc>
                <a:tc>
                  <a:txBody>
                    <a:bodyPr/>
                    <a:lstStyle/>
                    <a:p>
                      <a:pPr algn="ctr"/>
                      <a:r>
                        <a:rPr lang="en-US" sz="1800" dirty="0">
                          <a:latin typeface="+mj-lt"/>
                        </a:rPr>
                        <a:t>18</a:t>
                      </a:r>
                    </a:p>
                  </a:txBody>
                  <a:tcPr anchor="b"/>
                </a:tc>
                <a:tc>
                  <a:txBody>
                    <a:bodyPr/>
                    <a:lstStyle/>
                    <a:p>
                      <a:pPr algn="ctr"/>
                      <a:r>
                        <a:rPr lang="en-US" sz="1800" dirty="0">
                          <a:latin typeface="+mj-lt"/>
                        </a:rPr>
                        <a:t>25</a:t>
                      </a:r>
                    </a:p>
                  </a:txBody>
                  <a:tcPr anchor="b"/>
                </a:tc>
                <a:extLst>
                  <a:ext uri="{0D108BD9-81ED-4DB2-BD59-A6C34878D82A}">
                    <a16:rowId xmlns:a16="http://schemas.microsoft.com/office/drawing/2014/main" val="3622763472"/>
                  </a:ext>
                </a:extLst>
              </a:tr>
              <a:tr h="467945">
                <a:tc>
                  <a:txBody>
                    <a:bodyPr/>
                    <a:lstStyle/>
                    <a:p>
                      <a:pPr algn="r"/>
                      <a:r>
                        <a:rPr lang="en-US" sz="1800" b="1" dirty="0">
                          <a:latin typeface="+mj-lt"/>
                        </a:rPr>
                        <a:t>Reading Totals</a:t>
                      </a:r>
                    </a:p>
                  </a:txBody>
                  <a:tcPr anchor="b"/>
                </a:tc>
                <a:tc>
                  <a:txBody>
                    <a:bodyPr/>
                    <a:lstStyle/>
                    <a:p>
                      <a:pPr algn="ctr"/>
                      <a:r>
                        <a:rPr lang="en-US" sz="1800" b="1" dirty="0">
                          <a:latin typeface="+mj-lt"/>
                        </a:rPr>
                        <a:t>35</a:t>
                      </a:r>
                    </a:p>
                  </a:txBody>
                  <a:tcPr anchor="b"/>
                </a:tc>
                <a:tc>
                  <a:txBody>
                    <a:bodyPr/>
                    <a:lstStyle/>
                    <a:p>
                      <a:pPr algn="ctr"/>
                      <a:r>
                        <a:rPr lang="en-US" sz="1800" b="1" dirty="0">
                          <a:latin typeface="+mj-lt"/>
                        </a:rPr>
                        <a:t>45</a:t>
                      </a:r>
                    </a:p>
                  </a:txBody>
                  <a:tcPr anchor="b"/>
                </a:tc>
                <a:extLst>
                  <a:ext uri="{0D108BD9-81ED-4DB2-BD59-A6C34878D82A}">
                    <a16:rowId xmlns:a16="http://schemas.microsoft.com/office/drawing/2014/main" val="2798821146"/>
                  </a:ext>
                </a:extLst>
              </a:tr>
              <a:tr h="467945">
                <a:tc>
                  <a:txBody>
                    <a:bodyPr/>
                    <a:lstStyle/>
                    <a:p>
                      <a:r>
                        <a:rPr lang="en-US" sz="1800" dirty="0">
                          <a:latin typeface="+mj-lt"/>
                        </a:rPr>
                        <a:t>Mathematics: Part 1**</a:t>
                      </a:r>
                    </a:p>
                  </a:txBody>
                  <a:tcPr anchor="b"/>
                </a:tc>
                <a:tc>
                  <a:txBody>
                    <a:bodyPr/>
                    <a:lstStyle/>
                    <a:p>
                      <a:pPr algn="ctr"/>
                      <a:r>
                        <a:rPr lang="en-US" sz="1800" dirty="0">
                          <a:latin typeface="+mj-lt"/>
                        </a:rPr>
                        <a:t>26</a:t>
                      </a:r>
                    </a:p>
                  </a:txBody>
                  <a:tcPr anchor="b"/>
                </a:tc>
                <a:tc>
                  <a:txBody>
                    <a:bodyPr/>
                    <a:lstStyle/>
                    <a:p>
                      <a:pPr algn="ctr"/>
                      <a:r>
                        <a:rPr lang="en-US" sz="1800" dirty="0">
                          <a:latin typeface="+mj-lt"/>
                        </a:rPr>
                        <a:t>25</a:t>
                      </a:r>
                    </a:p>
                  </a:txBody>
                  <a:tcPr anchor="b"/>
                </a:tc>
                <a:extLst>
                  <a:ext uri="{0D108BD9-81ED-4DB2-BD59-A6C34878D82A}">
                    <a16:rowId xmlns:a16="http://schemas.microsoft.com/office/drawing/2014/main" val="1393384252"/>
                  </a:ext>
                </a:extLst>
              </a:tr>
              <a:tr h="522590">
                <a:tc>
                  <a:txBody>
                    <a:bodyPr/>
                    <a:lstStyle/>
                    <a:p>
                      <a:r>
                        <a:rPr lang="en-US" sz="1800" dirty="0">
                          <a:latin typeface="+mj-lt"/>
                        </a:rPr>
                        <a:t>Mathematics: Part 2**</a:t>
                      </a:r>
                    </a:p>
                  </a:txBody>
                  <a:tcPr anchor="b"/>
                </a:tc>
                <a:tc>
                  <a:txBody>
                    <a:bodyPr/>
                    <a:lstStyle/>
                    <a:p>
                      <a:pPr algn="ctr"/>
                      <a:r>
                        <a:rPr lang="en-US" sz="1800" dirty="0">
                          <a:latin typeface="+mj-lt"/>
                        </a:rPr>
                        <a:t>15</a:t>
                      </a:r>
                    </a:p>
                  </a:txBody>
                  <a:tcPr anchor="b"/>
                </a:tc>
                <a:tc>
                  <a:txBody>
                    <a:bodyPr/>
                    <a:lstStyle/>
                    <a:p>
                      <a:pPr algn="ctr"/>
                      <a:r>
                        <a:rPr lang="en-US" sz="1800" dirty="0">
                          <a:latin typeface="+mj-lt"/>
                        </a:rPr>
                        <a:t>25</a:t>
                      </a:r>
                    </a:p>
                  </a:txBody>
                  <a:tcPr anchor="b"/>
                </a:tc>
                <a:extLst>
                  <a:ext uri="{0D108BD9-81ED-4DB2-BD59-A6C34878D82A}">
                    <a16:rowId xmlns:a16="http://schemas.microsoft.com/office/drawing/2014/main" val="1798584459"/>
                  </a:ext>
                </a:extLst>
              </a:tr>
              <a:tr h="467945">
                <a:tc>
                  <a:txBody>
                    <a:bodyPr/>
                    <a:lstStyle/>
                    <a:p>
                      <a:pPr algn="r"/>
                      <a:r>
                        <a:rPr lang="en-US" sz="1800" b="1" dirty="0">
                          <a:latin typeface="+mj-lt"/>
                        </a:rPr>
                        <a:t>Mathematics Totals</a:t>
                      </a:r>
                    </a:p>
                  </a:txBody>
                  <a:tcPr anchor="b"/>
                </a:tc>
                <a:tc>
                  <a:txBody>
                    <a:bodyPr/>
                    <a:lstStyle/>
                    <a:p>
                      <a:pPr algn="ctr"/>
                      <a:r>
                        <a:rPr lang="en-US" sz="1800" b="1" dirty="0">
                          <a:latin typeface="+mj-lt"/>
                        </a:rPr>
                        <a:t>41</a:t>
                      </a:r>
                    </a:p>
                  </a:txBody>
                  <a:tcPr anchor="b"/>
                </a:tc>
                <a:tc>
                  <a:txBody>
                    <a:bodyPr/>
                    <a:lstStyle/>
                    <a:p>
                      <a:pPr algn="ctr"/>
                      <a:r>
                        <a:rPr lang="en-US" sz="1800" b="1" dirty="0">
                          <a:latin typeface="+mj-lt"/>
                        </a:rPr>
                        <a:t>50</a:t>
                      </a:r>
                    </a:p>
                  </a:txBody>
                  <a:tcPr anchor="b"/>
                </a:tc>
                <a:extLst>
                  <a:ext uri="{0D108BD9-81ED-4DB2-BD59-A6C34878D82A}">
                    <a16:rowId xmlns:a16="http://schemas.microsoft.com/office/drawing/2014/main" val="2236585085"/>
                  </a:ext>
                </a:extLst>
              </a:tr>
            </a:tbl>
          </a:graphicData>
        </a:graphic>
      </p:graphicFrame>
    </p:spTree>
    <p:extLst>
      <p:ext uri="{BB962C8B-B14F-4D97-AF65-F5344CB8AC3E}">
        <p14:creationId xmlns:p14="http://schemas.microsoft.com/office/powerpoint/2010/main" val="120029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38DD6-D80C-BEC1-7A83-D3BE405EBCF0}"/>
              </a:ext>
            </a:extLst>
          </p:cNvPr>
          <p:cNvSpPr>
            <a:spLocks noGrp="1"/>
          </p:cNvSpPr>
          <p:nvPr>
            <p:ph type="title"/>
          </p:nvPr>
        </p:nvSpPr>
        <p:spPr>
          <a:xfrm>
            <a:off x="841247" y="548640"/>
            <a:ext cx="3933871" cy="5431536"/>
          </a:xfrm>
        </p:spPr>
        <p:txBody>
          <a:bodyPr>
            <a:normAutofit/>
          </a:bodyPr>
          <a:lstStyle/>
          <a:p>
            <a:r>
              <a:rPr lang="en-US" sz="4000" b="1" dirty="0">
                <a:solidFill>
                  <a:schemeClr val="tx2"/>
                </a:solidFill>
                <a:latin typeface="Arial Black" panose="020B0A04020102020204" pitchFamily="34" charset="0"/>
              </a:rPr>
              <a:t>Testing Students with Documented Disabilities and ML Students </a:t>
            </a:r>
          </a:p>
        </p:txBody>
      </p:sp>
      <p:sp>
        <p:nvSpPr>
          <p:cNvPr id="4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C4A36DA9-508A-E629-CCB5-F54A27F3C7F7}"/>
              </a:ext>
            </a:extLst>
          </p:cNvPr>
          <p:cNvSpPr>
            <a:spLocks noGrp="1"/>
          </p:cNvSpPr>
          <p:nvPr>
            <p:ph idx="1"/>
          </p:nvPr>
        </p:nvSpPr>
        <p:spPr>
          <a:xfrm>
            <a:off x="5201574" y="552091"/>
            <a:ext cx="6224335" cy="5431536"/>
          </a:xfrm>
        </p:spPr>
        <p:txBody>
          <a:bodyPr anchor="ctr">
            <a:normAutofit/>
          </a:bodyPr>
          <a:lstStyle/>
          <a:p>
            <a:pPr lvl="1"/>
            <a:r>
              <a:rPr lang="en-US" sz="2800" dirty="0">
                <a:solidFill>
                  <a:schemeClr val="tx2"/>
                </a:solidFill>
                <a:latin typeface="+mj-lt"/>
              </a:rPr>
              <a:t>Definition of a Student with Disabilities</a:t>
            </a:r>
          </a:p>
          <a:p>
            <a:pPr lvl="1"/>
            <a:r>
              <a:rPr lang="en-US" sz="2800" dirty="0">
                <a:solidFill>
                  <a:schemeClr val="tx2"/>
                </a:solidFill>
                <a:latin typeface="+mj-lt"/>
              </a:rPr>
              <a:t>Students with IEP and 504 Plans must participate in the screening</a:t>
            </a:r>
          </a:p>
          <a:p>
            <a:pPr lvl="1"/>
            <a:r>
              <a:rPr lang="en-US" sz="2800" dirty="0">
                <a:solidFill>
                  <a:schemeClr val="tx2"/>
                </a:solidFill>
                <a:latin typeface="+mj-lt"/>
              </a:rPr>
              <a:t>The student’s IEP team determines whether the student will participate in the assessment in the same manner as other students, or with accommodations</a:t>
            </a:r>
          </a:p>
          <a:p>
            <a:pPr lvl="1"/>
            <a:r>
              <a:rPr lang="en-US" sz="2800" dirty="0">
                <a:solidFill>
                  <a:schemeClr val="tx2"/>
                </a:solidFill>
                <a:latin typeface="+mj-lt"/>
              </a:rPr>
              <a:t>South Carolina-Allowed Accommodations</a:t>
            </a:r>
          </a:p>
        </p:txBody>
      </p:sp>
    </p:spTree>
    <p:extLst>
      <p:ext uri="{BB962C8B-B14F-4D97-AF65-F5344CB8AC3E}">
        <p14:creationId xmlns:p14="http://schemas.microsoft.com/office/powerpoint/2010/main" val="548765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38DD6-D80C-BEC1-7A83-D3BE405EBCF0}"/>
              </a:ext>
            </a:extLst>
          </p:cNvPr>
          <p:cNvSpPr>
            <a:spLocks noGrp="1"/>
          </p:cNvSpPr>
          <p:nvPr>
            <p:ph type="title"/>
          </p:nvPr>
        </p:nvSpPr>
        <p:spPr>
          <a:xfrm>
            <a:off x="607090" y="299632"/>
            <a:ext cx="10993820" cy="766787"/>
          </a:xfrm>
        </p:spPr>
        <p:txBody>
          <a:bodyPr>
            <a:normAutofit/>
          </a:bodyPr>
          <a:lstStyle/>
          <a:p>
            <a:pPr algn="ctr"/>
            <a:r>
              <a:rPr lang="en-US" sz="4000" b="1" dirty="0">
                <a:solidFill>
                  <a:schemeClr val="tx2"/>
                </a:solidFill>
                <a:latin typeface="Arial Black" panose="020B0A04020102020204" pitchFamily="34" charset="0"/>
              </a:rPr>
              <a:t>State-Allowed Accommodations</a:t>
            </a:r>
          </a:p>
        </p:txBody>
      </p:sp>
      <p:graphicFrame>
        <p:nvGraphicFramePr>
          <p:cNvPr id="17" name="Content Placeholder 2">
            <a:extLst>
              <a:ext uri="{FF2B5EF4-FFF2-40B4-BE49-F238E27FC236}">
                <a16:creationId xmlns:a16="http://schemas.microsoft.com/office/drawing/2014/main" id="{6BC3BD9E-2FBA-4D8E-8742-19BE3F70D8A2}"/>
              </a:ext>
            </a:extLst>
          </p:cNvPr>
          <p:cNvGraphicFramePr>
            <a:graphicFrameLocks noGrp="1"/>
          </p:cNvGraphicFramePr>
          <p:nvPr>
            <p:ph idx="1"/>
            <p:extLst>
              <p:ext uri="{D42A27DB-BD31-4B8C-83A1-F6EECF244321}">
                <p14:modId xmlns:p14="http://schemas.microsoft.com/office/powerpoint/2010/main" val="53732808"/>
              </p:ext>
            </p:extLst>
          </p:nvPr>
        </p:nvGraphicFramePr>
        <p:xfrm>
          <a:off x="838200" y="100965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39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8DD6-D80C-BEC1-7A83-D3BE405EBCF0}"/>
              </a:ext>
            </a:extLst>
          </p:cNvPr>
          <p:cNvSpPr>
            <a:spLocks noGrp="1"/>
          </p:cNvSpPr>
          <p:nvPr>
            <p:ph type="title"/>
          </p:nvPr>
        </p:nvSpPr>
        <p:spPr>
          <a:xfrm>
            <a:off x="594911" y="144785"/>
            <a:ext cx="10983817" cy="1325563"/>
          </a:xfrm>
        </p:spPr>
        <p:txBody>
          <a:bodyPr>
            <a:normAutofit/>
          </a:bodyPr>
          <a:lstStyle/>
          <a:p>
            <a:r>
              <a:rPr lang="en-US" sz="3200" dirty="0">
                <a:solidFill>
                  <a:schemeClr val="tx2"/>
                </a:solidFill>
                <a:latin typeface="Arial Black" panose="020B0A04020102020204" pitchFamily="34" charset="0"/>
              </a:rPr>
              <a:t>Coding Accommodations for Students with Documented Disabilities and ML Students</a:t>
            </a:r>
          </a:p>
        </p:txBody>
      </p:sp>
      <p:pic>
        <p:nvPicPr>
          <p:cNvPr id="3" name="Picture 2" descr="Screenshot of how to mark accommodations in the DataManager platform.">
            <a:extLst>
              <a:ext uri="{FF2B5EF4-FFF2-40B4-BE49-F238E27FC236}">
                <a16:creationId xmlns:a16="http://schemas.microsoft.com/office/drawing/2014/main" id="{CD8C0263-80E6-D359-1BC1-7DC7063C30E2}"/>
              </a:ext>
            </a:extLst>
          </p:cNvPr>
          <p:cNvPicPr>
            <a:picLocks noChangeAspect="1"/>
          </p:cNvPicPr>
          <p:nvPr/>
        </p:nvPicPr>
        <p:blipFill>
          <a:blip r:embed="rId3"/>
          <a:stretch>
            <a:fillRect/>
          </a:stretch>
        </p:blipFill>
        <p:spPr>
          <a:xfrm>
            <a:off x="1102247" y="1590011"/>
            <a:ext cx="5938019" cy="4017612"/>
          </a:xfrm>
          <a:prstGeom prst="rect">
            <a:avLst/>
          </a:prstGeom>
        </p:spPr>
      </p:pic>
      <p:pic>
        <p:nvPicPr>
          <p:cNvPr id="4" name="Picture 3">
            <a:extLst>
              <a:ext uri="{FF2B5EF4-FFF2-40B4-BE49-F238E27FC236}">
                <a16:creationId xmlns:a16="http://schemas.microsoft.com/office/drawing/2014/main" id="{E3EE94F6-2657-51EF-B85B-F39C3CB70D4E}"/>
              </a:ext>
            </a:extLst>
          </p:cNvPr>
          <p:cNvPicPr>
            <a:picLocks noChangeAspect="1"/>
          </p:cNvPicPr>
          <p:nvPr/>
        </p:nvPicPr>
        <p:blipFill>
          <a:blip r:embed="rId4"/>
          <a:stretch>
            <a:fillRect/>
          </a:stretch>
        </p:blipFill>
        <p:spPr>
          <a:xfrm>
            <a:off x="7346182" y="3647362"/>
            <a:ext cx="4468485" cy="2816500"/>
          </a:xfrm>
          <a:prstGeom prst="rect">
            <a:avLst/>
          </a:prstGeom>
        </p:spPr>
      </p:pic>
    </p:spTree>
    <p:extLst>
      <p:ext uri="{BB962C8B-B14F-4D97-AF65-F5344CB8AC3E}">
        <p14:creationId xmlns:p14="http://schemas.microsoft.com/office/powerpoint/2010/main" val="3845525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8A1B-0933-6141-47A4-86552A1F5F79}"/>
              </a:ext>
            </a:extLst>
          </p:cNvPr>
          <p:cNvSpPr>
            <a:spLocks noGrp="1"/>
          </p:cNvSpPr>
          <p:nvPr>
            <p:ph type="title"/>
          </p:nvPr>
        </p:nvSpPr>
        <p:spPr>
          <a:xfrm>
            <a:off x="624468" y="195557"/>
            <a:ext cx="10950498" cy="1010264"/>
          </a:xfrm>
        </p:spPr>
        <p:txBody>
          <a:bodyPr anchor="ctr">
            <a:normAutofit/>
          </a:bodyPr>
          <a:lstStyle/>
          <a:p>
            <a:r>
              <a:rPr lang="en-US" b="1" spc="300" dirty="0">
                <a:solidFill>
                  <a:schemeClr val="tx2"/>
                </a:solidFill>
                <a:latin typeface="Arial Black" panose="020B0A04020102020204" pitchFamily="34" charset="0"/>
              </a:rPr>
              <a:t>Large Print Materials</a:t>
            </a:r>
          </a:p>
        </p:txBody>
      </p:sp>
      <p:graphicFrame>
        <p:nvGraphicFramePr>
          <p:cNvPr id="5" name="Content Placeholder 2">
            <a:extLst>
              <a:ext uri="{FF2B5EF4-FFF2-40B4-BE49-F238E27FC236}">
                <a16:creationId xmlns:a16="http://schemas.microsoft.com/office/drawing/2014/main" id="{6691F933-848A-1B05-B1BF-2E879B974C91}"/>
              </a:ext>
            </a:extLst>
          </p:cNvPr>
          <p:cNvGraphicFramePr>
            <a:graphicFrameLocks noGrp="1"/>
          </p:cNvGraphicFramePr>
          <p:nvPr>
            <p:ph idx="1"/>
          </p:nvPr>
        </p:nvGraphicFramePr>
        <p:xfrm>
          <a:off x="624468" y="1627920"/>
          <a:ext cx="10950498"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304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E22A-8F11-4796-E79F-782F5291101F}"/>
              </a:ext>
            </a:extLst>
          </p:cNvPr>
          <p:cNvSpPr>
            <a:spLocks noGrp="1"/>
          </p:cNvSpPr>
          <p:nvPr>
            <p:ph type="title"/>
          </p:nvPr>
        </p:nvSpPr>
        <p:spPr>
          <a:xfrm>
            <a:off x="554261" y="194438"/>
            <a:ext cx="11055791" cy="688974"/>
          </a:xfrm>
        </p:spPr>
        <p:txBody>
          <a:bodyPr>
            <a:normAutofit fontScale="90000"/>
          </a:bodyPr>
          <a:lstStyle/>
          <a:p>
            <a:pPr algn="ctr"/>
            <a:r>
              <a:rPr lang="en-US" sz="3600" dirty="0">
                <a:solidFill>
                  <a:schemeClr val="tx2"/>
                </a:solidFill>
                <a:latin typeface="Arial Black" panose="020B0A04020102020204" pitchFamily="34" charset="0"/>
              </a:rPr>
              <a:t>What is CogAT Alt-V Scoring for Grades K-2?</a:t>
            </a:r>
          </a:p>
        </p:txBody>
      </p:sp>
      <p:sp>
        <p:nvSpPr>
          <p:cNvPr id="4" name="Content Placeholder 2">
            <a:extLst>
              <a:ext uri="{FF2B5EF4-FFF2-40B4-BE49-F238E27FC236}">
                <a16:creationId xmlns:a16="http://schemas.microsoft.com/office/drawing/2014/main" id="{6FB53503-58F8-95DB-02AA-EC9F16044658}"/>
              </a:ext>
            </a:extLst>
          </p:cNvPr>
          <p:cNvSpPr txBox="1">
            <a:spLocks/>
          </p:cNvSpPr>
          <p:nvPr/>
        </p:nvSpPr>
        <p:spPr>
          <a:xfrm>
            <a:off x="621354" y="2253028"/>
            <a:ext cx="4583691" cy="4216400"/>
          </a:xfrm>
          <a:prstGeom prst="rect">
            <a:avLst/>
          </a:prstGeom>
        </p:spPr>
        <p:txBody>
          <a:bodyPr>
            <a:norm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Regular"/>
              <a:buNone/>
            </a:pPr>
            <a:r>
              <a:rPr lang="en-US" sz="2400" b="1" dirty="0">
                <a:solidFill>
                  <a:schemeClr val="accent1"/>
                </a:solidFill>
                <a:latin typeface="+mj-lt"/>
              </a:rPr>
              <a:t>Who?</a:t>
            </a:r>
          </a:p>
          <a:p>
            <a:r>
              <a:rPr lang="en-US" dirty="0">
                <a:latin typeface="+mj-lt"/>
              </a:rPr>
              <a:t>SCDE states only ML students are eligible for Alt-V scoring where they have the option to omit the Sentence Completion subtest.</a:t>
            </a:r>
          </a:p>
          <a:p>
            <a:r>
              <a:rPr lang="en-US" dirty="0">
                <a:latin typeface="+mj-lt"/>
              </a:rPr>
              <a:t>Consideration for Alt-V Scoring should be determined for each individual ML student. ML students receiving an ACCESS for ELL’s composite score between 1.0-3.9 may be coded for Alt-V Scoring. </a:t>
            </a:r>
          </a:p>
        </p:txBody>
      </p:sp>
      <p:sp>
        <p:nvSpPr>
          <p:cNvPr id="5" name="Content Placeholder 3">
            <a:extLst>
              <a:ext uri="{FF2B5EF4-FFF2-40B4-BE49-F238E27FC236}">
                <a16:creationId xmlns:a16="http://schemas.microsoft.com/office/drawing/2014/main" id="{8399A629-D832-67F6-B4ED-D23BBE872FC4}"/>
              </a:ext>
            </a:extLst>
          </p:cNvPr>
          <p:cNvSpPr txBox="1">
            <a:spLocks/>
          </p:cNvSpPr>
          <p:nvPr/>
        </p:nvSpPr>
        <p:spPr>
          <a:xfrm>
            <a:off x="6095999" y="2221286"/>
            <a:ext cx="5514053" cy="3780927"/>
          </a:xfrm>
          <a:prstGeom prst="rect">
            <a:avLst/>
          </a:prstGeom>
        </p:spPr>
        <p:txBody>
          <a:bodyPr>
            <a:no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Regular"/>
              <a:buNone/>
            </a:pPr>
            <a:r>
              <a:rPr lang="en-US" sz="2400" b="1" dirty="0">
                <a:solidFill>
                  <a:schemeClr val="accent1"/>
                </a:solidFill>
                <a:latin typeface="+mj-lt"/>
              </a:rPr>
              <a:t>How?</a:t>
            </a:r>
          </a:p>
          <a:p>
            <a:r>
              <a:rPr lang="en-US" dirty="0">
                <a:latin typeface="+mj-lt"/>
              </a:rPr>
              <a:t>Teachers will administer </a:t>
            </a:r>
            <a:r>
              <a:rPr lang="en-US" b="1" i="1" dirty="0">
                <a:latin typeface="+mj-lt"/>
              </a:rPr>
              <a:t>only</a:t>
            </a:r>
            <a:r>
              <a:rPr lang="en-US" dirty="0">
                <a:latin typeface="+mj-lt"/>
              </a:rPr>
              <a:t> the </a:t>
            </a:r>
            <a:r>
              <a:rPr lang="en-US" b="1" dirty="0">
                <a:latin typeface="+mj-lt"/>
              </a:rPr>
              <a:t>ALT/VERBAL/Picture Analogies </a:t>
            </a:r>
            <a:r>
              <a:rPr lang="en-US" dirty="0">
                <a:latin typeface="+mj-lt"/>
              </a:rPr>
              <a:t>and </a:t>
            </a:r>
            <a:r>
              <a:rPr lang="en-US" b="1" dirty="0">
                <a:latin typeface="+mj-lt"/>
              </a:rPr>
              <a:t>ALT VERBAL/Picture Classification</a:t>
            </a:r>
            <a:r>
              <a:rPr lang="en-US" dirty="0">
                <a:latin typeface="+mj-lt"/>
              </a:rPr>
              <a:t> subtests. </a:t>
            </a:r>
            <a:r>
              <a:rPr lang="en-US" b="1" dirty="0">
                <a:latin typeface="+mj-lt"/>
              </a:rPr>
              <a:t>The Sentence Completion subtest will be skipped</a:t>
            </a:r>
            <a:r>
              <a:rPr lang="en-US" dirty="0">
                <a:latin typeface="+mj-lt"/>
              </a:rPr>
              <a:t>. Students will complete the full Quantitative and Nonverbal batteries.</a:t>
            </a:r>
          </a:p>
          <a:p>
            <a:r>
              <a:rPr lang="en-US" dirty="0">
                <a:latin typeface="+mj-lt"/>
              </a:rPr>
              <a:t>Administering the ALT/VERBAL subtests triggers a system flag that designates the test as Alt-V.</a:t>
            </a:r>
          </a:p>
        </p:txBody>
      </p:sp>
      <p:pic>
        <p:nvPicPr>
          <p:cNvPr id="6" name="Picture 5" descr="CogAT logo">
            <a:extLst>
              <a:ext uri="{FF2B5EF4-FFF2-40B4-BE49-F238E27FC236}">
                <a16:creationId xmlns:a16="http://schemas.microsoft.com/office/drawing/2014/main" id="{20F0887C-B56E-0D79-E76B-21FE58844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470" y="6035677"/>
            <a:ext cx="1773936" cy="633984"/>
          </a:xfrm>
          <a:prstGeom prst="rect">
            <a:avLst/>
          </a:prstGeom>
        </p:spPr>
      </p:pic>
      <p:sp>
        <p:nvSpPr>
          <p:cNvPr id="3" name="Content Placeholder 3">
            <a:extLst>
              <a:ext uri="{FF2B5EF4-FFF2-40B4-BE49-F238E27FC236}">
                <a16:creationId xmlns:a16="http://schemas.microsoft.com/office/drawing/2014/main" id="{6C185411-2A13-A8BC-9177-AABC7281C3E0}"/>
              </a:ext>
            </a:extLst>
          </p:cNvPr>
          <p:cNvSpPr txBox="1">
            <a:spLocks/>
          </p:cNvSpPr>
          <p:nvPr/>
        </p:nvSpPr>
        <p:spPr>
          <a:xfrm>
            <a:off x="621354" y="882160"/>
            <a:ext cx="10961014" cy="1370868"/>
          </a:xfrm>
          <a:prstGeom prst="rect">
            <a:avLst/>
          </a:prstGeom>
        </p:spPr>
        <p:txBody>
          <a:bodyPr>
            <a:no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j-lt"/>
              </a:rPr>
              <a:t>CogAT is designed to be accessible for English Learners (ELs), minimizing the effect that limited English proficiency may have on measuring reasoning skills. An Alternative-Verbal version is available, which is not a separate test, but it involves the elimination of the Sentence Completion subtest from the Verbal battery. If the correct subtests </a:t>
            </a:r>
            <a:r>
              <a:rPr lang="en-US" sz="1800">
                <a:latin typeface="+mj-lt"/>
              </a:rPr>
              <a:t>are administered, </a:t>
            </a:r>
            <a:r>
              <a:rPr lang="en-US" sz="1800" dirty="0">
                <a:latin typeface="+mj-lt"/>
              </a:rPr>
              <a:t>students will receive a composite score and an Ability Profile that can be used for instructional grouping.</a:t>
            </a:r>
          </a:p>
          <a:p>
            <a:pPr marL="0" indent="0">
              <a:buNone/>
            </a:pPr>
            <a:endParaRPr lang="en-US" sz="1800" dirty="0">
              <a:latin typeface="+mj-lt"/>
            </a:endParaRPr>
          </a:p>
        </p:txBody>
      </p:sp>
    </p:spTree>
    <p:extLst>
      <p:ext uri="{BB962C8B-B14F-4D97-AF65-F5344CB8AC3E}">
        <p14:creationId xmlns:p14="http://schemas.microsoft.com/office/powerpoint/2010/main" val="1646958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9BC8-A9DC-E6DE-F1A2-159A09F3CE74}"/>
              </a:ext>
            </a:extLst>
          </p:cNvPr>
          <p:cNvSpPr>
            <a:spLocks noGrp="1"/>
          </p:cNvSpPr>
          <p:nvPr>
            <p:ph type="title"/>
          </p:nvPr>
        </p:nvSpPr>
        <p:spPr>
          <a:xfrm>
            <a:off x="643278" y="639520"/>
            <a:ext cx="4036298" cy="1719072"/>
          </a:xfrm>
        </p:spPr>
        <p:txBody>
          <a:bodyPr anchor="b">
            <a:normAutofit/>
          </a:bodyPr>
          <a:lstStyle/>
          <a:p>
            <a:r>
              <a:rPr lang="en-US" sz="3600" b="1" dirty="0">
                <a:solidFill>
                  <a:schemeClr val="tx2"/>
                </a:solidFill>
                <a:latin typeface="Arial Black" panose="020B0A04020102020204" pitchFamily="34" charset="0"/>
              </a:rPr>
              <a:t>Administering the Alt-V Online</a:t>
            </a:r>
          </a:p>
        </p:txBody>
      </p:sp>
      <p:sp>
        <p:nvSpPr>
          <p:cNvPr id="3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2C8D8A-689D-3AA0-EB77-6DA315BBA134}"/>
              </a:ext>
            </a:extLst>
          </p:cNvPr>
          <p:cNvSpPr>
            <a:spLocks noGrp="1"/>
          </p:cNvSpPr>
          <p:nvPr>
            <p:ph idx="1"/>
          </p:nvPr>
        </p:nvSpPr>
        <p:spPr>
          <a:xfrm>
            <a:off x="506241" y="2807208"/>
            <a:ext cx="3788668" cy="3410712"/>
          </a:xfrm>
        </p:spPr>
        <p:txBody>
          <a:bodyPr anchor="t">
            <a:normAutofit/>
          </a:bodyPr>
          <a:lstStyle/>
          <a:p>
            <a:pPr marL="230187" lvl="1" indent="0">
              <a:buNone/>
            </a:pPr>
            <a:r>
              <a:rPr lang="en-US" sz="2000" dirty="0">
                <a:latin typeface="+mj-lt"/>
              </a:rPr>
              <a:t>Alt-V Required subtests:</a:t>
            </a:r>
          </a:p>
          <a:p>
            <a:pPr marL="573087" lvl="1" indent="-342900">
              <a:buFont typeface="+mj-lt"/>
              <a:buAutoNum type="arabicPeriod"/>
            </a:pPr>
            <a:r>
              <a:rPr lang="en-US" sz="2000" dirty="0">
                <a:latin typeface="+mj-lt"/>
              </a:rPr>
              <a:t>ALT-V/ Picture Analogies</a:t>
            </a:r>
          </a:p>
          <a:p>
            <a:pPr marL="573087" lvl="1" indent="-342900">
              <a:buFont typeface="+mj-lt"/>
              <a:buAutoNum type="arabicPeriod"/>
            </a:pPr>
            <a:r>
              <a:rPr lang="en-US" sz="2000" dirty="0">
                <a:latin typeface="+mj-lt"/>
              </a:rPr>
              <a:t>ALT-V/ Picture Classification</a:t>
            </a:r>
          </a:p>
          <a:p>
            <a:pPr marL="573087" lvl="1" indent="-342900">
              <a:buFont typeface="+mj-lt"/>
              <a:buAutoNum type="arabicPeriod"/>
            </a:pPr>
            <a:r>
              <a:rPr lang="en-US" sz="2000" dirty="0">
                <a:latin typeface="+mj-lt"/>
              </a:rPr>
              <a:t>Number Analogies (Q)</a:t>
            </a:r>
          </a:p>
          <a:p>
            <a:pPr marL="573087" lvl="1" indent="-342900">
              <a:buFont typeface="+mj-lt"/>
              <a:buAutoNum type="arabicPeriod"/>
            </a:pPr>
            <a:r>
              <a:rPr lang="en-US" sz="2000" dirty="0">
                <a:latin typeface="+mj-lt"/>
              </a:rPr>
              <a:t>Number Puzzles (Q)</a:t>
            </a:r>
          </a:p>
          <a:p>
            <a:pPr marL="573087" lvl="1" indent="-342900">
              <a:buFont typeface="+mj-lt"/>
              <a:buAutoNum type="arabicPeriod"/>
            </a:pPr>
            <a:r>
              <a:rPr lang="en-US" sz="2000" dirty="0">
                <a:latin typeface="+mj-lt"/>
              </a:rPr>
              <a:t>Number Series (Q)</a:t>
            </a:r>
          </a:p>
          <a:p>
            <a:pPr marL="573087" lvl="1" indent="-342900">
              <a:buFont typeface="+mj-lt"/>
              <a:buAutoNum type="arabicPeriod"/>
            </a:pPr>
            <a:r>
              <a:rPr lang="en-US" sz="2000" dirty="0">
                <a:latin typeface="+mj-lt"/>
              </a:rPr>
              <a:t>Figure Matrices (NV)</a:t>
            </a:r>
          </a:p>
          <a:p>
            <a:pPr marL="573087" lvl="1" indent="-342900">
              <a:buFont typeface="+mj-lt"/>
              <a:buAutoNum type="arabicPeriod"/>
            </a:pPr>
            <a:r>
              <a:rPr lang="en-US" sz="2000" dirty="0">
                <a:latin typeface="+mj-lt"/>
              </a:rPr>
              <a:t>Paper Folding (NV)</a:t>
            </a:r>
          </a:p>
          <a:p>
            <a:pPr marL="573087" lvl="1" indent="-342900">
              <a:buFont typeface="+mj-lt"/>
              <a:buAutoNum type="arabicPeriod"/>
            </a:pPr>
            <a:r>
              <a:rPr lang="en-US" sz="2000" dirty="0">
                <a:latin typeface="+mj-lt"/>
              </a:rPr>
              <a:t>Figure Classification (NV)</a:t>
            </a:r>
          </a:p>
        </p:txBody>
      </p:sp>
      <p:pic>
        <p:nvPicPr>
          <p:cNvPr id="5" name="Picture 4" descr="Screenshot of how to create the Alt Verbal test sessions">
            <a:extLst>
              <a:ext uri="{FF2B5EF4-FFF2-40B4-BE49-F238E27FC236}">
                <a16:creationId xmlns:a16="http://schemas.microsoft.com/office/drawing/2014/main" id="{17878ED1-4C9B-6479-9C68-ADFE81A6FE61}"/>
              </a:ext>
            </a:extLst>
          </p:cNvPr>
          <p:cNvPicPr>
            <a:picLocks noChangeAspect="1"/>
          </p:cNvPicPr>
          <p:nvPr/>
        </p:nvPicPr>
        <p:blipFill>
          <a:blip r:embed="rId3"/>
          <a:stretch>
            <a:fillRect/>
          </a:stretch>
        </p:blipFill>
        <p:spPr>
          <a:xfrm>
            <a:off x="4801150" y="639520"/>
            <a:ext cx="6680048" cy="5577840"/>
          </a:xfrm>
          <a:prstGeom prst="rect">
            <a:avLst/>
          </a:prstGeom>
        </p:spPr>
      </p:pic>
      <p:pic>
        <p:nvPicPr>
          <p:cNvPr id="13" name="Graphic 12" descr="Arrow: Clockwise curve with solid fill">
            <a:extLst>
              <a:ext uri="{FF2B5EF4-FFF2-40B4-BE49-F238E27FC236}">
                <a16:creationId xmlns:a16="http://schemas.microsoft.com/office/drawing/2014/main" id="{84E42B22-1959-2882-6977-ECB38B85DF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8141174" y="3686504"/>
            <a:ext cx="914400" cy="914400"/>
          </a:xfrm>
          <a:prstGeom prst="rect">
            <a:avLst/>
          </a:prstGeom>
        </p:spPr>
      </p:pic>
      <p:sp>
        <p:nvSpPr>
          <p:cNvPr id="4" name="Rectangle: Rounded Corners 3">
            <a:extLst>
              <a:ext uri="{FF2B5EF4-FFF2-40B4-BE49-F238E27FC236}">
                <a16:creationId xmlns:a16="http://schemas.microsoft.com/office/drawing/2014/main" id="{E02F30E9-6E56-A4EF-E600-A5B01272B6B9}"/>
              </a:ext>
            </a:extLst>
          </p:cNvPr>
          <p:cNvSpPr/>
          <p:nvPr/>
        </p:nvSpPr>
        <p:spPr>
          <a:xfrm>
            <a:off x="7161290" y="3268301"/>
            <a:ext cx="3548959" cy="543208"/>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73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4AFAC-8C3C-E51A-6F0B-B63A20A8FC3C}"/>
            </a:ext>
          </a:extLst>
        </p:cNvPr>
        <p:cNvGrpSpPr/>
        <p:nvPr/>
      </p:nvGrpSpPr>
      <p:grpSpPr>
        <a:xfrm>
          <a:off x="0" y="0"/>
          <a:ext cx="0" cy="0"/>
          <a:chOff x="0" y="0"/>
          <a:chExt cx="0" cy="0"/>
        </a:xfrm>
      </p:grpSpPr>
      <p:sp>
        <p:nvSpPr>
          <p:cNvPr id="12" name="Subtitle 11">
            <a:extLst>
              <a:ext uri="{FF2B5EF4-FFF2-40B4-BE49-F238E27FC236}">
                <a16:creationId xmlns:a16="http://schemas.microsoft.com/office/drawing/2014/main" id="{8B27C332-4F35-7736-E865-AAE6687FC5A2}"/>
              </a:ext>
            </a:extLst>
          </p:cNvPr>
          <p:cNvSpPr>
            <a:spLocks noGrp="1"/>
          </p:cNvSpPr>
          <p:nvPr>
            <p:ph type="subTitle" idx="1"/>
          </p:nvPr>
        </p:nvSpPr>
        <p:spPr>
          <a:xfrm>
            <a:off x="1196656" y="4826707"/>
            <a:ext cx="9795638" cy="1518081"/>
          </a:xfrm>
        </p:spPr>
        <p:txBody>
          <a:bodyPr>
            <a:noAutofit/>
          </a:bodyPr>
          <a:lstStyle/>
          <a:p>
            <a:r>
              <a:rPr lang="en-US" sz="1400" b="1" dirty="0">
                <a:latin typeface="Arial" panose="020B0604020202020204" pitchFamily="34" charset="0"/>
                <a:cs typeface="Arial" panose="020B0604020202020204" pitchFamily="34" charset="0"/>
              </a:rPr>
              <a:t>Disclaimer on the Use of Artificial Intelligence </a:t>
            </a: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The content presented is the intellectual property of the South Carolina Department of Education (SCDE) or Riverside Insights. By participating in this event, attendees agree they will not record, capture, or share its contents without permission. Attendees agree they will not use artificial intelligence (AI) to capture or summarize the contents of the event. The SCDE reserves the right to remove attendees using these services.</a:t>
            </a:r>
            <a:endParaRPr lang="en-US" sz="1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6360E0D-34B4-2270-4A03-CC13DA9FC470}"/>
              </a:ext>
            </a:extLst>
          </p:cNvPr>
          <p:cNvPicPr>
            <a:picLocks noChangeAspect="1"/>
          </p:cNvPicPr>
          <p:nvPr/>
        </p:nvPicPr>
        <p:blipFill>
          <a:blip r:embed="rId3"/>
          <a:stretch>
            <a:fillRect/>
          </a:stretch>
        </p:blipFill>
        <p:spPr>
          <a:xfrm>
            <a:off x="205001" y="134876"/>
            <a:ext cx="2064575" cy="2029583"/>
          </a:xfrm>
          <a:prstGeom prst="rect">
            <a:avLst/>
          </a:prstGeom>
        </p:spPr>
      </p:pic>
      <p:pic>
        <p:nvPicPr>
          <p:cNvPr id="14" name="Picture 13" descr="A blue green and yellow text on a black background&#10;&#10;AI-generated content may be incorrect.">
            <a:extLst>
              <a:ext uri="{FF2B5EF4-FFF2-40B4-BE49-F238E27FC236}">
                <a16:creationId xmlns:a16="http://schemas.microsoft.com/office/drawing/2014/main" id="{F8FD442F-D773-99C4-77E3-03A17F825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505" y="294918"/>
            <a:ext cx="3142494" cy="1286259"/>
          </a:xfrm>
          <a:prstGeom prst="rect">
            <a:avLst/>
          </a:prstGeom>
        </p:spPr>
      </p:pic>
    </p:spTree>
    <p:extLst>
      <p:ext uri="{BB962C8B-B14F-4D97-AF65-F5344CB8AC3E}">
        <p14:creationId xmlns:p14="http://schemas.microsoft.com/office/powerpoint/2010/main" val="2808919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blue logo&#10;&#10;Description automatically generated">
            <a:extLst>
              <a:ext uri="{FF2B5EF4-FFF2-40B4-BE49-F238E27FC236}">
                <a16:creationId xmlns:a16="http://schemas.microsoft.com/office/drawing/2014/main" id="{EE46A6D0-88AD-F639-2FD2-DF4649842A2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551" t="9020" r="5181" b="16078"/>
          <a:stretch/>
        </p:blipFill>
        <p:spPr>
          <a:xfrm>
            <a:off x="2895600" y="1152366"/>
            <a:ext cx="6400800" cy="45532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59496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C499-7D8E-BA56-1F80-2B4E62ED334B}"/>
              </a:ext>
            </a:extLst>
          </p:cNvPr>
          <p:cNvSpPr>
            <a:spLocks noGrp="1"/>
          </p:cNvSpPr>
          <p:nvPr>
            <p:ph type="title"/>
          </p:nvPr>
        </p:nvSpPr>
        <p:spPr>
          <a:xfrm>
            <a:off x="597877" y="365125"/>
            <a:ext cx="11007969" cy="807619"/>
          </a:xfrm>
        </p:spPr>
        <p:txBody>
          <a:bodyPr>
            <a:normAutofit/>
          </a:bodyPr>
          <a:lstStyle/>
          <a:p>
            <a:r>
              <a:rPr lang="en-US" b="1" dirty="0">
                <a:solidFill>
                  <a:schemeClr val="tx2"/>
                </a:solidFill>
                <a:latin typeface="Arial Black" panose="020B0A04020102020204" pitchFamily="34" charset="0"/>
              </a:rPr>
              <a:t>Preparing Students for Testing</a:t>
            </a:r>
          </a:p>
        </p:txBody>
      </p:sp>
      <p:grpSp>
        <p:nvGrpSpPr>
          <p:cNvPr id="5" name="Group 4">
            <a:extLst>
              <a:ext uri="{FF2B5EF4-FFF2-40B4-BE49-F238E27FC236}">
                <a16:creationId xmlns:a16="http://schemas.microsoft.com/office/drawing/2014/main" id="{466DF11E-86BF-9A7B-138F-DAFA3763348B}"/>
              </a:ext>
            </a:extLst>
          </p:cNvPr>
          <p:cNvGrpSpPr/>
          <p:nvPr/>
        </p:nvGrpSpPr>
        <p:grpSpPr>
          <a:xfrm>
            <a:off x="597877" y="1760957"/>
            <a:ext cx="11007969" cy="3195001"/>
            <a:chOff x="913968" y="2605024"/>
            <a:chExt cx="10348377" cy="3195001"/>
          </a:xfrm>
        </p:grpSpPr>
        <p:sp>
          <p:nvSpPr>
            <p:cNvPr id="6" name="Oval 5">
              <a:extLst>
                <a:ext uri="{FF2B5EF4-FFF2-40B4-BE49-F238E27FC236}">
                  <a16:creationId xmlns:a16="http://schemas.microsoft.com/office/drawing/2014/main" id="{0D480D22-8873-C725-A6E5-53D9D3315B1A}"/>
                </a:ext>
              </a:extLst>
            </p:cNvPr>
            <p:cNvSpPr/>
            <p:nvPr/>
          </p:nvSpPr>
          <p:spPr>
            <a:xfrm>
              <a:off x="1517250" y="2605024"/>
              <a:ext cx="1887187" cy="1887187"/>
            </a:xfrm>
            <a:prstGeom prst="ellipse">
              <a:avLst/>
            </a:prstGeom>
            <a:solidFill>
              <a:schemeClr val="accent1"/>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7" name="Rectangle 6" descr="Document with solid fill">
              <a:extLst>
                <a:ext uri="{FF2B5EF4-FFF2-40B4-BE49-F238E27FC236}">
                  <a16:creationId xmlns:a16="http://schemas.microsoft.com/office/drawing/2014/main" id="{6CFC3507-5710-1EE8-420A-59D20F9EFE4D}"/>
                </a:ext>
              </a:extLst>
            </p:cNvPr>
            <p:cNvSpPr/>
            <p:nvPr/>
          </p:nvSpPr>
          <p:spPr>
            <a:xfrm>
              <a:off x="1919437" y="3007212"/>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8C57C978-5D2C-4D0A-C079-605CD04C5387}"/>
                </a:ext>
              </a:extLst>
            </p:cNvPr>
            <p:cNvSpPr/>
            <p:nvPr/>
          </p:nvSpPr>
          <p:spPr>
            <a:xfrm>
              <a:off x="913968" y="5080025"/>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2">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800" b="1" kern="1200" dirty="0">
                  <a:solidFill>
                    <a:schemeClr val="accent1"/>
                  </a:solidFill>
                  <a:latin typeface="+mj-lt"/>
                </a:rPr>
                <a:t>Informing parents</a:t>
              </a:r>
            </a:p>
          </p:txBody>
        </p:sp>
        <p:sp>
          <p:nvSpPr>
            <p:cNvPr id="9" name="Oval 8">
              <a:extLst>
                <a:ext uri="{FF2B5EF4-FFF2-40B4-BE49-F238E27FC236}">
                  <a16:creationId xmlns:a16="http://schemas.microsoft.com/office/drawing/2014/main" id="{B4D7C5C2-8568-7BD5-4543-53F7B163D930}"/>
                </a:ext>
              </a:extLst>
            </p:cNvPr>
            <p:cNvSpPr/>
            <p:nvPr/>
          </p:nvSpPr>
          <p:spPr>
            <a:xfrm>
              <a:off x="5152406" y="2605024"/>
              <a:ext cx="1887187" cy="1887187"/>
            </a:xfrm>
            <a:prstGeom prst="ellipse">
              <a:avLst/>
            </a:prstGeom>
            <a:solidFill>
              <a:schemeClr val="bg2">
                <a:lumMod val="50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10" name="Rectangle 9" descr="student on a laptop">
              <a:extLst>
                <a:ext uri="{FF2B5EF4-FFF2-40B4-BE49-F238E27FC236}">
                  <a16:creationId xmlns:a16="http://schemas.microsoft.com/office/drawing/2014/main" id="{32C4776A-992B-006F-BD48-EA6EBC14AE6C}"/>
                </a:ext>
              </a:extLst>
            </p:cNvPr>
            <p:cNvSpPr/>
            <p:nvPr/>
          </p:nvSpPr>
          <p:spPr>
            <a:xfrm>
              <a:off x="5565614" y="2967915"/>
              <a:ext cx="1082812" cy="1082812"/>
            </a:xfrm>
            <a:prstGeom prst="rect">
              <a:avLst/>
            </a:prstGeom>
            <a:blipFill rotWithShape="1">
              <a:blip r:embed="rId5"/>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Freeform: Shape 10">
              <a:extLst>
                <a:ext uri="{FF2B5EF4-FFF2-40B4-BE49-F238E27FC236}">
                  <a16:creationId xmlns:a16="http://schemas.microsoft.com/office/drawing/2014/main" id="{12BE1375-1058-C997-A812-1E0DBA6BA55E}"/>
                </a:ext>
              </a:extLst>
            </p:cNvPr>
            <p:cNvSpPr/>
            <p:nvPr/>
          </p:nvSpPr>
          <p:spPr>
            <a:xfrm>
              <a:off x="4549125" y="5080025"/>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3">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800" kern="1200" dirty="0">
                  <a:solidFill>
                    <a:schemeClr val="tx1">
                      <a:lumMod val="75000"/>
                      <a:lumOff val="25000"/>
                    </a:schemeClr>
                  </a:solidFill>
                  <a:latin typeface="+mj-lt"/>
                </a:rPr>
                <a:t>Testing environment</a:t>
              </a:r>
            </a:p>
          </p:txBody>
        </p:sp>
        <p:sp>
          <p:nvSpPr>
            <p:cNvPr id="12" name="Oval 11">
              <a:extLst>
                <a:ext uri="{FF2B5EF4-FFF2-40B4-BE49-F238E27FC236}">
                  <a16:creationId xmlns:a16="http://schemas.microsoft.com/office/drawing/2014/main" id="{6E3A6A14-3C31-D67A-5939-F374A1D7A8E5}"/>
                </a:ext>
              </a:extLst>
            </p:cNvPr>
            <p:cNvSpPr/>
            <p:nvPr/>
          </p:nvSpPr>
          <p:spPr>
            <a:xfrm>
              <a:off x="8787562" y="2614168"/>
              <a:ext cx="1887187" cy="1887187"/>
            </a:xfrm>
            <a:prstGeom prst="ellipse">
              <a:avLst/>
            </a:prstGeom>
            <a:solidFill>
              <a:schemeClr val="accent2"/>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dirty="0"/>
            </a:p>
          </p:txBody>
        </p:sp>
        <p:sp>
          <p:nvSpPr>
            <p:cNvPr id="14" name="Freeform: Shape 13">
              <a:extLst>
                <a:ext uri="{FF2B5EF4-FFF2-40B4-BE49-F238E27FC236}">
                  <a16:creationId xmlns:a16="http://schemas.microsoft.com/office/drawing/2014/main" id="{525980C4-421D-1346-499E-C0CC78A06D59}"/>
                </a:ext>
              </a:extLst>
            </p:cNvPr>
            <p:cNvSpPr/>
            <p:nvPr/>
          </p:nvSpPr>
          <p:spPr>
            <a:xfrm>
              <a:off x="8168595" y="5001832"/>
              <a:ext cx="3093750" cy="683424"/>
            </a:xfrm>
            <a:custGeom>
              <a:avLst/>
              <a:gdLst>
                <a:gd name="connsiteX0" fmla="*/ 0 w 3093750"/>
                <a:gd name="connsiteY0" fmla="*/ 0 h 683424"/>
                <a:gd name="connsiteX1" fmla="*/ 3093750 w 3093750"/>
                <a:gd name="connsiteY1" fmla="*/ 0 h 683424"/>
                <a:gd name="connsiteX2" fmla="*/ 3093750 w 3093750"/>
                <a:gd name="connsiteY2" fmla="*/ 683424 h 683424"/>
                <a:gd name="connsiteX3" fmla="*/ 0 w 3093750"/>
                <a:gd name="connsiteY3" fmla="*/ 683424 h 683424"/>
                <a:gd name="connsiteX4" fmla="*/ 0 w 3093750"/>
                <a:gd name="connsiteY4" fmla="*/ 0 h 683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683424">
                  <a:moveTo>
                    <a:pt x="0" y="0"/>
                  </a:moveTo>
                  <a:lnTo>
                    <a:pt x="3093750" y="0"/>
                  </a:lnTo>
                  <a:lnTo>
                    <a:pt x="3093750" y="683424"/>
                  </a:lnTo>
                  <a:lnTo>
                    <a:pt x="0" y="683424"/>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4">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800" kern="1200" dirty="0">
                  <a:solidFill>
                    <a:schemeClr val="accent2">
                      <a:lumMod val="75000"/>
                    </a:schemeClr>
                  </a:solidFill>
                  <a:latin typeface="+mj-lt"/>
                </a:rPr>
                <a:t>TEST ADMINISTRATION</a:t>
              </a:r>
            </a:p>
          </p:txBody>
        </p:sp>
      </p:grpSp>
      <p:pic>
        <p:nvPicPr>
          <p:cNvPr id="16" name="Graphic 15" descr="Laptop with solid fill">
            <a:extLst>
              <a:ext uri="{FF2B5EF4-FFF2-40B4-BE49-F238E27FC236}">
                <a16:creationId xmlns:a16="http://schemas.microsoft.com/office/drawing/2014/main" id="{11254BE0-5BD8-CB0E-7E7C-5BBD32B500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6296" y="2057686"/>
            <a:ext cx="1188271" cy="1188271"/>
          </a:xfrm>
          <a:prstGeom prst="rect">
            <a:avLst/>
          </a:prstGeom>
        </p:spPr>
      </p:pic>
    </p:spTree>
    <p:extLst>
      <p:ext uri="{BB962C8B-B14F-4D97-AF65-F5344CB8AC3E}">
        <p14:creationId xmlns:p14="http://schemas.microsoft.com/office/powerpoint/2010/main" val="422341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alendar&#10;&#10;Description automatically generated">
            <a:extLst>
              <a:ext uri="{FF2B5EF4-FFF2-40B4-BE49-F238E27FC236}">
                <a16:creationId xmlns:a16="http://schemas.microsoft.com/office/drawing/2014/main" id="{FE6BA26E-30FD-04E8-A323-639535B1A95F}"/>
              </a:ext>
            </a:extLst>
          </p:cNvPr>
          <p:cNvPicPr>
            <a:picLocks noChangeAspect="1"/>
          </p:cNvPicPr>
          <p:nvPr/>
        </p:nvPicPr>
        <p:blipFill rotWithShape="1">
          <a:blip r:embed="rId3">
            <a:extLst>
              <a:ext uri="{28A0092B-C50C-407E-A947-70E740481C1C}">
                <a14:useLocalDpi xmlns:a14="http://schemas.microsoft.com/office/drawing/2010/main" val="0"/>
              </a:ext>
            </a:extLst>
          </a:blip>
          <a:srcRect t="16855"/>
          <a:stretch/>
        </p:blipFill>
        <p:spPr>
          <a:xfrm>
            <a:off x="-1" y="7842"/>
            <a:ext cx="12192000" cy="6850158"/>
          </a:xfrm>
          <a:prstGeom prst="rect">
            <a:avLst/>
          </a:prstGeom>
        </p:spPr>
      </p:pic>
      <p:sp>
        <p:nvSpPr>
          <p:cNvPr id="2" name="Title 1">
            <a:extLst>
              <a:ext uri="{FF2B5EF4-FFF2-40B4-BE49-F238E27FC236}">
                <a16:creationId xmlns:a16="http://schemas.microsoft.com/office/drawing/2014/main" id="{EC8F77B1-739A-D1B1-9739-3191E7D8BCC1}"/>
              </a:ext>
            </a:extLst>
          </p:cNvPr>
          <p:cNvSpPr>
            <a:spLocks noGrp="1"/>
          </p:cNvSpPr>
          <p:nvPr>
            <p:ph type="title"/>
          </p:nvPr>
        </p:nvSpPr>
        <p:spPr>
          <a:xfrm>
            <a:off x="841940" y="123334"/>
            <a:ext cx="10508119" cy="892062"/>
          </a:xfrm>
        </p:spPr>
        <p:txBody>
          <a:bodyPr vert="horz" lIns="91440" tIns="45720" rIns="91440" bIns="45720" rtlCol="0" anchor="b">
            <a:normAutofit/>
          </a:bodyPr>
          <a:lstStyle/>
          <a:p>
            <a:r>
              <a:rPr lang="en-US" sz="4800" b="1" kern="1200" dirty="0">
                <a:latin typeface="+mj-lt"/>
                <a:ea typeface="+mj-ea"/>
                <a:cs typeface="+mj-cs"/>
              </a:rPr>
              <a:t>Suggested Testing Schedule</a:t>
            </a:r>
          </a:p>
        </p:txBody>
      </p:sp>
      <p:graphicFrame>
        <p:nvGraphicFramePr>
          <p:cNvPr id="4" name="Group 469">
            <a:extLst>
              <a:ext uri="{FF2B5EF4-FFF2-40B4-BE49-F238E27FC236}">
                <a16:creationId xmlns:a16="http://schemas.microsoft.com/office/drawing/2014/main" id="{F1EA589D-BA1C-454D-1C26-0B2AFBD6501B}"/>
              </a:ext>
            </a:extLst>
          </p:cNvPr>
          <p:cNvGraphicFramePr>
            <a:graphicFrameLocks/>
          </p:cNvGraphicFramePr>
          <p:nvPr>
            <p:extLst>
              <p:ext uri="{D42A27DB-BD31-4B8C-83A1-F6EECF244321}">
                <p14:modId xmlns:p14="http://schemas.microsoft.com/office/powerpoint/2010/main" val="771817313"/>
              </p:ext>
            </p:extLst>
          </p:nvPr>
        </p:nvGraphicFramePr>
        <p:xfrm>
          <a:off x="433103" y="1130888"/>
          <a:ext cx="4657401" cy="5284007"/>
        </p:xfrm>
        <a:graphic>
          <a:graphicData uri="http://schemas.openxmlformats.org/drawingml/2006/table">
            <a:tbl>
              <a:tblPr firstRow="1" bandRow="1">
                <a:effectLst>
                  <a:outerShdw blurRad="50800" dist="38100" dir="2700000" algn="tl" rotWithShape="0">
                    <a:prstClr val="black">
                      <a:alpha val="40000"/>
                    </a:prstClr>
                  </a:outerShdw>
                </a:effectLst>
              </a:tblPr>
              <a:tblGrid>
                <a:gridCol w="739435">
                  <a:extLst>
                    <a:ext uri="{9D8B030D-6E8A-4147-A177-3AD203B41FA5}">
                      <a16:colId xmlns:a16="http://schemas.microsoft.com/office/drawing/2014/main" val="20000"/>
                    </a:ext>
                  </a:extLst>
                </a:gridCol>
                <a:gridCol w="1982073">
                  <a:extLst>
                    <a:ext uri="{9D8B030D-6E8A-4147-A177-3AD203B41FA5}">
                      <a16:colId xmlns:a16="http://schemas.microsoft.com/office/drawing/2014/main" val="20001"/>
                    </a:ext>
                  </a:extLst>
                </a:gridCol>
                <a:gridCol w="1935893">
                  <a:extLst>
                    <a:ext uri="{9D8B030D-6E8A-4147-A177-3AD203B41FA5}">
                      <a16:colId xmlns:a16="http://schemas.microsoft.com/office/drawing/2014/main" val="20003"/>
                    </a:ext>
                  </a:extLst>
                </a:gridCol>
              </a:tblGrid>
              <a:tr h="650215">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ysClr val="windowText" lastClr="000000"/>
                          </a:solidFill>
                          <a:effectLst/>
                          <a:latin typeface="+mn-lt"/>
                          <a:ea typeface="Times New Roman" charset="0"/>
                        </a:rPr>
                        <a:t>Day</a:t>
                      </a:r>
                      <a:endParaRPr kumimoji="0" lang="en-US" sz="1800" b="0" i="0" u="none" strike="noStrike" cap="none" normalizeH="0" baseline="0" dirty="0">
                        <a:ln>
                          <a:noFill/>
                        </a:ln>
                        <a:solidFill>
                          <a:sysClr val="windowText" lastClr="000000"/>
                        </a:solidFill>
                        <a:effectLst/>
                        <a:latin typeface="+mn-lt"/>
                        <a:ea typeface="Times New Roman" charset="0"/>
                      </a:endParaRP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ysClr val="windowText" lastClr="000000"/>
                          </a:solidFill>
                          <a:effectLst/>
                          <a:latin typeface="+mn-lt"/>
                          <a:ea typeface="Times New Roman" charset="0"/>
                        </a:rPr>
                        <a:t>Test</a:t>
                      </a:r>
                      <a:endParaRPr kumimoji="0" lang="en-US" sz="1800" b="0" i="0" u="none" strike="noStrike" cap="none" normalizeH="0" baseline="0" dirty="0">
                        <a:ln>
                          <a:noFill/>
                        </a:ln>
                        <a:solidFill>
                          <a:sysClr val="windowText" lastClr="000000"/>
                        </a:solidFill>
                        <a:effectLst/>
                        <a:latin typeface="+mn-lt"/>
                        <a:ea typeface="Times New Roman" charset="0"/>
                      </a:endParaRP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ysClr val="windowText" lastClr="000000"/>
                          </a:solidFill>
                          <a:effectLst/>
                          <a:latin typeface="+mn-lt"/>
                          <a:ea typeface="Times New Roman" charset="0"/>
                        </a:rPr>
                        <a:t>Estimated Time (minutes)</a:t>
                      </a:r>
                      <a:endParaRPr kumimoji="0" lang="en-US" sz="1800" b="0" i="0" u="none" strike="noStrike" cap="none" normalizeH="0" baseline="0" dirty="0">
                        <a:ln>
                          <a:noFill/>
                        </a:ln>
                        <a:solidFill>
                          <a:sysClr val="windowText" lastClr="000000"/>
                        </a:solidFill>
                        <a:effectLst/>
                        <a:latin typeface="+mn-lt"/>
                        <a:ea typeface="Times New Roman" charset="0"/>
                      </a:endParaRP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72629">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Day 1</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ea typeface="Times New Roman" charset="0"/>
                        </a:rPr>
                        <a:t>Verbal</a:t>
                      </a:r>
                      <a:r>
                        <a:rPr kumimoji="0" lang="en-US" sz="1400" b="0" i="1" u="none" strike="noStrike" cap="none" normalizeH="0" baseline="0" dirty="0">
                          <a:ln>
                            <a:noFill/>
                          </a:ln>
                          <a:solidFill>
                            <a:schemeClr val="tx1"/>
                          </a:solidFill>
                          <a:effectLst/>
                          <a:latin typeface="+mn-lt"/>
                          <a:ea typeface="Times New Roman" charset="0"/>
                        </a:rPr>
                        <a:t> </a:t>
                      </a: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Picture Analogies</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Sentence Completion</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Picture Classification</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ea typeface="Times New Roman" charset="0"/>
                      </a:endParaRP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13</a:t>
                      </a: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14</a:t>
                      </a: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13</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72629">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Day 2</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ea typeface="Times New Roman" charset="0"/>
                        </a:rPr>
                        <a:t>Quantitative</a:t>
                      </a: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Number Analogies</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Number Puzzles</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Number Series</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15</a:t>
                      </a: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15</a:t>
                      </a: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15</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2629">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Day 3</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ea typeface="Times New Roman" charset="0"/>
                        </a:rPr>
                        <a:t>Nonverbal</a:t>
                      </a: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Figure Matrices</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Paper Folding</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Figure Classification </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13</a:t>
                      </a:r>
                    </a:p>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11</a:t>
                      </a:r>
                    </a:p>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13</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93736">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Day 4</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mn-lt"/>
                          <a:ea typeface="Times New Roman" charset="0"/>
                        </a:rPr>
                        <a:t>  Iowa</a:t>
                      </a: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  Reading: Part 1</a:t>
                      </a: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  Reading: Part 2</a:t>
                      </a:r>
                    </a:p>
                  </a:txBody>
                  <a:tcPr marL="0"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28600" marR="0" lvl="0" indent="-165100" algn="l" defTabSz="914400" rtl="0" eaLnBrk="1" fontAlgn="base" latinLnBrk="0" hangingPunct="1">
                        <a:lnSpc>
                          <a:spcPct val="100000"/>
                        </a:lnSpc>
                        <a:spcBef>
                          <a:spcPct val="0"/>
                        </a:spcBef>
                        <a:spcAft>
                          <a:spcPct val="0"/>
                        </a:spcAft>
                        <a:buClrTx/>
                        <a:buSzTx/>
                        <a:buFontTx/>
                        <a:buNone/>
                        <a:tabLst>
                          <a:tab pos="342900" algn="l"/>
                        </a:tabLst>
                      </a:pPr>
                      <a:endParaRPr kumimoji="0" lang="en-US" sz="1400" b="1" i="0" u="none" strike="noStrike" cap="none" normalizeH="0" baseline="0" dirty="0">
                        <a:ln>
                          <a:noFill/>
                        </a:ln>
                        <a:solidFill>
                          <a:schemeClr val="tx1"/>
                        </a:solidFill>
                        <a:effectLst/>
                        <a:latin typeface="+mn-lt"/>
                        <a:ea typeface="Times New Roman" charset="0"/>
                      </a:endParaRPr>
                    </a:p>
                    <a:p>
                      <a:pPr marL="177800" marR="0" lvl="0" indent="-17780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20</a:t>
                      </a:r>
                    </a:p>
                    <a:p>
                      <a:pPr marL="177800" marR="0" lvl="0" indent="-17780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25</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22169">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a:ln>
                            <a:noFill/>
                          </a:ln>
                          <a:solidFill>
                            <a:schemeClr val="tx1"/>
                          </a:solidFill>
                          <a:effectLst/>
                          <a:latin typeface="+mn-lt"/>
                          <a:ea typeface="Times New Roman" charset="0"/>
                        </a:rPr>
                        <a:t>Day 5</a:t>
                      </a: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ea typeface="Times New Roman" charset="0"/>
                      </a:endParaRP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28600" marR="0" lvl="0" indent="-165100" algn="l" defTabSz="914400" rtl="0" eaLnBrk="1" fontAlgn="base" latinLnBrk="0" hangingPunct="1">
                        <a:lnSpc>
                          <a:spcPct val="100000"/>
                        </a:lnSpc>
                        <a:spcBef>
                          <a:spcPct val="0"/>
                        </a:spcBef>
                        <a:spcAft>
                          <a:spcPct val="0"/>
                        </a:spcAft>
                        <a:buClrTx/>
                        <a:buSzTx/>
                        <a:buFontTx/>
                        <a:buNone/>
                        <a:tabLst>
                          <a:tab pos="342900" algn="l"/>
                        </a:tabLst>
                      </a:pPr>
                      <a:r>
                        <a:rPr kumimoji="0" lang="en-US" sz="1400" b="1" i="1" u="none" strike="noStrike" cap="none" normalizeH="0" baseline="0">
                          <a:ln>
                            <a:noFill/>
                          </a:ln>
                          <a:solidFill>
                            <a:schemeClr val="tx1"/>
                          </a:solidFill>
                          <a:effectLst/>
                          <a:latin typeface="+mn-lt"/>
                          <a:ea typeface="Times New Roman" charset="0"/>
                        </a:rPr>
                        <a:t> Iowa</a:t>
                      </a:r>
                      <a:endParaRPr kumimoji="0" lang="en-US" sz="1400" b="1" i="0" u="none" strike="noStrike" cap="none" normalizeH="0" baseline="0">
                        <a:ln>
                          <a:noFill/>
                        </a:ln>
                        <a:solidFill>
                          <a:schemeClr val="tx1"/>
                        </a:solidFill>
                        <a:effectLst/>
                        <a:latin typeface="+mn-lt"/>
                        <a:ea typeface="Times New Roman" charset="0"/>
                      </a:endParaRPr>
                    </a:p>
                    <a:p>
                      <a:pPr marL="63500" marR="0" lvl="0" indent="0" algn="l" defTabSz="914400" rtl="0" eaLnBrk="0" fontAlgn="base" latinLnBrk="0" hangingPunct="0">
                        <a:lnSpc>
                          <a:spcPct val="100000"/>
                        </a:lnSpc>
                        <a:spcBef>
                          <a:spcPct val="0"/>
                        </a:spcBef>
                        <a:spcAft>
                          <a:spcPct val="0"/>
                        </a:spcAft>
                        <a:buClr>
                          <a:schemeClr val="tx1"/>
                        </a:buClr>
                        <a:buSzTx/>
                        <a:buFont typeface="Symbol" charset="2"/>
                        <a:buNone/>
                        <a:tabLst>
                          <a:tab pos="342900" algn="l"/>
                        </a:tabLst>
                      </a:pPr>
                      <a:r>
                        <a:rPr kumimoji="0" lang="en-US" sz="1400" b="0" i="0" u="none" strike="noStrike" cap="none" normalizeH="0" baseline="0">
                          <a:ln>
                            <a:noFill/>
                          </a:ln>
                          <a:solidFill>
                            <a:schemeClr val="tx1"/>
                          </a:solidFill>
                          <a:effectLst/>
                          <a:latin typeface="+mn-lt"/>
                          <a:ea typeface="Times New Roman" charset="0"/>
                        </a:rPr>
                        <a:t> Mathematics: Part 1</a:t>
                      </a:r>
                    </a:p>
                    <a:p>
                      <a:pPr marL="63500" marR="0" lvl="0" indent="0" algn="l" defTabSz="914400" rtl="0" eaLnBrk="0" fontAlgn="base" latinLnBrk="0" hangingPunct="0">
                        <a:lnSpc>
                          <a:spcPct val="100000"/>
                        </a:lnSpc>
                        <a:spcBef>
                          <a:spcPct val="0"/>
                        </a:spcBef>
                        <a:spcAft>
                          <a:spcPct val="0"/>
                        </a:spcAft>
                        <a:buClr>
                          <a:schemeClr val="tx1"/>
                        </a:buClr>
                        <a:buSzTx/>
                        <a:buFont typeface="Symbol" charset="2"/>
                        <a:buNone/>
                        <a:tabLst>
                          <a:tab pos="342900" algn="l"/>
                        </a:tabLst>
                      </a:pPr>
                      <a:r>
                        <a:rPr kumimoji="0" lang="en-US" sz="1400" b="0" i="0" u="none" strike="noStrike" cap="none" normalizeH="0" baseline="0">
                          <a:ln>
                            <a:noFill/>
                          </a:ln>
                          <a:solidFill>
                            <a:schemeClr val="tx1"/>
                          </a:solidFill>
                          <a:effectLst/>
                          <a:latin typeface="+mn-lt"/>
                          <a:ea typeface="Times New Roman" charset="0"/>
                        </a:rPr>
                        <a:t> Mathematics: Part 2</a:t>
                      </a:r>
                    </a:p>
                  </a:txBody>
                  <a:tcPr marL="0"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ctr" defTabSz="914400" rtl="0" eaLnBrk="0" fontAlgn="base" latinLnBrk="0" hangingPunct="0">
                        <a:lnSpc>
                          <a:spcPct val="130000"/>
                        </a:lnSpc>
                        <a:spcBef>
                          <a:spcPct val="0"/>
                        </a:spcBef>
                        <a:spcAft>
                          <a:spcPct val="0"/>
                        </a:spcAft>
                        <a:buClr>
                          <a:schemeClr val="tx1"/>
                        </a:buClr>
                        <a:buSzTx/>
                        <a:buFont typeface="Symbol" charset="2"/>
                        <a:buNone/>
                        <a:tabLst>
                          <a:tab pos="342900" algn="l"/>
                        </a:tabLst>
                      </a:pPr>
                      <a:endParaRPr kumimoji="0" lang="en-US" sz="1400" b="1" i="1" u="none" strike="noStrike" cap="none" normalizeH="0" baseline="0" dirty="0">
                        <a:ln>
                          <a:noFill/>
                        </a:ln>
                        <a:solidFill>
                          <a:schemeClr val="tx1"/>
                        </a:solidFill>
                        <a:effectLst/>
                        <a:latin typeface="+mn-lt"/>
                        <a:ea typeface="Times New Roman" charset="0"/>
                      </a:endParaRPr>
                    </a:p>
                    <a:p>
                      <a:pPr marL="63500" marR="0" lvl="0" indent="0" algn="ctr" defTabSz="914400" rtl="0" eaLnBrk="0" fontAlgn="base" latinLnBrk="0" hangingPunct="0">
                        <a:lnSpc>
                          <a:spcPct val="100000"/>
                        </a:lnSpc>
                        <a:spcBef>
                          <a:spcPct val="0"/>
                        </a:spcBef>
                        <a:spcAft>
                          <a:spcPct val="0"/>
                        </a:spcAft>
                        <a:buClr>
                          <a:schemeClr val="tx1"/>
                        </a:buClr>
                        <a:buSzTx/>
                        <a:buFont typeface="Symbol" charset="2"/>
                        <a:buNone/>
                        <a:tabLst>
                          <a:tab pos="342900" algn="l"/>
                        </a:tabLst>
                      </a:pPr>
                      <a:r>
                        <a:rPr kumimoji="0" lang="en-US" sz="1400" b="0" i="0" u="none" strike="noStrike" cap="none" normalizeH="0" baseline="0" dirty="0">
                          <a:ln>
                            <a:noFill/>
                          </a:ln>
                          <a:solidFill>
                            <a:schemeClr val="tx1"/>
                          </a:solidFill>
                          <a:effectLst/>
                          <a:latin typeface="+mn-lt"/>
                          <a:ea typeface="Times New Roman" charset="0"/>
                        </a:rPr>
                        <a:t>25</a:t>
                      </a:r>
                      <a:br>
                        <a:rPr kumimoji="0" lang="en-US" sz="1400" b="0" i="0" u="none" strike="noStrike" cap="none" normalizeH="0" baseline="0" dirty="0">
                          <a:ln>
                            <a:noFill/>
                          </a:ln>
                          <a:solidFill>
                            <a:schemeClr val="tx1"/>
                          </a:solidFill>
                          <a:effectLst/>
                          <a:latin typeface="+mn-lt"/>
                          <a:ea typeface="Times New Roman" charset="0"/>
                        </a:rPr>
                      </a:br>
                      <a:r>
                        <a:rPr kumimoji="0" lang="en-US" sz="1400" b="0" i="0" u="none" strike="noStrike" cap="none" normalizeH="0" baseline="0" dirty="0">
                          <a:ln>
                            <a:noFill/>
                          </a:ln>
                          <a:solidFill>
                            <a:schemeClr val="tx1"/>
                          </a:solidFill>
                          <a:effectLst/>
                          <a:latin typeface="+mn-lt"/>
                          <a:ea typeface="Times New Roman" charset="0"/>
                        </a:rPr>
                        <a:t>25</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58490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5B698E64-4658-C1DF-0D91-1B976873A37A}"/>
              </a:ext>
            </a:extLst>
          </p:cNvPr>
          <p:cNvSpPr txBox="1">
            <a:spLocks/>
          </p:cNvSpPr>
          <p:nvPr/>
        </p:nvSpPr>
        <p:spPr>
          <a:xfrm>
            <a:off x="618564" y="697173"/>
            <a:ext cx="10986248" cy="7562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spc="300" dirty="0">
                <a:solidFill>
                  <a:schemeClr val="tx2"/>
                </a:solidFill>
                <a:latin typeface="Arial Black" panose="020B0A04020102020204" pitchFamily="34" charset="0"/>
              </a:rPr>
              <a:t>Online Testing Roadmap</a:t>
            </a:r>
          </a:p>
        </p:txBody>
      </p:sp>
      <p:sp>
        <p:nvSpPr>
          <p:cNvPr id="23" name="Rectangle 2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Ready to test image">
            <a:extLst>
              <a:ext uri="{FF2B5EF4-FFF2-40B4-BE49-F238E27FC236}">
                <a16:creationId xmlns:a16="http://schemas.microsoft.com/office/drawing/2014/main" id="{38E4C048-E9E2-440C-FA08-8688D111B3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50098" y="1834137"/>
            <a:ext cx="960392" cy="960392"/>
          </a:xfrm>
          <a:prstGeom prst="rect">
            <a:avLst/>
          </a:prstGeom>
        </p:spPr>
      </p:pic>
      <p:sp>
        <p:nvSpPr>
          <p:cNvPr id="7" name="Arrow: Pentagon 6">
            <a:extLst>
              <a:ext uri="{FF2B5EF4-FFF2-40B4-BE49-F238E27FC236}">
                <a16:creationId xmlns:a16="http://schemas.microsoft.com/office/drawing/2014/main" id="{D55AD6CF-1CE5-59EF-D9C1-FE7D90DF919F}"/>
              </a:ext>
            </a:extLst>
          </p:cNvPr>
          <p:cNvSpPr/>
          <p:nvPr/>
        </p:nvSpPr>
        <p:spPr>
          <a:xfrm>
            <a:off x="3009556" y="1847283"/>
            <a:ext cx="1571550" cy="78577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E8D5DB5-2B5A-D6DC-366F-DDCACCCB6CFC}"/>
              </a:ext>
            </a:extLst>
          </p:cNvPr>
          <p:cNvSpPr/>
          <p:nvPr/>
        </p:nvSpPr>
        <p:spPr>
          <a:xfrm>
            <a:off x="3088809" y="1916770"/>
            <a:ext cx="1501703" cy="646082"/>
          </a:xfrm>
          <a:custGeom>
            <a:avLst/>
            <a:gdLst>
              <a:gd name="connsiteX0" fmla="*/ 0 w 1929247"/>
              <a:gd name="connsiteY0" fmla="*/ 88187 h 881869"/>
              <a:gd name="connsiteX1" fmla="*/ 88187 w 1929247"/>
              <a:gd name="connsiteY1" fmla="*/ 0 h 881869"/>
              <a:gd name="connsiteX2" fmla="*/ 1841060 w 1929247"/>
              <a:gd name="connsiteY2" fmla="*/ 0 h 881869"/>
              <a:gd name="connsiteX3" fmla="*/ 1929247 w 1929247"/>
              <a:gd name="connsiteY3" fmla="*/ 88187 h 881869"/>
              <a:gd name="connsiteX4" fmla="*/ 1929247 w 1929247"/>
              <a:gd name="connsiteY4" fmla="*/ 793682 h 881869"/>
              <a:gd name="connsiteX5" fmla="*/ 1841060 w 1929247"/>
              <a:gd name="connsiteY5" fmla="*/ 881869 h 881869"/>
              <a:gd name="connsiteX6" fmla="*/ 88187 w 1929247"/>
              <a:gd name="connsiteY6" fmla="*/ 881869 h 881869"/>
              <a:gd name="connsiteX7" fmla="*/ 0 w 1929247"/>
              <a:gd name="connsiteY7" fmla="*/ 793682 h 881869"/>
              <a:gd name="connsiteX8" fmla="*/ 0 w 1929247"/>
              <a:gd name="connsiteY8" fmla="*/ 88187 h 8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247" h="881869">
                <a:moveTo>
                  <a:pt x="0" y="88187"/>
                </a:moveTo>
                <a:cubicBezTo>
                  <a:pt x="0" y="39483"/>
                  <a:pt x="39483" y="0"/>
                  <a:pt x="88187" y="0"/>
                </a:cubicBezTo>
                <a:lnTo>
                  <a:pt x="1841060" y="0"/>
                </a:lnTo>
                <a:cubicBezTo>
                  <a:pt x="1889764" y="0"/>
                  <a:pt x="1929247" y="39483"/>
                  <a:pt x="1929247" y="88187"/>
                </a:cubicBezTo>
                <a:lnTo>
                  <a:pt x="1929247" y="793682"/>
                </a:lnTo>
                <a:cubicBezTo>
                  <a:pt x="1929247" y="842386"/>
                  <a:pt x="1889764" y="881869"/>
                  <a:pt x="1841060" y="881869"/>
                </a:cubicBezTo>
                <a:lnTo>
                  <a:pt x="88187" y="881869"/>
                </a:lnTo>
                <a:cubicBezTo>
                  <a:pt x="39483" y="881869"/>
                  <a:pt x="0" y="842386"/>
                  <a:pt x="0" y="793682"/>
                </a:cubicBezTo>
                <a:lnTo>
                  <a:pt x="0" y="88187"/>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957" tIns="160957" rIns="160957" bIns="160957" numCol="1" spcCol="1270" anchor="ctr" anchorCtr="0">
            <a:noAutofit/>
          </a:bodyPr>
          <a:lstStyle/>
          <a:p>
            <a:pPr algn="ctr" defTabSz="802323">
              <a:lnSpc>
                <a:spcPct val="90000"/>
              </a:lnSpc>
              <a:spcBef>
                <a:spcPct val="0"/>
              </a:spcBef>
              <a:spcAft>
                <a:spcPct val="35000"/>
              </a:spcAft>
            </a:pPr>
            <a:r>
              <a:rPr lang="en-US" sz="1520" b="1" kern="1200" dirty="0">
                <a:solidFill>
                  <a:sysClr val="windowText" lastClr="000000"/>
                </a:solidFill>
                <a:latin typeface="+mn-lt"/>
                <a:ea typeface="+mn-ea"/>
                <a:cs typeface="+mn-cs"/>
              </a:rPr>
              <a:t>DataManager Training</a:t>
            </a:r>
            <a:endParaRPr lang="en-US" sz="1900" b="1" dirty="0">
              <a:solidFill>
                <a:sysClr val="windowText" lastClr="000000"/>
              </a:solidFill>
            </a:endParaRPr>
          </a:p>
        </p:txBody>
      </p:sp>
      <p:sp>
        <p:nvSpPr>
          <p:cNvPr id="9" name="Arrow: Pentagon 8">
            <a:extLst>
              <a:ext uri="{FF2B5EF4-FFF2-40B4-BE49-F238E27FC236}">
                <a16:creationId xmlns:a16="http://schemas.microsoft.com/office/drawing/2014/main" id="{86E3F129-9E53-3AD2-7659-7DB5908FAA12}"/>
              </a:ext>
            </a:extLst>
          </p:cNvPr>
          <p:cNvSpPr/>
          <p:nvPr/>
        </p:nvSpPr>
        <p:spPr>
          <a:xfrm>
            <a:off x="5205222" y="1836119"/>
            <a:ext cx="1571550" cy="78577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64255E-4243-226B-84BE-482725E526FB}"/>
              </a:ext>
            </a:extLst>
          </p:cNvPr>
          <p:cNvSpPr/>
          <p:nvPr/>
        </p:nvSpPr>
        <p:spPr>
          <a:xfrm>
            <a:off x="5305650" y="1903624"/>
            <a:ext cx="1501703" cy="646082"/>
          </a:xfrm>
          <a:custGeom>
            <a:avLst/>
            <a:gdLst>
              <a:gd name="connsiteX0" fmla="*/ 0 w 1929247"/>
              <a:gd name="connsiteY0" fmla="*/ 88187 h 881869"/>
              <a:gd name="connsiteX1" fmla="*/ 88187 w 1929247"/>
              <a:gd name="connsiteY1" fmla="*/ 0 h 881869"/>
              <a:gd name="connsiteX2" fmla="*/ 1841060 w 1929247"/>
              <a:gd name="connsiteY2" fmla="*/ 0 h 881869"/>
              <a:gd name="connsiteX3" fmla="*/ 1929247 w 1929247"/>
              <a:gd name="connsiteY3" fmla="*/ 88187 h 881869"/>
              <a:gd name="connsiteX4" fmla="*/ 1929247 w 1929247"/>
              <a:gd name="connsiteY4" fmla="*/ 793682 h 881869"/>
              <a:gd name="connsiteX5" fmla="*/ 1841060 w 1929247"/>
              <a:gd name="connsiteY5" fmla="*/ 881869 h 881869"/>
              <a:gd name="connsiteX6" fmla="*/ 88187 w 1929247"/>
              <a:gd name="connsiteY6" fmla="*/ 881869 h 881869"/>
              <a:gd name="connsiteX7" fmla="*/ 0 w 1929247"/>
              <a:gd name="connsiteY7" fmla="*/ 793682 h 881869"/>
              <a:gd name="connsiteX8" fmla="*/ 0 w 1929247"/>
              <a:gd name="connsiteY8" fmla="*/ 88187 h 8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247" h="881869">
                <a:moveTo>
                  <a:pt x="0" y="88187"/>
                </a:moveTo>
                <a:cubicBezTo>
                  <a:pt x="0" y="39483"/>
                  <a:pt x="39483" y="0"/>
                  <a:pt x="88187" y="0"/>
                </a:cubicBezTo>
                <a:lnTo>
                  <a:pt x="1841060" y="0"/>
                </a:lnTo>
                <a:cubicBezTo>
                  <a:pt x="1889764" y="0"/>
                  <a:pt x="1929247" y="39483"/>
                  <a:pt x="1929247" y="88187"/>
                </a:cubicBezTo>
                <a:lnTo>
                  <a:pt x="1929247" y="793682"/>
                </a:lnTo>
                <a:cubicBezTo>
                  <a:pt x="1929247" y="842386"/>
                  <a:pt x="1889764" y="881869"/>
                  <a:pt x="1841060" y="881869"/>
                </a:cubicBezTo>
                <a:lnTo>
                  <a:pt x="88187" y="881869"/>
                </a:lnTo>
                <a:cubicBezTo>
                  <a:pt x="39483" y="881869"/>
                  <a:pt x="0" y="842386"/>
                  <a:pt x="0" y="793682"/>
                </a:cubicBezTo>
                <a:lnTo>
                  <a:pt x="0" y="88187"/>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957" tIns="160957" rIns="160957" bIns="160957" numCol="1" spcCol="1270" anchor="ctr" anchorCtr="0">
            <a:noAutofit/>
          </a:bodyPr>
          <a:lstStyle/>
          <a:p>
            <a:pPr algn="ctr" defTabSz="802323">
              <a:lnSpc>
                <a:spcPct val="90000"/>
              </a:lnSpc>
              <a:spcBef>
                <a:spcPct val="0"/>
              </a:spcBef>
              <a:spcAft>
                <a:spcPct val="35000"/>
              </a:spcAft>
            </a:pPr>
            <a:r>
              <a:rPr lang="en-US" sz="1520" b="1" kern="1200" dirty="0">
                <a:solidFill>
                  <a:sysClr val="windowText" lastClr="000000"/>
                </a:solidFill>
                <a:latin typeface="+mn-lt"/>
                <a:ea typeface="+mn-ea"/>
                <a:cs typeface="+mn-cs"/>
              </a:rPr>
              <a:t>Test Preparations</a:t>
            </a:r>
            <a:endParaRPr lang="en-US" sz="1900" b="1" dirty="0">
              <a:solidFill>
                <a:sysClr val="windowText" lastClr="000000"/>
              </a:solidFill>
            </a:endParaRPr>
          </a:p>
        </p:txBody>
      </p:sp>
      <p:sp>
        <p:nvSpPr>
          <p:cNvPr id="11" name="Arrow: Pentagon 10">
            <a:extLst>
              <a:ext uri="{FF2B5EF4-FFF2-40B4-BE49-F238E27FC236}">
                <a16:creationId xmlns:a16="http://schemas.microsoft.com/office/drawing/2014/main" id="{E9E0F319-F244-3B3C-8977-79678FD6C740}"/>
              </a:ext>
            </a:extLst>
          </p:cNvPr>
          <p:cNvSpPr/>
          <p:nvPr/>
        </p:nvSpPr>
        <p:spPr>
          <a:xfrm>
            <a:off x="7354432" y="1849265"/>
            <a:ext cx="1571550" cy="78577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EA4D0-2193-0B76-CF3C-CFB43F2838C9}"/>
              </a:ext>
            </a:extLst>
          </p:cNvPr>
          <p:cNvSpPr/>
          <p:nvPr/>
        </p:nvSpPr>
        <p:spPr>
          <a:xfrm>
            <a:off x="7462262" y="1916770"/>
            <a:ext cx="1501703" cy="646082"/>
          </a:xfrm>
          <a:custGeom>
            <a:avLst/>
            <a:gdLst>
              <a:gd name="connsiteX0" fmla="*/ 0 w 1929247"/>
              <a:gd name="connsiteY0" fmla="*/ 88187 h 881869"/>
              <a:gd name="connsiteX1" fmla="*/ 88187 w 1929247"/>
              <a:gd name="connsiteY1" fmla="*/ 0 h 881869"/>
              <a:gd name="connsiteX2" fmla="*/ 1841060 w 1929247"/>
              <a:gd name="connsiteY2" fmla="*/ 0 h 881869"/>
              <a:gd name="connsiteX3" fmla="*/ 1929247 w 1929247"/>
              <a:gd name="connsiteY3" fmla="*/ 88187 h 881869"/>
              <a:gd name="connsiteX4" fmla="*/ 1929247 w 1929247"/>
              <a:gd name="connsiteY4" fmla="*/ 793682 h 881869"/>
              <a:gd name="connsiteX5" fmla="*/ 1841060 w 1929247"/>
              <a:gd name="connsiteY5" fmla="*/ 881869 h 881869"/>
              <a:gd name="connsiteX6" fmla="*/ 88187 w 1929247"/>
              <a:gd name="connsiteY6" fmla="*/ 881869 h 881869"/>
              <a:gd name="connsiteX7" fmla="*/ 0 w 1929247"/>
              <a:gd name="connsiteY7" fmla="*/ 793682 h 881869"/>
              <a:gd name="connsiteX8" fmla="*/ 0 w 1929247"/>
              <a:gd name="connsiteY8" fmla="*/ 88187 h 8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247" h="881869">
                <a:moveTo>
                  <a:pt x="0" y="88187"/>
                </a:moveTo>
                <a:cubicBezTo>
                  <a:pt x="0" y="39483"/>
                  <a:pt x="39483" y="0"/>
                  <a:pt x="88187" y="0"/>
                </a:cubicBezTo>
                <a:lnTo>
                  <a:pt x="1841060" y="0"/>
                </a:lnTo>
                <a:cubicBezTo>
                  <a:pt x="1889764" y="0"/>
                  <a:pt x="1929247" y="39483"/>
                  <a:pt x="1929247" y="88187"/>
                </a:cubicBezTo>
                <a:lnTo>
                  <a:pt x="1929247" y="793682"/>
                </a:lnTo>
                <a:cubicBezTo>
                  <a:pt x="1929247" y="842386"/>
                  <a:pt x="1889764" y="881869"/>
                  <a:pt x="1841060" y="881869"/>
                </a:cubicBezTo>
                <a:lnTo>
                  <a:pt x="88187" y="881869"/>
                </a:lnTo>
                <a:cubicBezTo>
                  <a:pt x="39483" y="881869"/>
                  <a:pt x="0" y="842386"/>
                  <a:pt x="0" y="793682"/>
                </a:cubicBezTo>
                <a:lnTo>
                  <a:pt x="0" y="88187"/>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957" tIns="160957" rIns="160957" bIns="160957" numCol="1" spcCol="1270" anchor="ctr" anchorCtr="0">
            <a:noAutofit/>
          </a:bodyPr>
          <a:lstStyle/>
          <a:p>
            <a:pPr algn="ctr" defTabSz="802323">
              <a:lnSpc>
                <a:spcPct val="90000"/>
              </a:lnSpc>
              <a:spcBef>
                <a:spcPct val="0"/>
              </a:spcBef>
              <a:spcAft>
                <a:spcPct val="35000"/>
              </a:spcAft>
            </a:pPr>
            <a:r>
              <a:rPr lang="en-US" sz="1520" b="1" kern="1200" dirty="0">
                <a:solidFill>
                  <a:sysClr val="windowText" lastClr="000000"/>
                </a:solidFill>
                <a:latin typeface="+mn-lt"/>
                <a:ea typeface="+mn-ea"/>
                <a:cs typeface="+mn-cs"/>
              </a:rPr>
              <a:t>Materials Needed for testing</a:t>
            </a:r>
            <a:endParaRPr lang="en-US" sz="1900" b="1" dirty="0">
              <a:solidFill>
                <a:sysClr val="windowText" lastClr="000000"/>
              </a:solidFill>
            </a:endParaRPr>
          </a:p>
        </p:txBody>
      </p:sp>
      <p:sp>
        <p:nvSpPr>
          <p:cNvPr id="13" name="TextBox 12">
            <a:extLst>
              <a:ext uri="{FF2B5EF4-FFF2-40B4-BE49-F238E27FC236}">
                <a16:creationId xmlns:a16="http://schemas.microsoft.com/office/drawing/2014/main" id="{68F8AD43-9C6E-D595-2022-165D4858EE21}"/>
              </a:ext>
            </a:extLst>
          </p:cNvPr>
          <p:cNvSpPr txBox="1"/>
          <p:nvPr/>
        </p:nvSpPr>
        <p:spPr>
          <a:xfrm>
            <a:off x="2914224" y="2724897"/>
            <a:ext cx="2124188" cy="3170099"/>
          </a:xfrm>
          <a:prstGeom prst="rect">
            <a:avLst/>
          </a:prstGeom>
          <a:noFill/>
          <a:ln>
            <a:noFill/>
          </a:ln>
        </p:spPr>
        <p:txBody>
          <a:bodyPr wrap="square" lIns="91440" tIns="45720" rIns="91440" bIns="45720" rtlCol="0" anchor="t">
            <a:spAutoFit/>
          </a:bodyPr>
          <a:lstStyle/>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STCs and TAs to attend the DataManager  training. </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Live Training Sessions:</a:t>
            </a:r>
          </a:p>
          <a:p>
            <a:pPr marL="728345" lvl="1" indent="-271145"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Monday 9/15 at 9 AM EST</a:t>
            </a:r>
            <a:endParaRPr lang="en-US" sz="1330" kern="1200" dirty="0">
              <a:solidFill>
                <a:schemeClr val="tx1"/>
              </a:solidFill>
              <a:latin typeface="+mn-lt"/>
              <a:ea typeface="Calibri" panose="020F0502020204030204"/>
              <a:cs typeface="Calibri" panose="020F0502020204030204"/>
            </a:endParaRPr>
          </a:p>
          <a:p>
            <a:pPr marL="728663" lvl="1"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Wednesday 9/17 at 2 PM EST</a:t>
            </a:r>
          </a:p>
          <a:p>
            <a:pPr marL="728663" lvl="1"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Thursday 9/18 at 2 PM EST</a:t>
            </a:r>
          </a:p>
          <a:p>
            <a:pPr marL="271463" indent="-271463" defTabSz="868680">
              <a:spcAft>
                <a:spcPts val="600"/>
              </a:spcAft>
              <a:buFont typeface="Wingdings" panose="05000000000000000000" pitchFamily="2" charset="2"/>
              <a:buChar char="Ø"/>
            </a:pPr>
            <a:r>
              <a:rPr lang="en-US" sz="1400" dirty="0"/>
              <a:t>Self-paced, blended learning Proctor Training now available</a:t>
            </a:r>
          </a:p>
        </p:txBody>
      </p:sp>
      <p:sp>
        <p:nvSpPr>
          <p:cNvPr id="14" name="TextBox 13">
            <a:extLst>
              <a:ext uri="{FF2B5EF4-FFF2-40B4-BE49-F238E27FC236}">
                <a16:creationId xmlns:a16="http://schemas.microsoft.com/office/drawing/2014/main" id="{491E4E1F-4968-9EBC-54B8-3791DECBED74}"/>
              </a:ext>
            </a:extLst>
          </p:cNvPr>
          <p:cNvSpPr txBox="1"/>
          <p:nvPr/>
        </p:nvSpPr>
        <p:spPr>
          <a:xfrm>
            <a:off x="5188658" y="2725011"/>
            <a:ext cx="1759117" cy="3520964"/>
          </a:xfrm>
          <a:prstGeom prst="rect">
            <a:avLst/>
          </a:prstGeom>
          <a:noFill/>
          <a:ln>
            <a:noFill/>
          </a:ln>
        </p:spPr>
        <p:txBody>
          <a:bodyPr wrap="square" rtlCol="0">
            <a:spAutoFit/>
          </a:bodyPr>
          <a:lstStyle/>
          <a:p>
            <a:pPr marL="271463" indent="-271463" defTabSz="868680">
              <a:spcAft>
                <a:spcPts val="600"/>
              </a:spcAft>
              <a:buFont typeface="Wingdings" panose="05000000000000000000" pitchFamily="2" charset="2"/>
              <a:buChar char="Ø"/>
            </a:pPr>
            <a:r>
              <a:rPr lang="en-US" sz="1330" dirty="0"/>
              <a:t>Ensure that all STCs, and TAs have access to the DataManager Platform. </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Gr </a:t>
            </a:r>
            <a:r>
              <a:rPr lang="en-US" sz="1330" dirty="0"/>
              <a:t>2 Roster will be available on 9/22.  </a:t>
            </a:r>
            <a:r>
              <a:rPr lang="en-US" sz="1330" kern="1200" dirty="0">
                <a:solidFill>
                  <a:schemeClr val="tx1"/>
                </a:solidFill>
                <a:latin typeface="+mn-lt"/>
                <a:ea typeface="+mn-ea"/>
                <a:cs typeface="+mn-cs"/>
              </a:rPr>
              <a:t>STCs to confirm student are rostered correctly. </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Gr 2 Test Events will be opened on 9/22.  STCs to decide who will create test sessions </a:t>
            </a:r>
            <a:endParaRPr lang="en-US" sz="1400" dirty="0"/>
          </a:p>
        </p:txBody>
      </p:sp>
      <p:sp>
        <p:nvSpPr>
          <p:cNvPr id="15" name="TextBox 14">
            <a:extLst>
              <a:ext uri="{FF2B5EF4-FFF2-40B4-BE49-F238E27FC236}">
                <a16:creationId xmlns:a16="http://schemas.microsoft.com/office/drawing/2014/main" id="{1062A94B-51EB-0A2E-FC90-695B48DC7242}"/>
              </a:ext>
            </a:extLst>
          </p:cNvPr>
          <p:cNvSpPr txBox="1"/>
          <p:nvPr/>
        </p:nvSpPr>
        <p:spPr>
          <a:xfrm>
            <a:off x="7354433" y="2740553"/>
            <a:ext cx="1618698" cy="2088264"/>
          </a:xfrm>
          <a:prstGeom prst="rect">
            <a:avLst/>
          </a:prstGeom>
          <a:noFill/>
          <a:ln>
            <a:noFill/>
          </a:ln>
        </p:spPr>
        <p:txBody>
          <a:bodyPr wrap="square" rtlCol="0">
            <a:spAutoFit/>
          </a:bodyPr>
          <a:lstStyle/>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Student devices</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Scratch Paper</a:t>
            </a:r>
            <a:r>
              <a:rPr lang="en-US" sz="1330" dirty="0"/>
              <a:t> and pencils</a:t>
            </a:r>
            <a:r>
              <a:rPr lang="en-US" sz="1330" kern="1200" dirty="0">
                <a:solidFill>
                  <a:schemeClr val="tx1"/>
                </a:solidFill>
                <a:latin typeface="+mn-lt"/>
                <a:ea typeface="+mn-ea"/>
                <a:cs typeface="+mn-cs"/>
              </a:rPr>
              <a:t> for the Math subtests. </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Student login Information: Student ID and session code</a:t>
            </a:r>
            <a:endParaRPr lang="en-US" sz="1400" dirty="0"/>
          </a:p>
        </p:txBody>
      </p:sp>
      <p:sp>
        <p:nvSpPr>
          <p:cNvPr id="16" name="TextBox 15">
            <a:extLst>
              <a:ext uri="{FF2B5EF4-FFF2-40B4-BE49-F238E27FC236}">
                <a16:creationId xmlns:a16="http://schemas.microsoft.com/office/drawing/2014/main" id="{CC140187-61DC-A420-6353-352B7ADA7EF5}"/>
              </a:ext>
            </a:extLst>
          </p:cNvPr>
          <p:cNvSpPr txBox="1"/>
          <p:nvPr/>
        </p:nvSpPr>
        <p:spPr>
          <a:xfrm>
            <a:off x="9147825" y="2813846"/>
            <a:ext cx="1658896" cy="323257"/>
          </a:xfrm>
          <a:prstGeom prst="rect">
            <a:avLst/>
          </a:prstGeom>
          <a:noFill/>
        </p:spPr>
        <p:txBody>
          <a:bodyPr wrap="square" rtlCol="0">
            <a:spAutoFit/>
          </a:bodyPr>
          <a:lstStyle/>
          <a:p>
            <a:pPr algn="ctr" defTabSz="868680">
              <a:spcAft>
                <a:spcPts val="600"/>
              </a:spcAft>
            </a:pPr>
            <a:r>
              <a:rPr lang="en-US" sz="1520" b="1" kern="1200">
                <a:solidFill>
                  <a:schemeClr val="bg1">
                    <a:lumMod val="65000"/>
                  </a:schemeClr>
                </a:solidFill>
                <a:latin typeface="+mn-lt"/>
                <a:ea typeface="+mn-ea"/>
                <a:cs typeface="+mn-cs"/>
              </a:rPr>
              <a:t>Ready to test </a:t>
            </a:r>
            <a:endParaRPr lang="en-US" sz="1600" b="1">
              <a:solidFill>
                <a:schemeClr val="bg1">
                  <a:lumMod val="65000"/>
                </a:schemeClr>
              </a:solidFill>
            </a:endParaRPr>
          </a:p>
        </p:txBody>
      </p:sp>
      <p:sp>
        <p:nvSpPr>
          <p:cNvPr id="17" name="Arrow: Pentagon 16">
            <a:extLst>
              <a:ext uri="{FF2B5EF4-FFF2-40B4-BE49-F238E27FC236}">
                <a16:creationId xmlns:a16="http://schemas.microsoft.com/office/drawing/2014/main" id="{216746F4-B185-B8E9-FD5A-92FED3B1D9E1}"/>
              </a:ext>
            </a:extLst>
          </p:cNvPr>
          <p:cNvSpPr/>
          <p:nvPr/>
        </p:nvSpPr>
        <p:spPr>
          <a:xfrm>
            <a:off x="838200" y="1834137"/>
            <a:ext cx="1571550" cy="78577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9C36686-38F7-6810-72AB-6B134CD4962A}"/>
              </a:ext>
            </a:extLst>
          </p:cNvPr>
          <p:cNvSpPr txBox="1"/>
          <p:nvPr/>
        </p:nvSpPr>
        <p:spPr>
          <a:xfrm>
            <a:off x="838200" y="2742241"/>
            <a:ext cx="1669365" cy="2906950"/>
          </a:xfrm>
          <a:prstGeom prst="rect">
            <a:avLst/>
          </a:prstGeom>
          <a:noFill/>
          <a:ln>
            <a:noFill/>
          </a:ln>
        </p:spPr>
        <p:txBody>
          <a:bodyPr wrap="square" lIns="91440" tIns="45720" rIns="91440" bIns="45720" rtlCol="0" anchor="t">
            <a:spAutoFit/>
          </a:bodyPr>
          <a:lstStyle/>
          <a:p>
            <a:pPr marL="271145" indent="-271145"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Check system and network requirements </a:t>
            </a:r>
            <a:endParaRPr lang="en-US" dirty="0">
              <a:ea typeface="+mn-ea"/>
              <a:cs typeface="+mn-cs"/>
            </a:endParaRP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Install the Riverside App or create a desktop shortcut to the student login page on all student devices.</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Ensure student devices are ready for testing.</a:t>
            </a:r>
            <a:endParaRPr lang="en-US" sz="1400" dirty="0"/>
          </a:p>
        </p:txBody>
      </p:sp>
      <p:sp>
        <p:nvSpPr>
          <p:cNvPr id="6" name="Freeform: Shape 5">
            <a:extLst>
              <a:ext uri="{FF2B5EF4-FFF2-40B4-BE49-F238E27FC236}">
                <a16:creationId xmlns:a16="http://schemas.microsoft.com/office/drawing/2014/main" id="{8C20F235-5E48-9505-F07B-832EBF920F84}"/>
              </a:ext>
            </a:extLst>
          </p:cNvPr>
          <p:cNvSpPr/>
          <p:nvPr/>
        </p:nvSpPr>
        <p:spPr>
          <a:xfrm>
            <a:off x="928589" y="1903624"/>
            <a:ext cx="1505547" cy="646802"/>
          </a:xfrm>
          <a:custGeom>
            <a:avLst/>
            <a:gdLst>
              <a:gd name="connsiteX0" fmla="*/ 0 w 1929247"/>
              <a:gd name="connsiteY0" fmla="*/ 88187 h 881869"/>
              <a:gd name="connsiteX1" fmla="*/ 88187 w 1929247"/>
              <a:gd name="connsiteY1" fmla="*/ 0 h 881869"/>
              <a:gd name="connsiteX2" fmla="*/ 1841060 w 1929247"/>
              <a:gd name="connsiteY2" fmla="*/ 0 h 881869"/>
              <a:gd name="connsiteX3" fmla="*/ 1929247 w 1929247"/>
              <a:gd name="connsiteY3" fmla="*/ 88187 h 881869"/>
              <a:gd name="connsiteX4" fmla="*/ 1929247 w 1929247"/>
              <a:gd name="connsiteY4" fmla="*/ 793682 h 881869"/>
              <a:gd name="connsiteX5" fmla="*/ 1841060 w 1929247"/>
              <a:gd name="connsiteY5" fmla="*/ 881869 h 881869"/>
              <a:gd name="connsiteX6" fmla="*/ 88187 w 1929247"/>
              <a:gd name="connsiteY6" fmla="*/ 881869 h 881869"/>
              <a:gd name="connsiteX7" fmla="*/ 0 w 1929247"/>
              <a:gd name="connsiteY7" fmla="*/ 793682 h 881869"/>
              <a:gd name="connsiteX8" fmla="*/ 0 w 1929247"/>
              <a:gd name="connsiteY8" fmla="*/ 88187 h 8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247" h="881869">
                <a:moveTo>
                  <a:pt x="0" y="88187"/>
                </a:moveTo>
                <a:cubicBezTo>
                  <a:pt x="0" y="39483"/>
                  <a:pt x="39483" y="0"/>
                  <a:pt x="88187" y="0"/>
                </a:cubicBezTo>
                <a:lnTo>
                  <a:pt x="1841060" y="0"/>
                </a:lnTo>
                <a:cubicBezTo>
                  <a:pt x="1889764" y="0"/>
                  <a:pt x="1929247" y="39483"/>
                  <a:pt x="1929247" y="88187"/>
                </a:cubicBezTo>
                <a:lnTo>
                  <a:pt x="1929247" y="793682"/>
                </a:lnTo>
                <a:cubicBezTo>
                  <a:pt x="1929247" y="842386"/>
                  <a:pt x="1889764" y="881869"/>
                  <a:pt x="1841060" y="881869"/>
                </a:cubicBezTo>
                <a:lnTo>
                  <a:pt x="88187" y="881869"/>
                </a:lnTo>
                <a:cubicBezTo>
                  <a:pt x="39483" y="881869"/>
                  <a:pt x="0" y="842386"/>
                  <a:pt x="0" y="793682"/>
                </a:cubicBezTo>
                <a:lnTo>
                  <a:pt x="0" y="88187"/>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957" tIns="160957" rIns="160957" bIns="160957" numCol="1" spcCol="1270" anchor="ctr" anchorCtr="0">
            <a:noAutofit/>
          </a:bodyPr>
          <a:lstStyle/>
          <a:p>
            <a:pPr algn="ctr" defTabSz="802323">
              <a:lnSpc>
                <a:spcPct val="90000"/>
              </a:lnSpc>
              <a:spcBef>
                <a:spcPct val="0"/>
              </a:spcBef>
              <a:spcAft>
                <a:spcPct val="35000"/>
              </a:spcAft>
            </a:pPr>
            <a:r>
              <a:rPr lang="en-US" sz="1520" b="1" kern="1200" dirty="0">
                <a:solidFill>
                  <a:sysClr val="windowText" lastClr="000000"/>
                </a:solidFill>
                <a:latin typeface="+mn-lt"/>
                <a:ea typeface="+mn-ea"/>
                <a:cs typeface="+mn-cs"/>
              </a:rPr>
              <a:t>Tech Readiness</a:t>
            </a:r>
            <a:endParaRPr lang="en-US" sz="1600" b="1" dirty="0">
              <a:solidFill>
                <a:sysClr val="windowText" lastClr="000000"/>
              </a:solidFill>
            </a:endParaRPr>
          </a:p>
        </p:txBody>
      </p:sp>
      <p:pic>
        <p:nvPicPr>
          <p:cNvPr id="20" name="Picture 19" descr="DataManager logo. A blue background with colorful bars and text">
            <a:extLst>
              <a:ext uri="{FF2B5EF4-FFF2-40B4-BE49-F238E27FC236}">
                <a16:creationId xmlns:a16="http://schemas.microsoft.com/office/drawing/2014/main" id="{90FDDD9F-CB57-0E3A-9CDE-CEDF4FBC8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0098" y="4387352"/>
            <a:ext cx="1794558" cy="17886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85494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B6253A6-5298-F24B-DAEE-D343E4F696BD}"/>
              </a:ext>
            </a:extLst>
          </p:cNvPr>
          <p:cNvSpPr txBox="1"/>
          <p:nvPr/>
        </p:nvSpPr>
        <p:spPr>
          <a:xfrm>
            <a:off x="691350" y="1182894"/>
            <a:ext cx="9398947" cy="584775"/>
          </a:xfrm>
          <a:prstGeom prst="rect">
            <a:avLst/>
          </a:prstGeom>
          <a:noFill/>
        </p:spPr>
        <p:txBody>
          <a:bodyPr wrap="square" rtlCol="0">
            <a:spAutoFit/>
          </a:bodyPr>
          <a:lstStyle/>
          <a:p>
            <a:r>
              <a:rPr lang="en-US" sz="3200" b="1" spc="300" dirty="0">
                <a:solidFill>
                  <a:schemeClr val="tx2"/>
                </a:solidFill>
                <a:latin typeface="+mj-lt"/>
                <a:cs typeface="Calibri" panose="020F0502020204030204" pitchFamily="34" charset="0"/>
              </a:rPr>
              <a:t>Review System/Network Requirements</a:t>
            </a:r>
          </a:p>
        </p:txBody>
      </p:sp>
      <p:sp>
        <p:nvSpPr>
          <p:cNvPr id="3" name="Content Placeholder 2">
            <a:extLst>
              <a:ext uri="{FF2B5EF4-FFF2-40B4-BE49-F238E27FC236}">
                <a16:creationId xmlns:a16="http://schemas.microsoft.com/office/drawing/2014/main" id="{8B1A1A2A-0ABA-A218-9D21-79441F9C2E88}"/>
              </a:ext>
            </a:extLst>
          </p:cNvPr>
          <p:cNvSpPr>
            <a:spLocks noGrp="1"/>
          </p:cNvSpPr>
          <p:nvPr>
            <p:ph idx="1"/>
          </p:nvPr>
        </p:nvSpPr>
        <p:spPr>
          <a:xfrm>
            <a:off x="838200" y="2046199"/>
            <a:ext cx="9801425" cy="4351338"/>
          </a:xfrm>
        </p:spPr>
        <p:txBody>
          <a:bodyPr>
            <a:normAutofit lnSpcReduction="10000"/>
          </a:bodyPr>
          <a:lstStyle/>
          <a:p>
            <a:r>
              <a:rPr lang="en-US" sz="2600" dirty="0">
                <a:solidFill>
                  <a:schemeClr val="tx2"/>
                </a:solidFill>
                <a:latin typeface="+mj-lt"/>
              </a:rPr>
              <a:t>System/Network Requirements and DataManager Domain and Port Listing.</a:t>
            </a:r>
          </a:p>
          <a:p>
            <a:r>
              <a:rPr lang="en-US" sz="2600" dirty="0">
                <a:solidFill>
                  <a:schemeClr val="tx2"/>
                </a:solidFill>
                <a:latin typeface="+mj-lt"/>
              </a:rPr>
              <a:t>Considerations: </a:t>
            </a:r>
          </a:p>
          <a:p>
            <a:pPr lvl="1"/>
            <a:r>
              <a:rPr lang="en-US" sz="2400" dirty="0">
                <a:solidFill>
                  <a:schemeClr val="tx2"/>
                </a:solidFill>
                <a:latin typeface="+mj-lt"/>
              </a:rPr>
              <a:t>If schools are testing with wireless devices, do you have access points (APs) in each room or another setup. </a:t>
            </a:r>
          </a:p>
          <a:p>
            <a:pPr lvl="1"/>
            <a:r>
              <a:rPr lang="en-US" sz="2400" dirty="0">
                <a:solidFill>
                  <a:schemeClr val="tx2"/>
                </a:solidFill>
                <a:latin typeface="+mj-lt"/>
              </a:rPr>
              <a:t>If possible, postpone scheduled network scans and updates to devices during testing window.</a:t>
            </a:r>
          </a:p>
          <a:p>
            <a:pPr lvl="1"/>
            <a:r>
              <a:rPr lang="en-US" sz="2400" dirty="0">
                <a:solidFill>
                  <a:schemeClr val="tx2"/>
                </a:solidFill>
                <a:latin typeface="+mj-lt"/>
              </a:rPr>
              <a:t>How many students are testing simultaneously?  If their testing schedules allow plan on staggered start times.</a:t>
            </a:r>
          </a:p>
          <a:p>
            <a:r>
              <a:rPr lang="en-US" sz="2600" dirty="0">
                <a:solidFill>
                  <a:schemeClr val="tx2"/>
                </a:solidFill>
                <a:latin typeface="+mj-lt"/>
              </a:rPr>
              <a:t>While TAs are performing live proctoring it is nevertheless still important to minimize local network processes and programs that compete for bandwidth.</a:t>
            </a:r>
          </a:p>
        </p:txBody>
      </p:sp>
      <p:sp>
        <p:nvSpPr>
          <p:cNvPr id="11" name="Title 1">
            <a:extLst>
              <a:ext uri="{FF2B5EF4-FFF2-40B4-BE49-F238E27FC236}">
                <a16:creationId xmlns:a16="http://schemas.microsoft.com/office/drawing/2014/main" id="{4F1485FC-5B24-554A-4F7C-4935B3BE485B}"/>
              </a:ext>
            </a:extLst>
          </p:cNvPr>
          <p:cNvSpPr>
            <a:spLocks noGrp="1"/>
          </p:cNvSpPr>
          <p:nvPr>
            <p:ph type="title"/>
          </p:nvPr>
        </p:nvSpPr>
        <p:spPr>
          <a:xfrm>
            <a:off x="691350" y="310534"/>
            <a:ext cx="10662450" cy="726696"/>
          </a:xfrm>
        </p:spPr>
        <p:txBody>
          <a:bodyPr>
            <a:noAutofit/>
          </a:bodyPr>
          <a:lstStyle/>
          <a:p>
            <a:r>
              <a:rPr lang="en-US" sz="3200" b="1" dirty="0">
                <a:solidFill>
                  <a:schemeClr val="tx2"/>
                </a:solidFill>
                <a:latin typeface="Arial Black" panose="020B0A04020102020204" pitchFamily="34" charset="0"/>
              </a:rPr>
              <a:t>Pretesting Activities for Online Testing</a:t>
            </a:r>
          </a:p>
        </p:txBody>
      </p:sp>
    </p:spTree>
    <p:extLst>
      <p:ext uri="{BB962C8B-B14F-4D97-AF65-F5344CB8AC3E}">
        <p14:creationId xmlns:p14="http://schemas.microsoft.com/office/powerpoint/2010/main" val="157960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B6253A6-5298-F24B-DAEE-D343E4F696BD}"/>
              </a:ext>
            </a:extLst>
          </p:cNvPr>
          <p:cNvSpPr txBox="1"/>
          <p:nvPr/>
        </p:nvSpPr>
        <p:spPr>
          <a:xfrm>
            <a:off x="691350" y="1182894"/>
            <a:ext cx="9398947" cy="584775"/>
          </a:xfrm>
          <a:prstGeom prst="rect">
            <a:avLst/>
          </a:prstGeom>
          <a:noFill/>
        </p:spPr>
        <p:txBody>
          <a:bodyPr wrap="square" rtlCol="0">
            <a:spAutoFit/>
          </a:bodyPr>
          <a:lstStyle/>
          <a:p>
            <a:r>
              <a:rPr lang="en-US" sz="3200" b="1" spc="300" dirty="0">
                <a:solidFill>
                  <a:schemeClr val="tx2"/>
                </a:solidFill>
                <a:latin typeface="+mj-lt"/>
                <a:cs typeface="Calibri" panose="020F0502020204030204" pitchFamily="34" charset="0"/>
              </a:rPr>
              <a:t>Prepare student devices for testing</a:t>
            </a:r>
          </a:p>
        </p:txBody>
      </p:sp>
      <p:sp>
        <p:nvSpPr>
          <p:cNvPr id="3" name="Content Placeholder 2">
            <a:extLst>
              <a:ext uri="{FF2B5EF4-FFF2-40B4-BE49-F238E27FC236}">
                <a16:creationId xmlns:a16="http://schemas.microsoft.com/office/drawing/2014/main" id="{8B1A1A2A-0ABA-A218-9D21-79441F9C2E88}"/>
              </a:ext>
            </a:extLst>
          </p:cNvPr>
          <p:cNvSpPr>
            <a:spLocks noGrp="1"/>
          </p:cNvSpPr>
          <p:nvPr>
            <p:ph idx="1"/>
          </p:nvPr>
        </p:nvSpPr>
        <p:spPr>
          <a:xfrm>
            <a:off x="1195287" y="2009137"/>
            <a:ext cx="9801425" cy="4351338"/>
          </a:xfrm>
        </p:spPr>
        <p:txBody>
          <a:bodyPr>
            <a:normAutofit/>
          </a:bodyPr>
          <a:lstStyle/>
          <a:p>
            <a:r>
              <a:rPr lang="en-US" sz="2400" dirty="0">
                <a:solidFill>
                  <a:schemeClr val="tx2"/>
                </a:solidFill>
                <a:latin typeface="+mj-lt"/>
              </a:rPr>
              <a:t>Make sure the Riverside App is installed on all devices or create a desktop shortcut to the student login page at </a:t>
            </a:r>
            <a:r>
              <a:rPr lang="en-US" sz="2400" dirty="0">
                <a:solidFill>
                  <a:schemeClr val="tx2"/>
                </a:solidFill>
                <a:latin typeface="+mj-lt"/>
                <a:hlinkClick r:id="rId4"/>
              </a:rPr>
              <a:t>www.riversideonlinetest.com</a:t>
            </a:r>
            <a:r>
              <a:rPr lang="en-US" sz="2400" dirty="0">
                <a:solidFill>
                  <a:schemeClr val="tx2"/>
                </a:solidFill>
                <a:latin typeface="+mj-lt"/>
              </a:rPr>
              <a:t>.</a:t>
            </a:r>
            <a:endParaRPr lang="en-US" sz="2600" dirty="0">
              <a:solidFill>
                <a:schemeClr val="tx2"/>
              </a:solidFill>
              <a:latin typeface="+mj-lt"/>
            </a:endParaRPr>
          </a:p>
          <a:p>
            <a:r>
              <a:rPr lang="en-US" sz="2600" dirty="0">
                <a:solidFill>
                  <a:schemeClr val="tx2"/>
                </a:solidFill>
                <a:latin typeface="+mj-lt"/>
              </a:rPr>
              <a:t>Verify that student devices are completely charged.</a:t>
            </a:r>
          </a:p>
          <a:p>
            <a:r>
              <a:rPr lang="en-US" sz="2600" dirty="0">
                <a:solidFill>
                  <a:schemeClr val="tx2"/>
                </a:solidFill>
                <a:latin typeface="+mj-lt"/>
              </a:rPr>
              <a:t>Confirm the functionality of the volume.</a:t>
            </a:r>
          </a:p>
          <a:p>
            <a:r>
              <a:rPr lang="en-US" sz="2600" dirty="0">
                <a:solidFill>
                  <a:schemeClr val="tx2"/>
                </a:solidFill>
                <a:latin typeface="+mj-lt"/>
              </a:rPr>
              <a:t>Provide headphones for audio proctoring.</a:t>
            </a:r>
          </a:p>
          <a:p>
            <a:r>
              <a:rPr lang="en-US" sz="2600" dirty="0">
                <a:solidFill>
                  <a:schemeClr val="tx2"/>
                </a:solidFill>
                <a:latin typeface="+mj-lt"/>
              </a:rPr>
              <a:t>Have additional devices on standby.</a:t>
            </a:r>
          </a:p>
          <a:p>
            <a:r>
              <a:rPr lang="en-US" sz="2600" dirty="0">
                <a:solidFill>
                  <a:schemeClr val="tx2"/>
                </a:solidFill>
                <a:latin typeface="+mj-lt"/>
              </a:rPr>
              <a:t>Close all active applications, including additional browser windows or tabs, on both student and proctor devices.</a:t>
            </a:r>
          </a:p>
        </p:txBody>
      </p:sp>
      <p:sp>
        <p:nvSpPr>
          <p:cNvPr id="9" name="Title 1">
            <a:extLst>
              <a:ext uri="{FF2B5EF4-FFF2-40B4-BE49-F238E27FC236}">
                <a16:creationId xmlns:a16="http://schemas.microsoft.com/office/drawing/2014/main" id="{D5D4A83B-966B-C27C-A4A3-267B3668A468}"/>
              </a:ext>
            </a:extLst>
          </p:cNvPr>
          <p:cNvSpPr>
            <a:spLocks noGrp="1"/>
          </p:cNvSpPr>
          <p:nvPr>
            <p:ph type="title"/>
          </p:nvPr>
        </p:nvSpPr>
        <p:spPr>
          <a:xfrm>
            <a:off x="691350" y="310534"/>
            <a:ext cx="10662450" cy="726696"/>
          </a:xfrm>
        </p:spPr>
        <p:txBody>
          <a:bodyPr>
            <a:noAutofit/>
          </a:bodyPr>
          <a:lstStyle/>
          <a:p>
            <a:r>
              <a:rPr lang="en-US" sz="3200" b="1" dirty="0">
                <a:solidFill>
                  <a:schemeClr val="tx2"/>
                </a:solidFill>
                <a:latin typeface="Arial Black" panose="020B0A04020102020204" pitchFamily="34" charset="0"/>
              </a:rPr>
              <a:t>Pretesting Activities for Online Testing</a:t>
            </a:r>
          </a:p>
        </p:txBody>
      </p:sp>
    </p:spTree>
    <p:extLst>
      <p:ext uri="{BB962C8B-B14F-4D97-AF65-F5344CB8AC3E}">
        <p14:creationId xmlns:p14="http://schemas.microsoft.com/office/powerpoint/2010/main" val="3451064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6153-34A7-B1E7-AE17-E264DB95037B}"/>
              </a:ext>
            </a:extLst>
          </p:cNvPr>
          <p:cNvSpPr>
            <a:spLocks noGrp="1"/>
          </p:cNvSpPr>
          <p:nvPr>
            <p:ph type="title"/>
          </p:nvPr>
        </p:nvSpPr>
        <p:spPr>
          <a:xfrm>
            <a:off x="691351" y="310534"/>
            <a:ext cx="10662449" cy="726696"/>
          </a:xfrm>
        </p:spPr>
        <p:txBody>
          <a:bodyPr>
            <a:noAutofit/>
          </a:bodyPr>
          <a:lstStyle/>
          <a:p>
            <a:r>
              <a:rPr lang="en-US" sz="3200" b="1" dirty="0">
                <a:solidFill>
                  <a:schemeClr val="tx2"/>
                </a:solidFill>
                <a:latin typeface="Arial Black" panose="020B0A04020102020204" pitchFamily="34" charset="0"/>
              </a:rPr>
              <a:t>Pretesting Activities for Online Testing</a:t>
            </a:r>
          </a:p>
        </p:txBody>
      </p:sp>
      <p:sp>
        <p:nvSpPr>
          <p:cNvPr id="4" name="TextBox 3">
            <a:extLst>
              <a:ext uri="{FF2B5EF4-FFF2-40B4-BE49-F238E27FC236}">
                <a16:creationId xmlns:a16="http://schemas.microsoft.com/office/drawing/2014/main" id="{4720D073-8A56-3690-AC6E-A6A60573D45A}"/>
              </a:ext>
            </a:extLst>
          </p:cNvPr>
          <p:cNvSpPr txBox="1"/>
          <p:nvPr/>
        </p:nvSpPr>
        <p:spPr>
          <a:xfrm>
            <a:off x="1223747" y="1842497"/>
            <a:ext cx="9744505" cy="4739759"/>
          </a:xfrm>
          <a:prstGeom prst="rect">
            <a:avLst/>
          </a:prstGeom>
          <a:noFill/>
        </p:spPr>
        <p:txBody>
          <a:bodyPr wrap="square" rtlCol="0">
            <a:spAutoFit/>
          </a:bodyPr>
          <a:lstStyle/>
          <a:p>
            <a:r>
              <a:rPr lang="en-US" sz="2800" b="1" spc="300" dirty="0">
                <a:solidFill>
                  <a:schemeClr val="tx2"/>
                </a:solidFill>
                <a:latin typeface="+mj-lt"/>
              </a:rPr>
              <a:t>Student Roster</a:t>
            </a:r>
          </a:p>
          <a:p>
            <a:r>
              <a:rPr lang="en-US" sz="2400" dirty="0">
                <a:solidFill>
                  <a:schemeClr val="tx2"/>
                </a:solidFill>
                <a:latin typeface="+mj-lt"/>
              </a:rPr>
              <a:t>The SCDE will be submitting a student roster to be used by ALL districts for the grade 2 administration of CogAT and the Iowa Assessments during the main and make-up test windows.  Roster will be available in DataManager by Monday 9/22, 2025. </a:t>
            </a:r>
          </a:p>
          <a:p>
            <a:pPr marL="342900" indent="-342900">
              <a:buFont typeface="Arial" panose="020B0604020202020204" pitchFamily="34" charset="0"/>
              <a:buChar char="•"/>
            </a:pPr>
            <a:r>
              <a:rPr lang="en-US" sz="2400" dirty="0">
                <a:solidFill>
                  <a:schemeClr val="tx2"/>
                </a:solidFill>
                <a:latin typeface="+mj-lt"/>
              </a:rPr>
              <a:t>Roster name- </a:t>
            </a:r>
            <a:r>
              <a:rPr lang="en-US" sz="2400" b="1" dirty="0">
                <a:solidFill>
                  <a:schemeClr val="tx2"/>
                </a:solidFill>
                <a:latin typeface="+mj-lt"/>
              </a:rPr>
              <a:t>SCDE Gr 2 GT Testing- Fall 2025</a:t>
            </a:r>
          </a:p>
          <a:p>
            <a:pPr marL="342900" indent="-342900">
              <a:buFont typeface="Arial" panose="020B0604020202020204" pitchFamily="34" charset="0"/>
              <a:buChar char="•"/>
            </a:pPr>
            <a:r>
              <a:rPr lang="en-US" sz="2400" dirty="0">
                <a:solidFill>
                  <a:schemeClr val="tx2"/>
                </a:solidFill>
                <a:latin typeface="+mj-lt"/>
              </a:rPr>
              <a:t>School Test Coordinators can download the roster to confirm that all students in their schools are included.</a:t>
            </a:r>
          </a:p>
          <a:p>
            <a:pPr marL="342900" indent="-342900">
              <a:spcBef>
                <a:spcPts val="600"/>
              </a:spcBef>
              <a:buFont typeface="Arial" pitchFamily="34" charset="0"/>
              <a:buChar char="•"/>
              <a:defRPr/>
            </a:pPr>
            <a:r>
              <a:rPr lang="en-US" sz="2400" dirty="0">
                <a:solidFill>
                  <a:schemeClr val="tx2"/>
                </a:solidFill>
                <a:latin typeface="+mj-lt"/>
              </a:rPr>
              <a:t>Please </a:t>
            </a:r>
            <a:r>
              <a:rPr lang="en-US" sz="2400" b="1" u="sng" dirty="0">
                <a:solidFill>
                  <a:schemeClr val="tx2"/>
                </a:solidFill>
                <a:latin typeface="+mj-lt"/>
              </a:rPr>
              <a:t>Do not </a:t>
            </a:r>
            <a:r>
              <a:rPr lang="en-US" sz="2400" dirty="0">
                <a:solidFill>
                  <a:schemeClr val="tx2"/>
                </a:solidFill>
                <a:latin typeface="+mj-lt"/>
              </a:rPr>
              <a:t>rename the roster</a:t>
            </a:r>
          </a:p>
          <a:p>
            <a:pPr marL="342900" indent="-342900">
              <a:spcBef>
                <a:spcPts val="600"/>
              </a:spcBef>
              <a:buFont typeface="Arial" pitchFamily="34" charset="0"/>
              <a:buChar char="•"/>
              <a:defRPr/>
            </a:pPr>
            <a:r>
              <a:rPr lang="en-US" sz="2400" dirty="0">
                <a:solidFill>
                  <a:schemeClr val="tx2"/>
                </a:solidFill>
                <a:latin typeface="+mj-lt"/>
              </a:rPr>
              <a:t>Districts </a:t>
            </a:r>
            <a:r>
              <a:rPr lang="en-US" sz="2400" b="1" dirty="0">
                <a:solidFill>
                  <a:schemeClr val="tx2"/>
                </a:solidFill>
                <a:latin typeface="+mj-lt"/>
              </a:rPr>
              <a:t>do not </a:t>
            </a:r>
            <a:r>
              <a:rPr lang="en-US" sz="2400" dirty="0">
                <a:solidFill>
                  <a:schemeClr val="tx2"/>
                </a:solidFill>
                <a:latin typeface="+mj-lt"/>
              </a:rPr>
              <a:t>need to submit or create separate rosters for the grade 2 GT testing.</a:t>
            </a:r>
          </a:p>
          <a:p>
            <a:pPr marL="342900" indent="-342900">
              <a:buFont typeface="Arial" panose="020B0604020202020204" pitchFamily="34" charset="0"/>
              <a:buChar char="•"/>
            </a:pPr>
            <a:endParaRPr lang="en-US" sz="2400" dirty="0">
              <a:solidFill>
                <a:schemeClr val="tx2"/>
              </a:solidFill>
              <a:latin typeface="+mj-lt"/>
            </a:endParaRPr>
          </a:p>
        </p:txBody>
      </p:sp>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4425C0-5B53-C185-2301-DF0AC3C8702D}"/>
              </a:ext>
            </a:extLst>
          </p:cNvPr>
          <p:cNvSpPr txBox="1"/>
          <p:nvPr/>
        </p:nvSpPr>
        <p:spPr>
          <a:xfrm>
            <a:off x="838200" y="1181184"/>
            <a:ext cx="8215820" cy="584775"/>
          </a:xfrm>
          <a:prstGeom prst="rect">
            <a:avLst/>
          </a:prstGeom>
          <a:noFill/>
        </p:spPr>
        <p:txBody>
          <a:bodyPr wrap="square" rtlCol="0">
            <a:spAutoFit/>
          </a:bodyPr>
          <a:lstStyle/>
          <a:p>
            <a:r>
              <a:rPr lang="en-US" sz="3200" b="1" spc="300" dirty="0">
                <a:solidFill>
                  <a:schemeClr val="tx2"/>
                </a:solidFill>
                <a:latin typeface="+mj-lt"/>
                <a:cs typeface="Calibri" panose="020F0502020204030204" pitchFamily="34" charset="0"/>
              </a:rPr>
              <a:t>Rostering</a:t>
            </a:r>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2097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4425C0-5B53-C185-2301-DF0AC3C8702D}"/>
              </a:ext>
            </a:extLst>
          </p:cNvPr>
          <p:cNvSpPr txBox="1"/>
          <p:nvPr/>
        </p:nvSpPr>
        <p:spPr>
          <a:xfrm>
            <a:off x="838200" y="1223716"/>
            <a:ext cx="8215820" cy="584775"/>
          </a:xfrm>
          <a:prstGeom prst="rect">
            <a:avLst/>
          </a:prstGeom>
          <a:noFill/>
        </p:spPr>
        <p:txBody>
          <a:bodyPr wrap="square" rtlCol="0">
            <a:spAutoFit/>
          </a:bodyPr>
          <a:lstStyle/>
          <a:p>
            <a:r>
              <a:rPr lang="en-US" sz="3200" b="1" spc="300" dirty="0">
                <a:solidFill>
                  <a:schemeClr val="tx2"/>
                </a:solidFill>
                <a:latin typeface="+mj-lt"/>
                <a:cs typeface="Calibri" panose="020F0502020204030204" pitchFamily="34" charset="0"/>
              </a:rPr>
              <a:t>Rostering</a:t>
            </a:r>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539F9135-3BEC-2C56-326B-7FE2DF30F8B4}"/>
              </a:ext>
            </a:extLst>
          </p:cNvPr>
          <p:cNvSpPr txBox="1"/>
          <p:nvPr/>
        </p:nvSpPr>
        <p:spPr>
          <a:xfrm>
            <a:off x="1166923" y="1897183"/>
            <a:ext cx="9858153" cy="1261884"/>
          </a:xfrm>
          <a:prstGeom prst="rect">
            <a:avLst/>
          </a:prstGeom>
          <a:noFill/>
        </p:spPr>
        <p:txBody>
          <a:bodyPr wrap="square" rtlCol="0">
            <a:spAutoFit/>
          </a:bodyPr>
          <a:lstStyle/>
          <a:p>
            <a:r>
              <a:rPr lang="en-US" sz="2800" b="1" spc="300" dirty="0">
                <a:solidFill>
                  <a:schemeClr val="tx2"/>
                </a:solidFill>
                <a:latin typeface="+mj-lt"/>
              </a:rPr>
              <a:t>Staff file</a:t>
            </a:r>
          </a:p>
          <a:p>
            <a:r>
              <a:rPr lang="en-US" sz="2400" dirty="0">
                <a:solidFill>
                  <a:schemeClr val="tx2"/>
                </a:solidFill>
                <a:latin typeface="+mj-lt"/>
              </a:rPr>
              <a:t>DTCs need to ensure that anyone administering the CogAT and Iowa Assessments online have access to DataManager. </a:t>
            </a:r>
          </a:p>
        </p:txBody>
      </p:sp>
      <p:sp>
        <p:nvSpPr>
          <p:cNvPr id="9" name="Content Placeholder 1">
            <a:extLst>
              <a:ext uri="{FF2B5EF4-FFF2-40B4-BE49-F238E27FC236}">
                <a16:creationId xmlns:a16="http://schemas.microsoft.com/office/drawing/2014/main" id="{C177E000-F12C-0A46-FCD9-DA6AB2F18935}"/>
              </a:ext>
            </a:extLst>
          </p:cNvPr>
          <p:cNvSpPr txBox="1">
            <a:spLocks/>
          </p:cNvSpPr>
          <p:nvPr/>
        </p:nvSpPr>
        <p:spPr>
          <a:xfrm>
            <a:off x="1167173" y="3273551"/>
            <a:ext cx="9858152" cy="1753499"/>
          </a:xfrm>
          <a:prstGeom prst="rect">
            <a:avLst/>
          </a:prstGeom>
        </p:spPr>
        <p:txBody>
          <a:bodyPr>
            <a:no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defRPr/>
            </a:pPr>
            <a:r>
              <a:rPr lang="en-US" sz="2400" b="1" dirty="0">
                <a:solidFill>
                  <a:schemeClr val="tx2"/>
                </a:solidFill>
                <a:latin typeface="+mj-lt"/>
              </a:rPr>
              <a:t>Step 1</a:t>
            </a:r>
            <a:r>
              <a:rPr lang="en-US" sz="2400" dirty="0">
                <a:solidFill>
                  <a:schemeClr val="tx2"/>
                </a:solidFill>
                <a:latin typeface="+mj-lt"/>
              </a:rPr>
              <a:t>- Export a list of staff users using the Manage Staff functionality in DataManager</a:t>
            </a:r>
          </a:p>
          <a:p>
            <a:pPr marL="0" indent="0">
              <a:spcBef>
                <a:spcPts val="600"/>
              </a:spcBef>
              <a:buNone/>
              <a:defRPr/>
            </a:pPr>
            <a:r>
              <a:rPr lang="en-US" sz="2400" b="1" dirty="0">
                <a:solidFill>
                  <a:schemeClr val="tx2"/>
                </a:solidFill>
                <a:latin typeface="+mj-lt"/>
              </a:rPr>
              <a:t>Step 2</a:t>
            </a:r>
            <a:r>
              <a:rPr lang="en-US" sz="2400" dirty="0">
                <a:solidFill>
                  <a:schemeClr val="tx2"/>
                </a:solidFill>
                <a:latin typeface="+mj-lt"/>
              </a:rPr>
              <a:t>- Update the users as necessary and add new staff if needed.</a:t>
            </a:r>
          </a:p>
          <a:p>
            <a:pPr marL="0" indent="0">
              <a:spcBef>
                <a:spcPts val="600"/>
              </a:spcBef>
              <a:buNone/>
              <a:defRPr/>
            </a:pPr>
            <a:r>
              <a:rPr lang="en-US" sz="2400" b="1" dirty="0">
                <a:solidFill>
                  <a:schemeClr val="tx2"/>
                </a:solidFill>
                <a:latin typeface="+mj-lt"/>
              </a:rPr>
              <a:t>Step 3</a:t>
            </a:r>
            <a:r>
              <a:rPr lang="en-US" sz="2400" dirty="0">
                <a:solidFill>
                  <a:schemeClr val="tx2"/>
                </a:solidFill>
                <a:latin typeface="+mj-lt"/>
              </a:rPr>
              <a:t>- Submit the file to Celia Ortiz for upload</a:t>
            </a:r>
          </a:p>
          <a:p>
            <a:pPr marL="0" indent="0">
              <a:spcBef>
                <a:spcPts val="600"/>
              </a:spcBef>
              <a:buNone/>
              <a:defRPr/>
            </a:pPr>
            <a:endParaRPr lang="en-US" dirty="0">
              <a:solidFill>
                <a:schemeClr val="tx2"/>
              </a:solidFill>
              <a:latin typeface="+mj-lt"/>
            </a:endParaRPr>
          </a:p>
        </p:txBody>
      </p:sp>
      <p:sp>
        <p:nvSpPr>
          <p:cNvPr id="4" name="TextBox 3">
            <a:extLst>
              <a:ext uri="{FF2B5EF4-FFF2-40B4-BE49-F238E27FC236}">
                <a16:creationId xmlns:a16="http://schemas.microsoft.com/office/drawing/2014/main" id="{A84F6F01-AD4E-6620-C9B1-76F908C54D1E}"/>
              </a:ext>
            </a:extLst>
          </p:cNvPr>
          <p:cNvSpPr txBox="1"/>
          <p:nvPr/>
        </p:nvSpPr>
        <p:spPr>
          <a:xfrm>
            <a:off x="822576" y="5273749"/>
            <a:ext cx="10558130" cy="461665"/>
          </a:xfrm>
          <a:prstGeom prst="rect">
            <a:avLst/>
          </a:prstGeom>
          <a:noFill/>
        </p:spPr>
        <p:txBody>
          <a:bodyPr wrap="square" rtlCol="0">
            <a:spAutoFit/>
          </a:bodyPr>
          <a:lstStyle/>
          <a:p>
            <a:r>
              <a:rPr lang="en-US" sz="2400" dirty="0">
                <a:solidFill>
                  <a:schemeClr val="tx2"/>
                </a:solidFill>
                <a:latin typeface="+mj-lt"/>
              </a:rPr>
              <a:t>*Manual entry of new staff or edits to existing staff is also available</a:t>
            </a:r>
          </a:p>
        </p:txBody>
      </p:sp>
      <p:sp>
        <p:nvSpPr>
          <p:cNvPr id="11" name="Title 1">
            <a:extLst>
              <a:ext uri="{FF2B5EF4-FFF2-40B4-BE49-F238E27FC236}">
                <a16:creationId xmlns:a16="http://schemas.microsoft.com/office/drawing/2014/main" id="{A7883B34-7164-7A7E-AF9C-FB3EEC3ED8A2}"/>
              </a:ext>
            </a:extLst>
          </p:cNvPr>
          <p:cNvSpPr>
            <a:spLocks noGrp="1"/>
          </p:cNvSpPr>
          <p:nvPr>
            <p:ph type="title"/>
          </p:nvPr>
        </p:nvSpPr>
        <p:spPr>
          <a:xfrm>
            <a:off x="691351" y="310534"/>
            <a:ext cx="10662449" cy="726696"/>
          </a:xfrm>
        </p:spPr>
        <p:txBody>
          <a:bodyPr>
            <a:noAutofit/>
          </a:bodyPr>
          <a:lstStyle/>
          <a:p>
            <a:r>
              <a:rPr lang="en-US" sz="3200" b="1" dirty="0">
                <a:solidFill>
                  <a:schemeClr val="tx2"/>
                </a:solidFill>
                <a:latin typeface="Arial Black" panose="020B0A04020102020204" pitchFamily="34" charset="0"/>
              </a:rPr>
              <a:t>Pretesting Activities for Online Testing</a:t>
            </a:r>
          </a:p>
        </p:txBody>
      </p:sp>
    </p:spTree>
    <p:extLst>
      <p:ext uri="{BB962C8B-B14F-4D97-AF65-F5344CB8AC3E}">
        <p14:creationId xmlns:p14="http://schemas.microsoft.com/office/powerpoint/2010/main" val="1194079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49D5B0E-617D-AA64-D8E3-1428EF9AAD5C}"/>
              </a:ext>
            </a:extLst>
          </p:cNvPr>
          <p:cNvSpPr txBox="1"/>
          <p:nvPr/>
        </p:nvSpPr>
        <p:spPr>
          <a:xfrm>
            <a:off x="1112170" y="1929650"/>
            <a:ext cx="9983738" cy="1569660"/>
          </a:xfrm>
          <a:prstGeom prst="rect">
            <a:avLst/>
          </a:prstGeom>
          <a:noFill/>
        </p:spPr>
        <p:txBody>
          <a:bodyPr wrap="square" rtlCol="0">
            <a:spAutoFit/>
          </a:bodyPr>
          <a:lstStyle/>
          <a:p>
            <a:r>
              <a:rPr lang="en-US" sz="2400" dirty="0">
                <a:solidFill>
                  <a:schemeClr val="tx2"/>
                </a:solidFill>
                <a:latin typeface="+mj-lt"/>
              </a:rPr>
              <a:t>The SCDE will create the Test Events that will be used by </a:t>
            </a:r>
            <a:r>
              <a:rPr lang="en-US" sz="2400" u="sng" dirty="0">
                <a:solidFill>
                  <a:schemeClr val="tx2"/>
                </a:solidFill>
                <a:latin typeface="+mj-lt"/>
              </a:rPr>
              <a:t>ALL</a:t>
            </a:r>
            <a:r>
              <a:rPr lang="en-US" sz="2400" dirty="0">
                <a:solidFill>
                  <a:schemeClr val="tx2"/>
                </a:solidFill>
                <a:latin typeface="+mj-lt"/>
              </a:rPr>
              <a:t> districts for the grade 2 administration of CogAT and Iowa Assessment during the Fall 2025 testing window. These test events are scheduled to open on Monday, September 22.</a:t>
            </a:r>
          </a:p>
        </p:txBody>
      </p:sp>
      <p:sp>
        <p:nvSpPr>
          <p:cNvPr id="7" name="TextBox 6">
            <a:extLst>
              <a:ext uri="{FF2B5EF4-FFF2-40B4-BE49-F238E27FC236}">
                <a16:creationId xmlns:a16="http://schemas.microsoft.com/office/drawing/2014/main" id="{8B6253A6-5298-F24B-DAEE-D343E4F696BD}"/>
              </a:ext>
            </a:extLst>
          </p:cNvPr>
          <p:cNvSpPr txBox="1"/>
          <p:nvPr/>
        </p:nvSpPr>
        <p:spPr>
          <a:xfrm>
            <a:off x="691351" y="1182894"/>
            <a:ext cx="8215820" cy="584775"/>
          </a:xfrm>
          <a:prstGeom prst="rect">
            <a:avLst/>
          </a:prstGeom>
          <a:noFill/>
        </p:spPr>
        <p:txBody>
          <a:bodyPr wrap="square" rtlCol="0">
            <a:spAutoFit/>
          </a:bodyPr>
          <a:lstStyle/>
          <a:p>
            <a:r>
              <a:rPr lang="en-US" sz="3200" b="1" spc="300" dirty="0">
                <a:solidFill>
                  <a:schemeClr val="tx2"/>
                </a:solidFill>
                <a:latin typeface="+mj-lt"/>
                <a:cs typeface="Calibri" panose="020F0502020204030204" pitchFamily="34" charset="0"/>
              </a:rPr>
              <a:t>Test Events</a:t>
            </a:r>
          </a:p>
        </p:txBody>
      </p:sp>
      <p:sp>
        <p:nvSpPr>
          <p:cNvPr id="10" name="Content Placeholder 1">
            <a:extLst>
              <a:ext uri="{FF2B5EF4-FFF2-40B4-BE49-F238E27FC236}">
                <a16:creationId xmlns:a16="http://schemas.microsoft.com/office/drawing/2014/main" id="{3B83952C-9D6E-5880-9032-CE338117E890}"/>
              </a:ext>
            </a:extLst>
          </p:cNvPr>
          <p:cNvSpPr txBox="1">
            <a:spLocks/>
          </p:cNvSpPr>
          <p:nvPr/>
        </p:nvSpPr>
        <p:spPr>
          <a:xfrm>
            <a:off x="1053691" y="3539970"/>
            <a:ext cx="10100695" cy="2743199"/>
          </a:xfrm>
          <a:prstGeom prst="rect">
            <a:avLst/>
          </a:prstGeom>
        </p:spPr>
        <p:txBody>
          <a:bodyPr>
            <a:no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lvl="1" indent="0">
              <a:spcBef>
                <a:spcPts val="600"/>
              </a:spcBef>
              <a:buNone/>
              <a:defRPr/>
            </a:pPr>
            <a:r>
              <a:rPr lang="en-US" sz="2200" b="1" dirty="0">
                <a:solidFill>
                  <a:schemeClr val="tx2"/>
                </a:solidFill>
                <a:latin typeface="+mj-lt"/>
              </a:rPr>
              <a:t>Important reminders:</a:t>
            </a:r>
          </a:p>
          <a:p>
            <a:pPr lvl="1">
              <a:spcBef>
                <a:spcPts val="600"/>
              </a:spcBef>
              <a:defRPr/>
            </a:pPr>
            <a:r>
              <a:rPr lang="en-US" sz="2200" dirty="0">
                <a:solidFill>
                  <a:schemeClr val="tx2"/>
                </a:solidFill>
                <a:latin typeface="+mj-lt"/>
              </a:rPr>
              <a:t>Districts are not required to create separate Test Events for grade 2 GT testing.</a:t>
            </a:r>
          </a:p>
          <a:p>
            <a:pPr lvl="1">
              <a:spcBef>
                <a:spcPts val="600"/>
              </a:spcBef>
              <a:defRPr/>
            </a:pPr>
            <a:r>
              <a:rPr lang="en-US" sz="2200" dirty="0">
                <a:solidFill>
                  <a:schemeClr val="tx2"/>
                </a:solidFill>
                <a:latin typeface="+mj-lt"/>
              </a:rPr>
              <a:t>Please refrain from closing the Test Events that have been set up for grade 2 GT testing.</a:t>
            </a:r>
          </a:p>
          <a:p>
            <a:pPr lvl="1">
              <a:spcBef>
                <a:spcPts val="600"/>
              </a:spcBef>
              <a:defRPr/>
            </a:pPr>
            <a:r>
              <a:rPr lang="en-US" sz="2200" dirty="0">
                <a:solidFill>
                  <a:schemeClr val="tx2"/>
                </a:solidFill>
                <a:latin typeface="+mj-lt"/>
              </a:rPr>
              <a:t>Avoid reopening a Test Event once it has been closed.</a:t>
            </a:r>
          </a:p>
          <a:p>
            <a:pPr lvl="1">
              <a:spcBef>
                <a:spcPts val="600"/>
              </a:spcBef>
              <a:defRPr/>
            </a:pPr>
            <a:r>
              <a:rPr lang="en-US" sz="2200" dirty="0">
                <a:solidFill>
                  <a:schemeClr val="tx2"/>
                </a:solidFill>
                <a:latin typeface="+mj-lt"/>
              </a:rPr>
              <a:t>After the Test Events have been closed, no additional testing will be permitted.</a:t>
            </a:r>
            <a:endParaRPr lang="en-US" sz="2000" dirty="0">
              <a:solidFill>
                <a:schemeClr val="tx2"/>
              </a:solidFill>
              <a:latin typeface="+mj-lt"/>
            </a:endParaRPr>
          </a:p>
        </p:txBody>
      </p:sp>
      <p:sp>
        <p:nvSpPr>
          <p:cNvPr id="6" name="Title 1">
            <a:extLst>
              <a:ext uri="{FF2B5EF4-FFF2-40B4-BE49-F238E27FC236}">
                <a16:creationId xmlns:a16="http://schemas.microsoft.com/office/drawing/2014/main" id="{BC0F9B89-13DC-3607-A095-CD7542E53920}"/>
              </a:ext>
            </a:extLst>
          </p:cNvPr>
          <p:cNvSpPr>
            <a:spLocks noGrp="1"/>
          </p:cNvSpPr>
          <p:nvPr>
            <p:ph type="title"/>
          </p:nvPr>
        </p:nvSpPr>
        <p:spPr>
          <a:xfrm>
            <a:off x="691351" y="310534"/>
            <a:ext cx="10662449" cy="726696"/>
          </a:xfrm>
        </p:spPr>
        <p:txBody>
          <a:bodyPr>
            <a:noAutofit/>
          </a:bodyPr>
          <a:lstStyle/>
          <a:p>
            <a:r>
              <a:rPr lang="en-US" sz="3200" b="1" dirty="0">
                <a:solidFill>
                  <a:schemeClr val="tx2"/>
                </a:solidFill>
                <a:latin typeface="Arial Black" panose="020B0A04020102020204" pitchFamily="34" charset="0"/>
              </a:rPr>
              <a:t>Pretesting Activities for Online Testing</a:t>
            </a:r>
          </a:p>
        </p:txBody>
      </p:sp>
    </p:spTree>
    <p:extLst>
      <p:ext uri="{BB962C8B-B14F-4D97-AF65-F5344CB8AC3E}">
        <p14:creationId xmlns:p14="http://schemas.microsoft.com/office/powerpoint/2010/main" val="1079410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D0F9E-B8D1-1ABF-7973-66F68BFFE8EE}"/>
              </a:ext>
            </a:extLst>
          </p:cNvPr>
          <p:cNvSpPr>
            <a:spLocks noGrp="1"/>
          </p:cNvSpPr>
          <p:nvPr>
            <p:ph type="title"/>
          </p:nvPr>
        </p:nvSpPr>
        <p:spPr>
          <a:xfrm>
            <a:off x="641694" y="548640"/>
            <a:ext cx="4096848" cy="5431536"/>
          </a:xfrm>
        </p:spPr>
        <p:txBody>
          <a:bodyPr>
            <a:normAutofit/>
          </a:bodyPr>
          <a:lstStyle/>
          <a:p>
            <a:r>
              <a:rPr lang="en-US" sz="4800" b="1" spc="300" dirty="0">
                <a:solidFill>
                  <a:schemeClr val="tx2"/>
                </a:solidFill>
                <a:latin typeface="Arial Black" panose="020B0A04020102020204" pitchFamily="34" charset="0"/>
              </a:rPr>
              <a:t>DTC Checklist- Before Testing</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10E046-3D26-E63E-ABC7-EDA967E74F31}"/>
              </a:ext>
            </a:extLst>
          </p:cNvPr>
          <p:cNvSpPr>
            <a:spLocks noGrp="1"/>
          </p:cNvSpPr>
          <p:nvPr>
            <p:ph idx="1"/>
          </p:nvPr>
        </p:nvSpPr>
        <p:spPr>
          <a:xfrm>
            <a:off x="5126418" y="552091"/>
            <a:ext cx="6224335" cy="5431536"/>
          </a:xfrm>
        </p:spPr>
        <p:txBody>
          <a:bodyPr anchor="ctr">
            <a:normAutofit/>
          </a:bodyPr>
          <a:lstStyle/>
          <a:p>
            <a:pPr>
              <a:spcAft>
                <a:spcPts val="1200"/>
              </a:spcAft>
              <a:buFont typeface="Wingdings" panose="05000000000000000000" pitchFamily="2" charset="2"/>
              <a:buChar char="q"/>
            </a:pPr>
            <a:r>
              <a:rPr lang="en-US" sz="2200" dirty="0">
                <a:latin typeface="+mj-lt"/>
              </a:rPr>
              <a:t> </a:t>
            </a:r>
            <a:r>
              <a:rPr lang="en-US" sz="2400" dirty="0">
                <a:latin typeface="+mj-lt"/>
              </a:rPr>
              <a:t>Participate in the pretest workshops.</a:t>
            </a:r>
          </a:p>
          <a:p>
            <a:pPr>
              <a:spcAft>
                <a:spcPts val="1200"/>
              </a:spcAft>
              <a:buFont typeface="Wingdings" panose="05000000000000000000" pitchFamily="2" charset="2"/>
              <a:buChar char="q"/>
            </a:pPr>
            <a:r>
              <a:rPr lang="en-US" sz="2400" dirty="0">
                <a:latin typeface="+mj-lt"/>
              </a:rPr>
              <a:t> Ensure that adequate training is given to all persons who will be administering or monitoring the Gifted and Talented assessments.</a:t>
            </a:r>
          </a:p>
          <a:p>
            <a:pPr>
              <a:spcBef>
                <a:spcPts val="0"/>
              </a:spcBef>
              <a:buFont typeface="Wingdings" panose="05000000000000000000" pitchFamily="2" charset="2"/>
              <a:buChar char="q"/>
              <a:defRPr/>
            </a:pPr>
            <a:r>
              <a:rPr lang="en-US" sz="2400" dirty="0">
                <a:latin typeface="+mj-lt"/>
              </a:rPr>
              <a:t> Conduct training sessions for all STCs.</a:t>
            </a:r>
          </a:p>
          <a:p>
            <a:pPr>
              <a:spcBef>
                <a:spcPts val="0"/>
              </a:spcBef>
              <a:buFont typeface="Wingdings" panose="05000000000000000000" pitchFamily="2" charset="2"/>
              <a:buChar char="q"/>
              <a:defRPr/>
            </a:pPr>
            <a:r>
              <a:rPr lang="en-US" altLang="en-US" sz="2400" dirty="0">
                <a:latin typeface="+mj-lt"/>
              </a:rPr>
              <a:t> DTCs and/or STCs must hold training sessions for all Test Administrators (TAs) and monitors.</a:t>
            </a:r>
          </a:p>
          <a:p>
            <a:pPr>
              <a:spcBef>
                <a:spcPts val="0"/>
              </a:spcBef>
              <a:buFont typeface="Wingdings" panose="05000000000000000000" pitchFamily="2" charset="2"/>
              <a:buChar char="q"/>
              <a:defRPr/>
            </a:pPr>
            <a:r>
              <a:rPr lang="en-US" altLang="en-US" sz="2400" dirty="0">
                <a:latin typeface="+mj-lt"/>
              </a:rPr>
              <a:t> DTCs, STCs, TAs and monitors to complete the appropriate “Agreement to Maintain Test Security and Confidentiality” forms found on pages 63-68 of the Online TAM.</a:t>
            </a:r>
          </a:p>
        </p:txBody>
      </p:sp>
    </p:spTree>
    <p:extLst>
      <p:ext uri="{BB962C8B-B14F-4D97-AF65-F5344CB8AC3E}">
        <p14:creationId xmlns:p14="http://schemas.microsoft.com/office/powerpoint/2010/main" val="56993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5346-AAB1-EC6C-6B12-68D5E82D1786}"/>
              </a:ext>
            </a:extLst>
          </p:cNvPr>
          <p:cNvSpPr>
            <a:spLocks noGrp="1"/>
          </p:cNvSpPr>
          <p:nvPr>
            <p:ph type="title"/>
          </p:nvPr>
        </p:nvSpPr>
        <p:spPr>
          <a:xfrm>
            <a:off x="636999" y="958167"/>
            <a:ext cx="10921428" cy="668337"/>
          </a:xfrm>
        </p:spPr>
        <p:txBody>
          <a:bodyPr>
            <a:noAutofit/>
          </a:bodyPr>
          <a:lstStyle/>
          <a:p>
            <a:r>
              <a:rPr lang="en-US" b="1" dirty="0">
                <a:solidFill>
                  <a:schemeClr val="tx2"/>
                </a:solidFill>
                <a:latin typeface="Arial Black" panose="020B0A04020102020204" pitchFamily="34" charset="0"/>
              </a:rPr>
              <a:t>Who to Contact</a:t>
            </a:r>
          </a:p>
        </p:txBody>
      </p:sp>
      <p:sp>
        <p:nvSpPr>
          <p:cNvPr id="5" name="Content Placeholder 4">
            <a:extLst>
              <a:ext uri="{FF2B5EF4-FFF2-40B4-BE49-F238E27FC236}">
                <a16:creationId xmlns:a16="http://schemas.microsoft.com/office/drawing/2014/main" id="{74FE4406-BEB3-BFF3-7679-643C11549158}"/>
              </a:ext>
            </a:extLst>
          </p:cNvPr>
          <p:cNvSpPr>
            <a:spLocks noGrp="1"/>
          </p:cNvSpPr>
          <p:nvPr>
            <p:ph type="body" idx="1"/>
          </p:nvPr>
        </p:nvSpPr>
        <p:spPr>
          <a:xfrm>
            <a:off x="778825" y="1619519"/>
            <a:ext cx="5157787" cy="823912"/>
          </a:xfrm>
          <a:solidFill>
            <a:schemeClr val="tx2"/>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ormAutofit/>
          </a:bodyPr>
          <a:lstStyle/>
          <a:p>
            <a:pPr algn="ctr">
              <a:spcBef>
                <a:spcPts val="0"/>
              </a:spcBef>
            </a:pPr>
            <a:r>
              <a:rPr lang="en-US" dirty="0">
                <a:latin typeface="Arial" panose="020B0604020202020204" pitchFamily="34" charset="0"/>
                <a:cs typeface="Arial" panose="020B0604020202020204" pitchFamily="34" charset="0"/>
              </a:rPr>
              <a:t>Riverside Insights- South </a:t>
            </a:r>
          </a:p>
          <a:p>
            <a:pPr algn="ctr">
              <a:spcBef>
                <a:spcPts val="0"/>
              </a:spcBef>
            </a:pPr>
            <a:r>
              <a:rPr lang="en-US" dirty="0">
                <a:latin typeface="Arial" panose="020B0604020202020204" pitchFamily="34" charset="0"/>
                <a:cs typeface="Arial" panose="020B0604020202020204" pitchFamily="34" charset="0"/>
              </a:rPr>
              <a:t>Carolina Team</a:t>
            </a:r>
          </a:p>
        </p:txBody>
      </p:sp>
      <p:sp>
        <p:nvSpPr>
          <p:cNvPr id="8" name="Content Placeholder 7">
            <a:extLst>
              <a:ext uri="{FF2B5EF4-FFF2-40B4-BE49-F238E27FC236}">
                <a16:creationId xmlns:a16="http://schemas.microsoft.com/office/drawing/2014/main" id="{E74710E3-3A2B-44DC-D213-F626C292D328}"/>
              </a:ext>
            </a:extLst>
          </p:cNvPr>
          <p:cNvSpPr>
            <a:spLocks noGrp="1"/>
          </p:cNvSpPr>
          <p:nvPr>
            <p:ph sz="half" idx="2"/>
          </p:nvPr>
        </p:nvSpPr>
        <p:spPr>
          <a:xfrm>
            <a:off x="778994" y="3435655"/>
            <a:ext cx="5157787" cy="2629542"/>
          </a:xfrm>
        </p:spPr>
        <p:txBody>
          <a:bodyPr>
            <a:normAutofit/>
          </a:bodyPr>
          <a:lstStyle/>
          <a:p>
            <a:pPr>
              <a:spcBef>
                <a:spcPts val="0"/>
              </a:spcBef>
              <a:buFont typeface="Wingdings" panose="05000000000000000000" pitchFamily="2" charset="2"/>
              <a:buChar char="v"/>
            </a:pPr>
            <a:r>
              <a:rPr lang="en-US" sz="2000" dirty="0">
                <a:solidFill>
                  <a:schemeClr val="tx2"/>
                </a:solidFill>
                <a:latin typeface="+mj-lt"/>
                <a:cs typeface="Arial" panose="020B0604020202020204" pitchFamily="34" charset="0"/>
              </a:rPr>
              <a:t>Celia Ortiz</a:t>
            </a:r>
          </a:p>
          <a:p>
            <a:pPr marL="457200" lvl="1" indent="0">
              <a:spcBef>
                <a:spcPts val="0"/>
              </a:spcBef>
              <a:buNone/>
            </a:pPr>
            <a:r>
              <a:rPr lang="en-US" altLang="en-US" sz="2000" dirty="0">
                <a:solidFill>
                  <a:schemeClr val="tx2"/>
                </a:solidFill>
                <a:latin typeface="+mj-lt"/>
                <a:cs typeface="Arial" panose="020B0604020202020204" pitchFamily="34" charset="0"/>
              </a:rPr>
              <a:t>Sr. Project Manager  </a:t>
            </a:r>
            <a:r>
              <a:rPr lang="en-US" altLang="en-US" sz="2000" dirty="0">
                <a:solidFill>
                  <a:schemeClr val="tx2"/>
                </a:solidFill>
                <a:latin typeface="+mj-lt"/>
                <a:cs typeface="Arial" panose="020B0604020202020204" pitchFamily="34" charset="0"/>
                <a:hlinkClick r:id="rId3"/>
              </a:rPr>
              <a:t>celia.ortiz@riversideinsights</a:t>
            </a:r>
            <a:r>
              <a:rPr lang="en-US" altLang="en-US" sz="2000" dirty="0">
                <a:latin typeface="+mj-lt"/>
                <a:cs typeface="Arial" panose="020B0604020202020204" pitchFamily="34" charset="0"/>
                <a:hlinkClick r:id="rId3"/>
              </a:rPr>
              <a:t>.com</a:t>
            </a:r>
            <a:endParaRPr lang="en-US" altLang="en-US" sz="2000" dirty="0">
              <a:latin typeface="+mj-lt"/>
              <a:cs typeface="Arial" panose="020B0604020202020204" pitchFamily="34" charset="0"/>
            </a:endParaRPr>
          </a:p>
          <a:p>
            <a:pPr marL="457200" lvl="1" indent="0">
              <a:spcBef>
                <a:spcPts val="0"/>
              </a:spcBef>
              <a:buNone/>
            </a:pPr>
            <a:r>
              <a:rPr lang="en-US" altLang="en-US" sz="2000" dirty="0">
                <a:solidFill>
                  <a:schemeClr val="tx2"/>
                </a:solidFill>
                <a:latin typeface="+mj-lt"/>
                <a:cs typeface="Arial" panose="020B0604020202020204" pitchFamily="34" charset="0"/>
              </a:rPr>
              <a:t>Phone: 630-760-4419</a:t>
            </a:r>
            <a:endParaRPr lang="en-US" sz="2000" dirty="0">
              <a:solidFill>
                <a:schemeClr val="tx2"/>
              </a:solidFill>
              <a:latin typeface="+mj-lt"/>
              <a:cs typeface="Arial" panose="020B0604020202020204" pitchFamily="34" charset="0"/>
            </a:endParaRPr>
          </a:p>
          <a:p>
            <a:pPr>
              <a:spcBef>
                <a:spcPts val="0"/>
              </a:spcBef>
              <a:buFont typeface="Wingdings" panose="05000000000000000000" pitchFamily="2" charset="2"/>
              <a:buChar char="v"/>
            </a:pPr>
            <a:r>
              <a:rPr lang="en-US" sz="2000" dirty="0">
                <a:solidFill>
                  <a:schemeClr val="tx2"/>
                </a:solidFill>
                <a:latin typeface="+mj-lt"/>
                <a:cs typeface="Arial" panose="020B0604020202020204" pitchFamily="34" charset="0"/>
              </a:rPr>
              <a:t>Sierra Scott</a:t>
            </a:r>
          </a:p>
          <a:p>
            <a:pPr marL="457200" lvl="1" indent="0">
              <a:spcBef>
                <a:spcPts val="0"/>
              </a:spcBef>
              <a:buNone/>
            </a:pPr>
            <a:r>
              <a:rPr lang="en-US" altLang="en-US" sz="2000" b="0" dirty="0">
                <a:solidFill>
                  <a:schemeClr val="tx2"/>
                </a:solidFill>
                <a:latin typeface="+mj-lt"/>
                <a:cs typeface="Arial" panose="020B0604020202020204" pitchFamily="34" charset="0"/>
              </a:rPr>
              <a:t>Assessment Consultant</a:t>
            </a:r>
          </a:p>
          <a:p>
            <a:pPr marL="457200" lvl="1" indent="0">
              <a:spcBef>
                <a:spcPts val="0"/>
              </a:spcBef>
              <a:buNone/>
            </a:pPr>
            <a:r>
              <a:rPr lang="en-US" altLang="en-US" sz="2000" b="0" i="0" dirty="0">
                <a:solidFill>
                  <a:schemeClr val="tx2"/>
                </a:solidFill>
                <a:latin typeface="+mj-lt"/>
                <a:cs typeface="Arial" panose="020B0604020202020204" pitchFamily="34" charset="0"/>
                <a:hlinkClick r:id="rId4"/>
              </a:rPr>
              <a:t>sierra.scott@riversideinsights.com</a:t>
            </a:r>
            <a:br>
              <a:rPr lang="en-US" altLang="en-US" sz="2000" b="0" dirty="0">
                <a:solidFill>
                  <a:schemeClr val="tx2"/>
                </a:solidFill>
                <a:latin typeface="+mj-lt"/>
                <a:cs typeface="Arial" panose="020B0604020202020204" pitchFamily="34" charset="0"/>
              </a:rPr>
            </a:br>
            <a:r>
              <a:rPr lang="en-US" altLang="en-US" sz="2000" b="0" dirty="0">
                <a:solidFill>
                  <a:schemeClr val="tx2"/>
                </a:solidFill>
                <a:latin typeface="+mj-lt"/>
                <a:cs typeface="Arial" panose="020B0604020202020204" pitchFamily="34" charset="0"/>
              </a:rPr>
              <a:t>Phone: 407-362-8204</a:t>
            </a:r>
          </a:p>
          <a:p>
            <a:pPr marL="457200" lvl="1" indent="0">
              <a:spcBef>
                <a:spcPts val="0"/>
              </a:spcBef>
              <a:buNone/>
            </a:pPr>
            <a:endParaRPr lang="en-US" altLang="en-US" sz="2000" b="0" dirty="0">
              <a:solidFill>
                <a:schemeClr val="tx2"/>
              </a:solidFill>
              <a:latin typeface="+mj-lt"/>
              <a:cs typeface="Arial" panose="020B0604020202020204" pitchFamily="34" charset="0"/>
            </a:endParaRPr>
          </a:p>
          <a:p>
            <a:pPr>
              <a:spcBef>
                <a:spcPts val="0"/>
              </a:spcBef>
            </a:pPr>
            <a:endParaRPr lang="en-US" sz="2400" dirty="0">
              <a:latin typeface="+mj-lt"/>
              <a:cs typeface="Arial" panose="020B0604020202020204" pitchFamily="34" charset="0"/>
            </a:endParaRPr>
          </a:p>
          <a:p>
            <a:endParaRPr lang="en-US" dirty="0">
              <a:latin typeface="+mj-lt"/>
              <a:cs typeface="Arial" panose="020B0604020202020204" pitchFamily="34" charset="0"/>
            </a:endParaRPr>
          </a:p>
        </p:txBody>
      </p:sp>
      <p:sp>
        <p:nvSpPr>
          <p:cNvPr id="9" name="Text Placeholder 8">
            <a:extLst>
              <a:ext uri="{FF2B5EF4-FFF2-40B4-BE49-F238E27FC236}">
                <a16:creationId xmlns:a16="http://schemas.microsoft.com/office/drawing/2014/main" id="{02A17DF5-CD59-E15D-59F7-B896A97D281A}"/>
              </a:ext>
            </a:extLst>
          </p:cNvPr>
          <p:cNvSpPr>
            <a:spLocks noGrp="1"/>
          </p:cNvSpPr>
          <p:nvPr>
            <p:ph type="body" sz="quarter" idx="3"/>
          </p:nvPr>
        </p:nvSpPr>
        <p:spPr>
          <a:xfrm>
            <a:off x="6250581" y="1619519"/>
            <a:ext cx="5183188" cy="823912"/>
          </a:xfrm>
          <a:solidFill>
            <a:schemeClr val="tx2"/>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dirty="0">
                <a:latin typeface="Arial" panose="020B0604020202020204" pitchFamily="34" charset="0"/>
                <a:cs typeface="Arial" panose="020B0604020202020204" pitchFamily="34" charset="0"/>
              </a:rPr>
              <a:t>South Carolina Department of Education Staff</a:t>
            </a:r>
          </a:p>
        </p:txBody>
      </p:sp>
      <p:sp>
        <p:nvSpPr>
          <p:cNvPr id="10" name="Content Placeholder 9">
            <a:extLst>
              <a:ext uri="{FF2B5EF4-FFF2-40B4-BE49-F238E27FC236}">
                <a16:creationId xmlns:a16="http://schemas.microsoft.com/office/drawing/2014/main" id="{EB8E3C25-D7DA-3CD6-8E4C-E6440D0B911D}"/>
              </a:ext>
            </a:extLst>
          </p:cNvPr>
          <p:cNvSpPr>
            <a:spLocks noGrp="1"/>
          </p:cNvSpPr>
          <p:nvPr>
            <p:ph sz="quarter" idx="4"/>
          </p:nvPr>
        </p:nvSpPr>
        <p:spPr>
          <a:xfrm>
            <a:off x="6255221" y="3439221"/>
            <a:ext cx="5183188" cy="2913896"/>
          </a:xfrm>
        </p:spPr>
        <p:txBody>
          <a:bodyPr>
            <a:normAutofit/>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dirty="0">
                <a:solidFill>
                  <a:schemeClr val="tx2"/>
                </a:solidFill>
                <a:latin typeface="+mj-lt"/>
                <a:cs typeface="Arial" panose="020B0604020202020204" pitchFamily="34" charset="0"/>
              </a:rPr>
              <a:t>David Trombly</a:t>
            </a:r>
            <a:endParaRPr lang="en-US" altLang="en-US" sz="2000" strike="sngStrike" dirty="0">
              <a:solidFill>
                <a:schemeClr val="tx2"/>
              </a:solidFill>
              <a:latin typeface="+mj-lt"/>
              <a:cs typeface="Arial" panose="020B0604020202020204" pitchFamily="34" charset="0"/>
            </a:endParaRPr>
          </a:p>
          <a:p>
            <a:pPr marL="457200" lvl="1" indent="0">
              <a:lnSpc>
                <a:spcPct val="100000"/>
              </a:lnSpc>
              <a:spcBef>
                <a:spcPts val="0"/>
              </a:spcBef>
              <a:buNone/>
              <a:defRPr/>
            </a:pPr>
            <a:r>
              <a:rPr lang="en-US" altLang="en-US" sz="2000" b="0" strike="noStrike" dirty="0">
                <a:solidFill>
                  <a:schemeClr val="tx2"/>
                </a:solidFill>
                <a:latin typeface="+mj-lt"/>
                <a:cs typeface="Arial" panose="020B0604020202020204" pitchFamily="34" charset="0"/>
              </a:rPr>
              <a:t>Office of Assessment and Standards, SCDE</a:t>
            </a:r>
          </a:p>
          <a:p>
            <a:pPr marL="457200" lvl="1" indent="0">
              <a:lnSpc>
                <a:spcPct val="100000"/>
              </a:lnSpc>
              <a:spcBef>
                <a:spcPts val="0"/>
              </a:spcBef>
              <a:buNone/>
              <a:defRPr/>
            </a:pPr>
            <a:r>
              <a:rPr lang="en-US" altLang="en-US" sz="2000" b="0" i="0" strike="noStrike" dirty="0">
                <a:solidFill>
                  <a:schemeClr val="tx2"/>
                </a:solidFill>
                <a:latin typeface="+mj-lt"/>
                <a:cs typeface="Arial" panose="020B0604020202020204" pitchFamily="34" charset="0"/>
                <a:hlinkClick r:id="rId5"/>
              </a:rPr>
              <a:t>dctrombly@ed.sc.gov</a:t>
            </a:r>
            <a:endParaRPr lang="en-US" altLang="en-US" sz="2000" b="0" i="0" strike="noStrike" dirty="0">
              <a:solidFill>
                <a:schemeClr val="tx2"/>
              </a:solidFill>
              <a:latin typeface="+mj-lt"/>
              <a:cs typeface="Arial" panose="020B0604020202020204" pitchFamily="34" charset="0"/>
            </a:endParaRPr>
          </a:p>
          <a:p>
            <a:pPr marL="457200" lvl="1" indent="0">
              <a:lnSpc>
                <a:spcPct val="100000"/>
              </a:lnSpc>
              <a:spcBef>
                <a:spcPts val="0"/>
              </a:spcBef>
              <a:buNone/>
              <a:defRPr/>
            </a:pPr>
            <a:r>
              <a:rPr lang="en-US" altLang="en-US" sz="2000" b="0" strike="noStrike" dirty="0">
                <a:solidFill>
                  <a:schemeClr val="tx2"/>
                </a:solidFill>
                <a:latin typeface="+mj-lt"/>
                <a:cs typeface="Arial" panose="020B0604020202020204" pitchFamily="34" charset="0"/>
              </a:rPr>
              <a:t>Phone:  803-734-8274</a:t>
            </a:r>
          </a:p>
        </p:txBody>
      </p:sp>
      <p:pic>
        <p:nvPicPr>
          <p:cNvPr id="14" name="Picture 13" descr="South Carolina Department of Education logo">
            <a:extLst>
              <a:ext uri="{FF2B5EF4-FFF2-40B4-BE49-F238E27FC236}">
                <a16:creationId xmlns:a16="http://schemas.microsoft.com/office/drawing/2014/main" id="{7289F260-36D6-0CE2-D772-5D261A9BE6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1574" y="78542"/>
            <a:ext cx="1236881" cy="1213793"/>
          </a:xfrm>
          <a:prstGeom prst="rect">
            <a:avLst/>
          </a:prstGeom>
        </p:spPr>
      </p:pic>
      <p:sp>
        <p:nvSpPr>
          <p:cNvPr id="3" name="Rectangle 2">
            <a:extLst>
              <a:ext uri="{FF2B5EF4-FFF2-40B4-BE49-F238E27FC236}">
                <a16:creationId xmlns:a16="http://schemas.microsoft.com/office/drawing/2014/main" id="{BCCAD4EB-2988-ECC6-C46E-1B1EB7E86FB3}"/>
              </a:ext>
            </a:extLst>
          </p:cNvPr>
          <p:cNvSpPr/>
          <p:nvPr/>
        </p:nvSpPr>
        <p:spPr>
          <a:xfrm>
            <a:off x="-24446" y="6441897"/>
            <a:ext cx="12216446" cy="416103"/>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2" name="Picture 11" descr="Riverside Insights logo">
            <a:extLst>
              <a:ext uri="{FF2B5EF4-FFF2-40B4-BE49-F238E27FC236}">
                <a16:creationId xmlns:a16="http://schemas.microsoft.com/office/drawing/2014/main" id="{95925D51-014F-612E-6024-FC24684496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545" y="119980"/>
            <a:ext cx="1758545" cy="719793"/>
          </a:xfrm>
          <a:prstGeom prst="rect">
            <a:avLst/>
          </a:prstGeom>
        </p:spPr>
      </p:pic>
      <p:sp>
        <p:nvSpPr>
          <p:cNvPr id="4" name="TextBox 3">
            <a:extLst>
              <a:ext uri="{FF2B5EF4-FFF2-40B4-BE49-F238E27FC236}">
                <a16:creationId xmlns:a16="http://schemas.microsoft.com/office/drawing/2014/main" id="{219ABC95-6127-5066-363E-49CF91B3B450}"/>
              </a:ext>
            </a:extLst>
          </p:cNvPr>
          <p:cNvSpPr txBox="1"/>
          <p:nvPr/>
        </p:nvSpPr>
        <p:spPr>
          <a:xfrm>
            <a:off x="778825" y="2521253"/>
            <a:ext cx="5157787" cy="646331"/>
          </a:xfrm>
          <a:prstGeom prst="rect">
            <a:avLst/>
          </a:prstGeom>
          <a:noFill/>
        </p:spPr>
        <p:txBody>
          <a:bodyPr wrap="square" rtlCol="0">
            <a:spAutoFit/>
          </a:bodyPr>
          <a:lstStyle/>
          <a:p>
            <a:r>
              <a:rPr lang="en-US" dirty="0">
                <a:latin typeface="+mj-lt"/>
                <a:cs typeface="Arial" panose="020B0604020202020204" pitchFamily="34" charset="0"/>
              </a:rPr>
              <a:t>For information on the administration of the CogAT and Iowa Assessments.</a:t>
            </a:r>
          </a:p>
        </p:txBody>
      </p:sp>
      <p:sp>
        <p:nvSpPr>
          <p:cNvPr id="6" name="TextBox 5">
            <a:extLst>
              <a:ext uri="{FF2B5EF4-FFF2-40B4-BE49-F238E27FC236}">
                <a16:creationId xmlns:a16="http://schemas.microsoft.com/office/drawing/2014/main" id="{B4C3983B-3FCF-8AE0-B508-F775B664A610}"/>
              </a:ext>
            </a:extLst>
          </p:cNvPr>
          <p:cNvSpPr txBox="1"/>
          <p:nvPr/>
        </p:nvSpPr>
        <p:spPr>
          <a:xfrm>
            <a:off x="6266617" y="2522733"/>
            <a:ext cx="5157787" cy="646331"/>
          </a:xfrm>
          <a:prstGeom prst="rect">
            <a:avLst/>
          </a:prstGeom>
          <a:noFill/>
        </p:spPr>
        <p:txBody>
          <a:bodyPr wrap="square" rtlCol="0">
            <a:spAutoFit/>
          </a:bodyPr>
          <a:lstStyle/>
          <a:p>
            <a:r>
              <a:rPr lang="en-US" dirty="0">
                <a:latin typeface="+mj-lt"/>
                <a:cs typeface="Arial" panose="020B0604020202020204" pitchFamily="34" charset="0"/>
              </a:rPr>
              <a:t>For questions regarding accommodations, testing procedures, or test security.</a:t>
            </a:r>
          </a:p>
        </p:txBody>
      </p:sp>
    </p:spTree>
    <p:extLst>
      <p:ext uri="{BB962C8B-B14F-4D97-AF65-F5344CB8AC3E}">
        <p14:creationId xmlns:p14="http://schemas.microsoft.com/office/powerpoint/2010/main" val="1857005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6C8D3-68F9-12BA-79D9-5C788F92CD57}"/>
              </a:ext>
            </a:extLst>
          </p:cNvPr>
          <p:cNvSpPr>
            <a:spLocks noGrp="1"/>
          </p:cNvSpPr>
          <p:nvPr>
            <p:ph type="title"/>
          </p:nvPr>
        </p:nvSpPr>
        <p:spPr>
          <a:xfrm>
            <a:off x="841248" y="548640"/>
            <a:ext cx="3600860" cy="5431536"/>
          </a:xfrm>
        </p:spPr>
        <p:txBody>
          <a:bodyPr>
            <a:normAutofit/>
          </a:bodyPr>
          <a:lstStyle/>
          <a:p>
            <a:r>
              <a:rPr lang="en-US" sz="4800" b="1" dirty="0">
                <a:solidFill>
                  <a:schemeClr val="tx2"/>
                </a:solidFill>
                <a:latin typeface="Arial Black" panose="020B0A04020102020204" pitchFamily="34" charset="0"/>
              </a:rPr>
              <a:t>DTC Checklist- Before Testing </a:t>
            </a:r>
            <a:r>
              <a:rPr lang="en-US" sz="4800" b="1" i="1" dirty="0">
                <a:solidFill>
                  <a:schemeClr val="tx2"/>
                </a:solidFill>
                <a:latin typeface="Arial Black" panose="020B0A04020102020204" pitchFamily="34" charset="0"/>
              </a:rPr>
              <a:t>cont’</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117D26-B482-D734-CF5A-10526B63C38F}"/>
              </a:ext>
            </a:extLst>
          </p:cNvPr>
          <p:cNvSpPr>
            <a:spLocks noGrp="1"/>
          </p:cNvSpPr>
          <p:nvPr>
            <p:ph idx="1"/>
          </p:nvPr>
        </p:nvSpPr>
        <p:spPr>
          <a:xfrm>
            <a:off x="5126418" y="552091"/>
            <a:ext cx="6224335" cy="5431536"/>
          </a:xfrm>
        </p:spPr>
        <p:txBody>
          <a:bodyPr anchor="ctr">
            <a:normAutofit/>
          </a:bodyPr>
          <a:lstStyle/>
          <a:p>
            <a:pPr>
              <a:spcAft>
                <a:spcPts val="1200"/>
              </a:spcAft>
              <a:buFont typeface="Wingdings" panose="05000000000000000000" pitchFamily="2" charset="2"/>
              <a:buChar char="q"/>
            </a:pPr>
            <a:r>
              <a:rPr lang="en-US" altLang="en-US" sz="2400" dirty="0">
                <a:latin typeface="+mj-lt"/>
              </a:rPr>
              <a:t> Develop a test administration schedule for the district- see page 19 of the TAM for a sample testing schedule</a:t>
            </a:r>
          </a:p>
          <a:p>
            <a:pPr>
              <a:spcAft>
                <a:spcPts val="1200"/>
              </a:spcAft>
              <a:buFont typeface="Wingdings" panose="05000000000000000000" pitchFamily="2" charset="2"/>
              <a:buChar char="q"/>
            </a:pPr>
            <a:r>
              <a:rPr lang="en-US" altLang="en-US" sz="2400" dirty="0">
                <a:latin typeface="+mj-lt"/>
              </a:rPr>
              <a:t> Ensure that each school has sufficient Test Administration Manuals (TAM).</a:t>
            </a:r>
          </a:p>
          <a:p>
            <a:pPr>
              <a:spcAft>
                <a:spcPts val="1200"/>
              </a:spcAft>
              <a:buFont typeface="Wingdings" panose="05000000000000000000" pitchFamily="2" charset="2"/>
              <a:buChar char="q"/>
            </a:pPr>
            <a:r>
              <a:rPr lang="en-US" altLang="en-US" sz="2400" dirty="0">
                <a:latin typeface="+mj-lt"/>
              </a:rPr>
              <a:t> If paper materials are needed to support accommodations, use the </a:t>
            </a:r>
            <a:r>
              <a:rPr lang="en-US" altLang="en-US" sz="2400" b="1" i="1" dirty="0">
                <a:latin typeface="+mj-lt"/>
              </a:rPr>
              <a:t>Request for Additional Test Materials</a:t>
            </a:r>
            <a:r>
              <a:rPr lang="en-US" altLang="en-US" sz="2400" b="1" dirty="0">
                <a:latin typeface="+mj-lt"/>
              </a:rPr>
              <a:t> </a:t>
            </a:r>
            <a:r>
              <a:rPr lang="en-US" altLang="en-US" sz="2400" dirty="0">
                <a:latin typeface="+mj-lt"/>
              </a:rPr>
              <a:t>form posted on the SC microsite and email your request to me. </a:t>
            </a:r>
          </a:p>
        </p:txBody>
      </p:sp>
    </p:spTree>
    <p:extLst>
      <p:ext uri="{BB962C8B-B14F-4D97-AF65-F5344CB8AC3E}">
        <p14:creationId xmlns:p14="http://schemas.microsoft.com/office/powerpoint/2010/main" val="222619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A89091-3482-BA76-C90A-985DE04C78BC}"/>
              </a:ext>
            </a:extLst>
          </p:cNvPr>
          <p:cNvSpPr>
            <a:spLocks noGrp="1"/>
          </p:cNvSpPr>
          <p:nvPr>
            <p:ph type="title"/>
          </p:nvPr>
        </p:nvSpPr>
        <p:spPr>
          <a:xfrm>
            <a:off x="838200" y="694944"/>
            <a:ext cx="10515600" cy="995744"/>
          </a:xfrm>
        </p:spPr>
        <p:txBody>
          <a:bodyPr vert="horz" lIns="91440" tIns="45720" rIns="91440" bIns="45720" rtlCol="0" anchor="ctr">
            <a:normAutofit/>
          </a:bodyPr>
          <a:lstStyle/>
          <a:p>
            <a:r>
              <a:rPr lang="en-US" sz="4000" b="1" kern="1200" dirty="0">
                <a:solidFill>
                  <a:schemeClr val="tx2"/>
                </a:solidFill>
                <a:latin typeface="Arial Black" panose="020B0A04020102020204" pitchFamily="34" charset="0"/>
              </a:rPr>
              <a:t>STC Checklist- Before Testing</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a:extLst>
              <a:ext uri="{FF2B5EF4-FFF2-40B4-BE49-F238E27FC236}">
                <a16:creationId xmlns:a16="http://schemas.microsoft.com/office/drawing/2014/main" id="{D9A74694-BE77-43FB-64F4-DD095AFC6217}"/>
              </a:ext>
            </a:extLst>
          </p:cNvPr>
          <p:cNvSpPr txBox="1">
            <a:spLocks/>
          </p:cNvSpPr>
          <p:nvPr/>
        </p:nvSpPr>
        <p:spPr>
          <a:xfrm>
            <a:off x="838200" y="1929384"/>
            <a:ext cx="10515600" cy="4251960"/>
          </a:xfrm>
          <a:prstGeom prst="rect">
            <a:avLst/>
          </a:prstGeom>
        </p:spPr>
        <p:txBody>
          <a:bodyPr vert="horz" lIns="91440" tIns="45720" rIns="91440" bIns="45720" rtlCol="0">
            <a:norm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228600">
              <a:spcBef>
                <a:spcPts val="0"/>
              </a:spcBef>
              <a:spcAft>
                <a:spcPts val="600"/>
              </a:spcAft>
            </a:pPr>
            <a:r>
              <a:rPr lang="en-US" sz="2200" dirty="0">
                <a:latin typeface="+mn-lt"/>
                <a:cs typeface="+mn-cs"/>
              </a:rPr>
              <a:t> </a:t>
            </a:r>
            <a:r>
              <a:rPr lang="en-US" sz="2400" dirty="0">
                <a:latin typeface="+mj-lt"/>
                <a:cs typeface="+mn-cs"/>
              </a:rPr>
              <a:t>Ensure that adequate training is given to all persons who will be administering or monitoring the CogAT and Iowa Assessments.</a:t>
            </a:r>
          </a:p>
          <a:p>
            <a:pPr lvl="1" indent="-228600">
              <a:spcBef>
                <a:spcPts val="600"/>
              </a:spcBef>
              <a:defRPr/>
            </a:pPr>
            <a:r>
              <a:rPr lang="en-US" sz="2400" dirty="0">
                <a:latin typeface="+mj-lt"/>
                <a:cs typeface="+mn-cs"/>
              </a:rPr>
              <a:t> Inform teachers of the testing schedule.  </a:t>
            </a:r>
          </a:p>
          <a:p>
            <a:pPr lvl="1" indent="-228600">
              <a:spcBef>
                <a:spcPts val="600"/>
              </a:spcBef>
              <a:defRPr/>
            </a:pPr>
            <a:r>
              <a:rPr lang="en-US" altLang="en-US" sz="2400" dirty="0">
                <a:latin typeface="+mj-lt"/>
                <a:cs typeface="+mn-cs"/>
              </a:rPr>
              <a:t> Confirm that all grade 2 students are rostered correctly</a:t>
            </a:r>
          </a:p>
          <a:p>
            <a:pPr lvl="1" indent="-228600">
              <a:spcBef>
                <a:spcPts val="600"/>
              </a:spcBef>
              <a:defRPr/>
            </a:pPr>
            <a:r>
              <a:rPr lang="en-US" altLang="en-US" sz="2400" dirty="0">
                <a:latin typeface="+mj-lt"/>
                <a:cs typeface="+mn-cs"/>
              </a:rPr>
              <a:t> Ensure that arrangements have been made for any student who requires accommodations to respond to the tests. </a:t>
            </a:r>
          </a:p>
          <a:p>
            <a:pPr lvl="1" indent="-228600">
              <a:spcBef>
                <a:spcPts val="600"/>
              </a:spcBef>
              <a:defRPr/>
            </a:pPr>
            <a:r>
              <a:rPr lang="en-US" altLang="en-US" sz="2400" dirty="0">
                <a:latin typeface="+mj-lt"/>
                <a:cs typeface="+mn-cs"/>
              </a:rPr>
              <a:t> Determine who will create Test Sessions in preparations for testing. </a:t>
            </a:r>
          </a:p>
        </p:txBody>
      </p:sp>
    </p:spTree>
    <p:extLst>
      <p:ext uri="{BB962C8B-B14F-4D97-AF65-F5344CB8AC3E}">
        <p14:creationId xmlns:p14="http://schemas.microsoft.com/office/powerpoint/2010/main" val="142265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0" name="Rectangle 3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7D71C-D764-BD53-A21A-CEF8BDB2C07A}"/>
              </a:ext>
            </a:extLst>
          </p:cNvPr>
          <p:cNvSpPr>
            <a:spLocks noGrp="1"/>
          </p:cNvSpPr>
          <p:nvPr>
            <p:ph type="title"/>
          </p:nvPr>
        </p:nvSpPr>
        <p:spPr>
          <a:xfrm>
            <a:off x="632012" y="350196"/>
            <a:ext cx="5457161" cy="1624520"/>
          </a:xfrm>
        </p:spPr>
        <p:txBody>
          <a:bodyPr anchor="ctr">
            <a:normAutofit fontScale="90000"/>
          </a:bodyPr>
          <a:lstStyle/>
          <a:p>
            <a:r>
              <a:rPr lang="en-US" sz="4000" kern="1200" dirty="0">
                <a:solidFill>
                  <a:schemeClr val="tx2"/>
                </a:solidFill>
                <a:latin typeface="Arial Black" panose="020B0A04020102020204" pitchFamily="34" charset="0"/>
                <a:cs typeface="Arial" panose="020B0604020202020204" pitchFamily="34" charset="0"/>
              </a:rPr>
              <a:t>SUNS and Power School ID Numbers</a:t>
            </a:r>
            <a:endParaRPr lang="en-US" sz="4000" dirty="0">
              <a:solidFill>
                <a:schemeClr val="tx2"/>
              </a:solidFill>
              <a:latin typeface="Arial Black" panose="020B0A04020102020204" pitchFamily="34" charset="0"/>
            </a:endParaRPr>
          </a:p>
        </p:txBody>
      </p:sp>
      <p:sp>
        <p:nvSpPr>
          <p:cNvPr id="41" name="Content Placeholder 2">
            <a:extLst>
              <a:ext uri="{FF2B5EF4-FFF2-40B4-BE49-F238E27FC236}">
                <a16:creationId xmlns:a16="http://schemas.microsoft.com/office/drawing/2014/main" id="{D4B09DFD-EA0C-D132-57CB-902D930FC747}"/>
              </a:ext>
            </a:extLst>
          </p:cNvPr>
          <p:cNvSpPr>
            <a:spLocks noGrp="1"/>
          </p:cNvSpPr>
          <p:nvPr>
            <p:ph idx="1"/>
          </p:nvPr>
        </p:nvSpPr>
        <p:spPr>
          <a:xfrm>
            <a:off x="632012" y="2501154"/>
            <a:ext cx="5217459" cy="3855196"/>
          </a:xfrm>
        </p:spPr>
        <p:txBody>
          <a:bodyPr anchor="ctr">
            <a:normAutofit/>
          </a:bodyPr>
          <a:lstStyle/>
          <a:p>
            <a:pPr>
              <a:defRPr/>
            </a:pPr>
            <a:r>
              <a:rPr lang="en-US" sz="2400" b="1" kern="1200" dirty="0">
                <a:latin typeface="+mj-lt"/>
                <a:ea typeface="+mn-ea"/>
                <a:cs typeface="Arial" panose="020B0604020202020204" pitchFamily="34" charset="0"/>
              </a:rPr>
              <a:t>Student Identification Number (State ID)</a:t>
            </a:r>
          </a:p>
          <a:p>
            <a:pPr marL="457200" lvl="1" indent="0">
              <a:spcBef>
                <a:spcPts val="0"/>
              </a:spcBef>
              <a:buNone/>
              <a:defRPr/>
            </a:pPr>
            <a:r>
              <a:rPr lang="en-US" dirty="0">
                <a:latin typeface="+mj-lt"/>
                <a:cs typeface="Arial" panose="020B0604020202020204" pitchFamily="34" charset="0"/>
              </a:rPr>
              <a:t>The </a:t>
            </a:r>
            <a:r>
              <a:rPr lang="en-US" kern="1200" dirty="0">
                <a:latin typeface="+mj-lt"/>
                <a:ea typeface="+mn-ea"/>
                <a:cs typeface="Arial" panose="020B0604020202020204" pitchFamily="34" charset="0"/>
              </a:rPr>
              <a:t>10-digit State ID number assigned to each student is used for testing online.</a:t>
            </a:r>
            <a:endParaRPr lang="en-US" b="1" dirty="0">
              <a:latin typeface="+mj-lt"/>
            </a:endParaRPr>
          </a:p>
          <a:p>
            <a:pPr>
              <a:defRPr/>
            </a:pPr>
            <a:r>
              <a:rPr lang="en-US" sz="2400" b="1" kern="1200" dirty="0">
                <a:latin typeface="+mj-lt"/>
                <a:ea typeface="+mn-ea"/>
                <a:cs typeface="Arial" panose="020B0604020202020204" pitchFamily="34" charset="0"/>
              </a:rPr>
              <a:t>Student Power School Number</a:t>
            </a:r>
          </a:p>
          <a:p>
            <a:pPr marL="457200" lvl="1" indent="0">
              <a:spcBef>
                <a:spcPts val="0"/>
              </a:spcBef>
              <a:buNone/>
              <a:defRPr/>
            </a:pPr>
            <a:r>
              <a:rPr lang="en-US" kern="1200" dirty="0">
                <a:latin typeface="+mj-lt"/>
                <a:ea typeface="+mn-ea"/>
                <a:cs typeface="Arial" panose="020B0604020202020204" pitchFamily="34" charset="0"/>
              </a:rPr>
              <a:t>The 5–12-digit Power School Number is not unique across the entire state and will likely cause problems if used for online testing.  </a:t>
            </a:r>
          </a:p>
        </p:txBody>
      </p:sp>
      <p:pic>
        <p:nvPicPr>
          <p:cNvPr id="42" name="Picture 41" descr="3D numbers in white and orange">
            <a:extLst>
              <a:ext uri="{FF2B5EF4-FFF2-40B4-BE49-F238E27FC236}">
                <a16:creationId xmlns:a16="http://schemas.microsoft.com/office/drawing/2014/main" id="{8DFED896-8BCA-37B8-E74F-C5B3E460CCCA}"/>
              </a:ext>
            </a:extLst>
          </p:cNvPr>
          <p:cNvPicPr>
            <a:picLocks noChangeAspect="1"/>
          </p:cNvPicPr>
          <p:nvPr/>
        </p:nvPicPr>
        <p:blipFill>
          <a:blip r:embed="rId3"/>
          <a:srcRect l="24828" r="25116"/>
          <a:stretch>
            <a:fillRect/>
          </a:stretch>
        </p:blipFill>
        <p:spPr>
          <a:xfrm>
            <a:off x="6096000" y="1"/>
            <a:ext cx="6102825" cy="6858000"/>
          </a:xfrm>
          <a:prstGeom prst="rect">
            <a:avLst/>
          </a:prstGeom>
        </p:spPr>
      </p:pic>
    </p:spTree>
    <p:extLst>
      <p:ext uri="{BB962C8B-B14F-4D97-AF65-F5344CB8AC3E}">
        <p14:creationId xmlns:p14="http://schemas.microsoft.com/office/powerpoint/2010/main" val="2807677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64987-231D-2051-C9D9-88C96F7988A6}"/>
              </a:ext>
            </a:extLst>
          </p:cNvPr>
          <p:cNvSpPr>
            <a:spLocks noGrp="1"/>
          </p:cNvSpPr>
          <p:nvPr>
            <p:ph type="title"/>
          </p:nvPr>
        </p:nvSpPr>
        <p:spPr>
          <a:xfrm>
            <a:off x="839788" y="365126"/>
            <a:ext cx="10515600" cy="719396"/>
          </a:xfrm>
        </p:spPr>
        <p:txBody>
          <a:bodyPr>
            <a:normAutofit/>
          </a:bodyPr>
          <a:lstStyle/>
          <a:p>
            <a:r>
              <a:rPr lang="en-US" sz="4000" b="1" dirty="0">
                <a:solidFill>
                  <a:schemeClr val="tx2"/>
                </a:solidFill>
                <a:latin typeface="Arial Black" panose="020B0A04020102020204" pitchFamily="34" charset="0"/>
              </a:rPr>
              <a:t>Checklist- During &amp; After Testing</a:t>
            </a:r>
          </a:p>
        </p:txBody>
      </p:sp>
      <p:sp>
        <p:nvSpPr>
          <p:cNvPr id="5" name="Text Placeholder 4">
            <a:extLst>
              <a:ext uri="{FF2B5EF4-FFF2-40B4-BE49-F238E27FC236}">
                <a16:creationId xmlns:a16="http://schemas.microsoft.com/office/drawing/2014/main" id="{597A0FE4-BF12-8BF3-2628-8C639FFF8886}"/>
              </a:ext>
            </a:extLst>
          </p:cNvPr>
          <p:cNvSpPr>
            <a:spLocks noGrp="1"/>
          </p:cNvSpPr>
          <p:nvPr>
            <p:ph type="body" idx="1"/>
          </p:nvPr>
        </p:nvSpPr>
        <p:spPr>
          <a:xfrm>
            <a:off x="839788" y="1192063"/>
            <a:ext cx="5157787" cy="823912"/>
          </a:xfrm>
          <a:solidFill>
            <a:schemeClr val="accent1">
              <a:lumMod val="50000"/>
            </a:schemeClr>
          </a:solidFill>
        </p:spPr>
        <p:style>
          <a:lnRef idx="0">
            <a:schemeClr val="dk1"/>
          </a:lnRef>
          <a:fillRef idx="3">
            <a:schemeClr val="dk1"/>
          </a:fillRef>
          <a:effectRef idx="3">
            <a:schemeClr val="dk1"/>
          </a:effectRef>
          <a:fontRef idx="minor">
            <a:schemeClr val="lt1"/>
          </a:fontRef>
        </p:style>
        <p:txBody>
          <a:bodyPr>
            <a:normAutofit lnSpcReduction="10000"/>
          </a:bodyPr>
          <a:lstStyle/>
          <a:p>
            <a:pPr algn="ctr"/>
            <a:r>
              <a:rPr lang="en-US" sz="2800" b="0" spc="300" dirty="0">
                <a:latin typeface="+mj-lt"/>
              </a:rPr>
              <a:t>District Test Coordinators</a:t>
            </a:r>
          </a:p>
        </p:txBody>
      </p:sp>
      <p:sp>
        <p:nvSpPr>
          <p:cNvPr id="6" name="Content Placeholder 5">
            <a:extLst>
              <a:ext uri="{FF2B5EF4-FFF2-40B4-BE49-F238E27FC236}">
                <a16:creationId xmlns:a16="http://schemas.microsoft.com/office/drawing/2014/main" id="{BAE732D8-0E22-11A5-3F8E-A03B1B603436}"/>
              </a:ext>
            </a:extLst>
          </p:cNvPr>
          <p:cNvSpPr>
            <a:spLocks noGrp="1"/>
          </p:cNvSpPr>
          <p:nvPr>
            <p:ph sz="half" idx="2"/>
          </p:nvPr>
        </p:nvSpPr>
        <p:spPr>
          <a:xfrm>
            <a:off x="839788" y="2154200"/>
            <a:ext cx="5157787" cy="3684588"/>
          </a:xfrm>
        </p:spPr>
        <p:txBody>
          <a:bodyPr>
            <a:normAutofit fontScale="85000" lnSpcReduction="20000"/>
          </a:bodyPr>
          <a:lstStyle/>
          <a:p>
            <a:pPr>
              <a:lnSpc>
                <a:spcPct val="100000"/>
              </a:lnSpc>
              <a:spcBef>
                <a:spcPts val="0"/>
              </a:spcBef>
              <a:spcAft>
                <a:spcPts val="600"/>
              </a:spcAft>
              <a:buFont typeface="Wingdings" panose="05000000000000000000" pitchFamily="2" charset="2"/>
              <a:buChar char="§"/>
            </a:pPr>
            <a:r>
              <a:rPr lang="en-US" altLang="en-US" sz="3200" dirty="0">
                <a:latin typeface="+mj-lt"/>
              </a:rPr>
              <a:t>Ensure that schools are on track to complete all required subtests during the test window.</a:t>
            </a:r>
          </a:p>
          <a:p>
            <a:pPr>
              <a:lnSpc>
                <a:spcPct val="100000"/>
              </a:lnSpc>
              <a:spcBef>
                <a:spcPts val="0"/>
              </a:spcBef>
              <a:spcAft>
                <a:spcPts val="600"/>
              </a:spcAft>
              <a:buFont typeface="Wingdings" panose="05000000000000000000" pitchFamily="2" charset="2"/>
              <a:buChar char="§"/>
            </a:pPr>
            <a:r>
              <a:rPr lang="en-US" altLang="en-US" sz="3200" dirty="0">
                <a:latin typeface="+mj-lt"/>
              </a:rPr>
              <a:t>Provide ongoing support to schools</a:t>
            </a:r>
          </a:p>
          <a:p>
            <a:pPr>
              <a:lnSpc>
                <a:spcPct val="100000"/>
              </a:lnSpc>
              <a:spcBef>
                <a:spcPts val="0"/>
              </a:spcBef>
              <a:spcAft>
                <a:spcPts val="600"/>
              </a:spcAft>
              <a:buFont typeface="Wingdings" panose="05000000000000000000" pitchFamily="2" charset="2"/>
              <a:buChar char="§"/>
            </a:pPr>
            <a:r>
              <a:rPr lang="en-US" altLang="en-US" sz="3200" dirty="0">
                <a:latin typeface="+mj-lt"/>
              </a:rPr>
              <a:t>Return any paper materials used for accommodations</a:t>
            </a:r>
          </a:p>
          <a:p>
            <a:pPr>
              <a:lnSpc>
                <a:spcPct val="100000"/>
              </a:lnSpc>
              <a:spcBef>
                <a:spcPts val="0"/>
              </a:spcBef>
              <a:spcAft>
                <a:spcPts val="600"/>
              </a:spcAft>
              <a:buFont typeface="Wingdings" panose="05000000000000000000" pitchFamily="2" charset="2"/>
              <a:buChar char="§"/>
            </a:pPr>
            <a:r>
              <a:rPr lang="en-US" altLang="en-US" sz="3200" dirty="0">
                <a:latin typeface="+mj-lt"/>
              </a:rPr>
              <a:t>Ensure that STCs have validated score results. Contact Celia with discrepancies</a:t>
            </a:r>
            <a:endParaRPr lang="en-US" dirty="0">
              <a:latin typeface="+mj-lt"/>
            </a:endParaRPr>
          </a:p>
        </p:txBody>
      </p:sp>
      <p:sp>
        <p:nvSpPr>
          <p:cNvPr id="7" name="Text Placeholder 6">
            <a:extLst>
              <a:ext uri="{FF2B5EF4-FFF2-40B4-BE49-F238E27FC236}">
                <a16:creationId xmlns:a16="http://schemas.microsoft.com/office/drawing/2014/main" id="{E6EF861D-1026-0DA2-D3DD-9187D006CD21}"/>
              </a:ext>
            </a:extLst>
          </p:cNvPr>
          <p:cNvSpPr>
            <a:spLocks noGrp="1"/>
          </p:cNvSpPr>
          <p:nvPr>
            <p:ph type="body" sz="quarter" idx="3"/>
          </p:nvPr>
        </p:nvSpPr>
        <p:spPr>
          <a:xfrm>
            <a:off x="6172200" y="1192063"/>
            <a:ext cx="5183188" cy="823912"/>
          </a:xfrm>
          <a:solidFill>
            <a:schemeClr val="accent1">
              <a:lumMod val="50000"/>
            </a:schemeClr>
          </a:solidFill>
        </p:spPr>
        <p:style>
          <a:lnRef idx="0">
            <a:schemeClr val="dk1"/>
          </a:lnRef>
          <a:fillRef idx="3">
            <a:schemeClr val="dk1"/>
          </a:fillRef>
          <a:effectRef idx="3">
            <a:schemeClr val="dk1"/>
          </a:effectRef>
          <a:fontRef idx="minor">
            <a:schemeClr val="lt1"/>
          </a:fontRef>
        </p:style>
        <p:txBody>
          <a:bodyPr>
            <a:normAutofit lnSpcReduction="10000"/>
          </a:bodyPr>
          <a:lstStyle/>
          <a:p>
            <a:pPr algn="ctr"/>
            <a:r>
              <a:rPr lang="en-US" sz="2800" b="0" spc="600" dirty="0">
                <a:latin typeface="+mj-lt"/>
              </a:rPr>
              <a:t>School Test Coordinators</a:t>
            </a:r>
          </a:p>
        </p:txBody>
      </p:sp>
      <p:sp>
        <p:nvSpPr>
          <p:cNvPr id="8" name="Content Placeholder 7">
            <a:extLst>
              <a:ext uri="{FF2B5EF4-FFF2-40B4-BE49-F238E27FC236}">
                <a16:creationId xmlns:a16="http://schemas.microsoft.com/office/drawing/2014/main" id="{D41BDCBB-81B7-656A-ED6E-3F0D15C6876B}"/>
              </a:ext>
            </a:extLst>
          </p:cNvPr>
          <p:cNvSpPr>
            <a:spLocks noGrp="1"/>
          </p:cNvSpPr>
          <p:nvPr>
            <p:ph sz="quarter" idx="4"/>
          </p:nvPr>
        </p:nvSpPr>
        <p:spPr>
          <a:xfrm>
            <a:off x="6172200" y="2164834"/>
            <a:ext cx="5183188" cy="3684588"/>
          </a:xfrm>
        </p:spPr>
        <p:txBody>
          <a:bodyPr>
            <a:normAutofit fontScale="85000" lnSpcReduction="20000"/>
          </a:bodyPr>
          <a:lstStyle/>
          <a:p>
            <a:pPr>
              <a:lnSpc>
                <a:spcPct val="100000"/>
              </a:lnSpc>
              <a:spcBef>
                <a:spcPts val="0"/>
              </a:spcBef>
              <a:spcAft>
                <a:spcPts val="600"/>
              </a:spcAft>
              <a:buFont typeface="Wingdings" panose="05000000000000000000" pitchFamily="2" charset="2"/>
              <a:buChar char="§"/>
            </a:pPr>
            <a:r>
              <a:rPr lang="en-US" altLang="en-US" sz="3200" dirty="0">
                <a:latin typeface="+mj-lt"/>
              </a:rPr>
              <a:t>Ensure that TAs are on track to complete all required subtests during the test window.</a:t>
            </a:r>
          </a:p>
          <a:p>
            <a:pPr>
              <a:lnSpc>
                <a:spcPct val="100000"/>
              </a:lnSpc>
              <a:spcBef>
                <a:spcPts val="0"/>
              </a:spcBef>
              <a:spcAft>
                <a:spcPts val="600"/>
              </a:spcAft>
              <a:buFont typeface="Wingdings" panose="05000000000000000000" pitchFamily="2" charset="2"/>
              <a:buChar char="§"/>
            </a:pPr>
            <a:r>
              <a:rPr lang="en-US" altLang="en-US" sz="3200" dirty="0">
                <a:latin typeface="+mj-lt"/>
              </a:rPr>
              <a:t>Provide ongoing support to TAs</a:t>
            </a:r>
          </a:p>
          <a:p>
            <a:pPr>
              <a:lnSpc>
                <a:spcPct val="100000"/>
              </a:lnSpc>
              <a:spcBef>
                <a:spcPts val="0"/>
              </a:spcBef>
              <a:spcAft>
                <a:spcPts val="600"/>
              </a:spcAft>
              <a:buFont typeface="Wingdings" panose="05000000000000000000" pitchFamily="2" charset="2"/>
              <a:buChar char="§"/>
            </a:pPr>
            <a:r>
              <a:rPr lang="en-US" altLang="en-US" sz="3200" dirty="0">
                <a:latin typeface="+mj-lt"/>
              </a:rPr>
              <a:t>Return any paper materials used for accommodations to the DTC</a:t>
            </a:r>
          </a:p>
          <a:p>
            <a:pPr>
              <a:lnSpc>
                <a:spcPct val="100000"/>
              </a:lnSpc>
              <a:spcBef>
                <a:spcPts val="0"/>
              </a:spcBef>
              <a:spcAft>
                <a:spcPts val="600"/>
              </a:spcAft>
              <a:buFont typeface="Wingdings" panose="05000000000000000000" pitchFamily="2" charset="2"/>
              <a:buChar char="§"/>
            </a:pPr>
            <a:r>
              <a:rPr lang="en-US" altLang="en-US" sz="3200" dirty="0">
                <a:latin typeface="+mj-lt"/>
              </a:rPr>
              <a:t>Validate score results. Contact DTC with discrepancies.</a:t>
            </a:r>
          </a:p>
        </p:txBody>
      </p:sp>
    </p:spTree>
    <p:extLst>
      <p:ext uri="{BB962C8B-B14F-4D97-AF65-F5344CB8AC3E}">
        <p14:creationId xmlns:p14="http://schemas.microsoft.com/office/powerpoint/2010/main" val="4029953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AAFFC-0107-8408-914B-EDC13FD66C51}"/>
            </a:ext>
          </a:extLst>
        </p:cNvPr>
        <p:cNvGrpSpPr/>
        <p:nvPr/>
      </p:nvGrpSpPr>
      <p:grpSpPr>
        <a:xfrm>
          <a:off x="0" y="0"/>
          <a:ext cx="0" cy="0"/>
          <a:chOff x="0" y="0"/>
          <a:chExt cx="0" cy="0"/>
        </a:xfrm>
      </p:grpSpPr>
      <p:pic>
        <p:nvPicPr>
          <p:cNvPr id="20" name="Picture 19" descr="Close-up of woman's hands typing and using a trackpad on a laptop with mug">
            <a:extLst>
              <a:ext uri="{FF2B5EF4-FFF2-40B4-BE49-F238E27FC236}">
                <a16:creationId xmlns:a16="http://schemas.microsoft.com/office/drawing/2014/main" id="{C198A2E0-FE30-A6B8-0160-92C0ABA35EA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r="2888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5E7646-AADC-3332-7924-922947D7BD98}"/>
              </a:ext>
            </a:extLst>
          </p:cNvPr>
          <p:cNvSpPr>
            <a:spLocks noGrp="1"/>
          </p:cNvSpPr>
          <p:nvPr>
            <p:ph type="title"/>
          </p:nvPr>
        </p:nvSpPr>
        <p:spPr>
          <a:xfrm>
            <a:off x="614508" y="338232"/>
            <a:ext cx="10922642" cy="719396"/>
          </a:xfrm>
        </p:spPr>
        <p:txBody>
          <a:bodyPr>
            <a:normAutofit/>
          </a:bodyPr>
          <a:lstStyle/>
          <a:p>
            <a:r>
              <a:rPr lang="en-US" sz="4000" b="1" dirty="0">
                <a:solidFill>
                  <a:schemeClr val="tx2"/>
                </a:solidFill>
                <a:latin typeface="Arial Black" panose="020B0A04020102020204" pitchFamily="34" charset="0"/>
              </a:rPr>
              <a:t>Testing Recommendations</a:t>
            </a:r>
          </a:p>
        </p:txBody>
      </p:sp>
      <p:sp>
        <p:nvSpPr>
          <p:cNvPr id="4" name="Date Placeholder 3">
            <a:extLst>
              <a:ext uri="{FF2B5EF4-FFF2-40B4-BE49-F238E27FC236}">
                <a16:creationId xmlns:a16="http://schemas.microsoft.com/office/drawing/2014/main" id="{8309A971-0314-33AA-0D01-66A4E61B7D10}"/>
              </a:ext>
            </a:extLst>
          </p:cNvPr>
          <p:cNvSpPr>
            <a:spLocks noGrp="1"/>
          </p:cNvSpPr>
          <p:nvPr>
            <p:ph type="dt" sz="half" idx="10"/>
          </p:nvPr>
        </p:nvSpPr>
        <p:spPr/>
        <p:txBody>
          <a:bodyPr/>
          <a:lstStyle/>
          <a:p>
            <a:fld id="{EC30FDCA-5CF5-A340-8236-0179E4B8B7D0}" type="datetime1">
              <a:rPr lang="en-US" smtClean="0"/>
              <a:t>9/11/2025</a:t>
            </a:fld>
            <a:endParaRPr lang="en-US"/>
          </a:p>
        </p:txBody>
      </p:sp>
      <p:sp>
        <p:nvSpPr>
          <p:cNvPr id="5" name="Slide Number Placeholder 4">
            <a:extLst>
              <a:ext uri="{FF2B5EF4-FFF2-40B4-BE49-F238E27FC236}">
                <a16:creationId xmlns:a16="http://schemas.microsoft.com/office/drawing/2014/main" id="{83C7B631-48EE-9D10-408E-712A877393FB}"/>
              </a:ext>
            </a:extLst>
          </p:cNvPr>
          <p:cNvSpPr>
            <a:spLocks noGrp="1"/>
          </p:cNvSpPr>
          <p:nvPr>
            <p:ph type="sldNum" sz="quarter" idx="12"/>
          </p:nvPr>
        </p:nvSpPr>
        <p:spPr/>
        <p:txBody>
          <a:bodyPr/>
          <a:lstStyle/>
          <a:p>
            <a:fld id="{56B643F4-0EEF-FE44-8654-4C1ABB04F7BF}" type="slidenum">
              <a:rPr lang="en-US" smtClean="0"/>
              <a:t>34</a:t>
            </a:fld>
            <a:endParaRPr lang="en-US"/>
          </a:p>
        </p:txBody>
      </p:sp>
      <p:sp>
        <p:nvSpPr>
          <p:cNvPr id="3" name="TextBox 2">
            <a:extLst>
              <a:ext uri="{FF2B5EF4-FFF2-40B4-BE49-F238E27FC236}">
                <a16:creationId xmlns:a16="http://schemas.microsoft.com/office/drawing/2014/main" id="{E9356E02-AAA0-1FFD-E0E3-69E09D5C9FAE}"/>
              </a:ext>
            </a:extLst>
          </p:cNvPr>
          <p:cNvSpPr txBox="1"/>
          <p:nvPr/>
        </p:nvSpPr>
        <p:spPr>
          <a:xfrm>
            <a:off x="654849" y="1223682"/>
            <a:ext cx="5441151" cy="369332"/>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tx2"/>
                </a:solidFill>
                <a:latin typeface="Arial Black" panose="020B0A04020102020204" pitchFamily="34" charset="0"/>
              </a:rPr>
              <a:t>Why are we making recommendations?</a:t>
            </a:r>
          </a:p>
        </p:txBody>
      </p:sp>
      <p:sp>
        <p:nvSpPr>
          <p:cNvPr id="7" name="TextBox 6">
            <a:extLst>
              <a:ext uri="{FF2B5EF4-FFF2-40B4-BE49-F238E27FC236}">
                <a16:creationId xmlns:a16="http://schemas.microsoft.com/office/drawing/2014/main" id="{0FE74249-46B2-87A7-8819-52A3628FC1F1}"/>
              </a:ext>
            </a:extLst>
          </p:cNvPr>
          <p:cNvSpPr txBox="1"/>
          <p:nvPr/>
        </p:nvSpPr>
        <p:spPr>
          <a:xfrm>
            <a:off x="7046259" y="1223682"/>
            <a:ext cx="4853962" cy="369332"/>
          </a:xfrm>
          <a:prstGeom prst="rect">
            <a:avLst/>
          </a:prstGeom>
          <a:noFill/>
        </p:spPr>
        <p:txBody>
          <a:bodyPr wrap="square" rtlCol="0">
            <a:spAutoFit/>
          </a:bodyPr>
          <a:lstStyle/>
          <a:p>
            <a:r>
              <a:rPr lang="en-US" dirty="0">
                <a:solidFill>
                  <a:schemeClr val="tx2"/>
                </a:solidFill>
                <a:latin typeface="Arial Black" panose="020B0A04020102020204" pitchFamily="34" charset="0"/>
              </a:rPr>
              <a:t>Optimize your testing experience</a:t>
            </a:r>
          </a:p>
        </p:txBody>
      </p:sp>
      <p:sp>
        <p:nvSpPr>
          <p:cNvPr id="17" name="Arrow: Striped Right 16">
            <a:extLst>
              <a:ext uri="{FF2B5EF4-FFF2-40B4-BE49-F238E27FC236}">
                <a16:creationId xmlns:a16="http://schemas.microsoft.com/office/drawing/2014/main" id="{63F7E6E3-02E7-D2D8-2FF3-C1FB266340EA}"/>
              </a:ext>
            </a:extLst>
          </p:cNvPr>
          <p:cNvSpPr/>
          <p:nvPr/>
        </p:nvSpPr>
        <p:spPr>
          <a:xfrm>
            <a:off x="5764307" y="994851"/>
            <a:ext cx="1120588" cy="826994"/>
          </a:xfrm>
          <a:prstGeom prst="stripedRightArrow">
            <a:avLst>
              <a:gd name="adj1" fmla="val 51626"/>
              <a:gd name="adj2" fmla="val 50000"/>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4AA04D3-A709-A942-DAA0-2300FF492A20}"/>
              </a:ext>
            </a:extLst>
          </p:cNvPr>
          <p:cNvSpPr txBox="1"/>
          <p:nvPr/>
        </p:nvSpPr>
        <p:spPr>
          <a:xfrm>
            <a:off x="1062317" y="2043953"/>
            <a:ext cx="10058401" cy="1661993"/>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mj-lt"/>
              </a:rPr>
              <a:t>Standard browser vs kiosk mode browser</a:t>
            </a:r>
          </a:p>
          <a:p>
            <a:pPr marL="571500" indent="-571500">
              <a:buFont typeface="Arial" panose="020B0604020202020204" pitchFamily="34" charset="0"/>
              <a:buChar char="•"/>
            </a:pPr>
            <a:r>
              <a:rPr lang="en-US" sz="2800" dirty="0">
                <a:latin typeface="+mj-lt"/>
              </a:rPr>
              <a:t>Audio proctoring vs Proctor led</a:t>
            </a:r>
          </a:p>
          <a:p>
            <a:pPr marL="571500" indent="-571500">
              <a:buFont typeface="Arial" panose="020B0604020202020204" pitchFamily="34" charset="0"/>
              <a:buChar char="•"/>
            </a:pPr>
            <a:r>
              <a:rPr lang="en-US" sz="2800" dirty="0">
                <a:latin typeface="+mj-lt"/>
              </a:rPr>
              <a:t>Interval testing start times between classes</a:t>
            </a:r>
          </a:p>
          <a:p>
            <a:endParaRPr lang="en-US" dirty="0"/>
          </a:p>
        </p:txBody>
      </p:sp>
    </p:spTree>
    <p:extLst>
      <p:ext uri="{BB962C8B-B14F-4D97-AF65-F5344CB8AC3E}">
        <p14:creationId xmlns:p14="http://schemas.microsoft.com/office/powerpoint/2010/main" val="3589733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DBF75-C734-616A-AA2A-1DC8D0BC8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9CD8F-1C7D-A340-826F-10F2C6C24AA1}"/>
              </a:ext>
            </a:extLst>
          </p:cNvPr>
          <p:cNvSpPr>
            <a:spLocks noGrp="1"/>
          </p:cNvSpPr>
          <p:nvPr>
            <p:ph type="title"/>
          </p:nvPr>
        </p:nvSpPr>
        <p:spPr>
          <a:xfrm>
            <a:off x="639192" y="347369"/>
            <a:ext cx="10937290" cy="700195"/>
          </a:xfrm>
        </p:spPr>
        <p:txBody>
          <a:bodyPr>
            <a:normAutofit/>
          </a:bodyPr>
          <a:lstStyle/>
          <a:p>
            <a:r>
              <a:rPr lang="en-US" sz="4000" b="1" dirty="0">
                <a:solidFill>
                  <a:schemeClr val="tx2"/>
                </a:solidFill>
                <a:latin typeface="Arial Black" panose="020B0A04020102020204" pitchFamily="34" charset="0"/>
              </a:rPr>
              <a:t>Testing Recommendations </a:t>
            </a:r>
            <a:r>
              <a:rPr lang="en-US" sz="4000" b="1" i="1" dirty="0">
                <a:solidFill>
                  <a:schemeClr val="tx2"/>
                </a:solidFill>
                <a:latin typeface="Arial Black" panose="020B0A04020102020204" pitchFamily="34" charset="0"/>
              </a:rPr>
              <a:t>cont’</a:t>
            </a:r>
          </a:p>
        </p:txBody>
      </p:sp>
      <p:sp>
        <p:nvSpPr>
          <p:cNvPr id="6" name="Text Placeholder 5">
            <a:extLst>
              <a:ext uri="{FF2B5EF4-FFF2-40B4-BE49-F238E27FC236}">
                <a16:creationId xmlns:a16="http://schemas.microsoft.com/office/drawing/2014/main" id="{82EF9ADD-2576-16D8-C2CF-E9BF608E4810}"/>
              </a:ext>
            </a:extLst>
          </p:cNvPr>
          <p:cNvSpPr>
            <a:spLocks noGrp="1"/>
          </p:cNvSpPr>
          <p:nvPr>
            <p:ph type="body" idx="1"/>
          </p:nvPr>
        </p:nvSpPr>
        <p:spPr>
          <a:xfrm>
            <a:off x="310716" y="1198183"/>
            <a:ext cx="4861235" cy="823912"/>
          </a:xfrm>
          <a:solidFill>
            <a:schemeClr val="accent1">
              <a:lumMod val="50000"/>
            </a:schemeClr>
          </a:solidFill>
        </p:spPr>
        <p:txBody>
          <a:bodyPr>
            <a:normAutofit/>
          </a:bodyPr>
          <a:lstStyle/>
          <a:p>
            <a:pPr algn="ctr"/>
            <a:r>
              <a:rPr lang="en-US" dirty="0">
                <a:solidFill>
                  <a:schemeClr val="bg1"/>
                </a:solidFill>
              </a:rPr>
              <a:t>Standard browser vs kiosk mode browser</a:t>
            </a:r>
          </a:p>
        </p:txBody>
      </p:sp>
      <p:sp>
        <p:nvSpPr>
          <p:cNvPr id="7" name="Text Placeholder 6">
            <a:extLst>
              <a:ext uri="{FF2B5EF4-FFF2-40B4-BE49-F238E27FC236}">
                <a16:creationId xmlns:a16="http://schemas.microsoft.com/office/drawing/2014/main" id="{6E22C23C-2B71-2D4B-C190-51C5B0548AD7}"/>
              </a:ext>
            </a:extLst>
          </p:cNvPr>
          <p:cNvSpPr>
            <a:spLocks noGrp="1"/>
          </p:cNvSpPr>
          <p:nvPr>
            <p:ph type="body" sz="quarter" idx="3"/>
          </p:nvPr>
        </p:nvSpPr>
        <p:spPr>
          <a:xfrm>
            <a:off x="6616083" y="1226707"/>
            <a:ext cx="5183188" cy="470467"/>
          </a:xfrm>
          <a:noFill/>
        </p:spPr>
        <p:txBody>
          <a:bodyPr>
            <a:normAutofit/>
          </a:bodyPr>
          <a:lstStyle/>
          <a:p>
            <a:pPr algn="ctr"/>
            <a:r>
              <a:rPr lang="en-US" i="1" dirty="0">
                <a:solidFill>
                  <a:schemeClr val="tx2"/>
                </a:solidFill>
              </a:rPr>
              <a:t>Using the Standard browser…</a:t>
            </a:r>
          </a:p>
        </p:txBody>
      </p:sp>
      <p:sp>
        <p:nvSpPr>
          <p:cNvPr id="8" name="Content Placeholder 7">
            <a:extLst>
              <a:ext uri="{FF2B5EF4-FFF2-40B4-BE49-F238E27FC236}">
                <a16:creationId xmlns:a16="http://schemas.microsoft.com/office/drawing/2014/main" id="{E6BC91BE-38D6-5A12-4B14-6CBBA1FCE620}"/>
              </a:ext>
            </a:extLst>
          </p:cNvPr>
          <p:cNvSpPr>
            <a:spLocks noGrp="1"/>
          </p:cNvSpPr>
          <p:nvPr>
            <p:ph sz="quarter" idx="4"/>
          </p:nvPr>
        </p:nvSpPr>
        <p:spPr>
          <a:xfrm>
            <a:off x="6616083" y="1720251"/>
            <a:ext cx="5183188" cy="4378705"/>
          </a:xfrm>
        </p:spPr>
        <p:txBody>
          <a:bodyPr>
            <a:noAutofit/>
          </a:bodyPr>
          <a:lstStyle/>
          <a:p>
            <a:pPr lvl="0"/>
            <a:r>
              <a:rPr lang="en-US" sz="1800" dirty="0">
                <a:latin typeface="+mj-lt"/>
                <a:ea typeface="Times New Roman" panose="02020603050405020304" pitchFamily="18" charset="0"/>
              </a:rPr>
              <a:t>Every year 2.1 million tests are delivered using the standard browser</a:t>
            </a:r>
            <a:endParaRPr lang="en-US" sz="1800" dirty="0">
              <a:latin typeface="+mj-lt"/>
            </a:endParaRPr>
          </a:p>
          <a:p>
            <a:pPr lvl="0"/>
            <a:r>
              <a:rPr lang="en-US" sz="1800" dirty="0">
                <a:latin typeface="+mj-lt"/>
                <a:ea typeface="Times New Roman" panose="02020603050405020304" pitchFamily="18" charset="0"/>
              </a:rPr>
              <a:t>The same student data privacy and security considerations still apply (COPPA and FERPA compliance)</a:t>
            </a:r>
            <a:endParaRPr lang="en-US" sz="1800" dirty="0">
              <a:latin typeface="+mj-lt"/>
              <a:ea typeface="Calibri" panose="020F0502020204030204" pitchFamily="34" charset="0"/>
            </a:endParaRPr>
          </a:p>
          <a:p>
            <a:pPr lvl="0"/>
            <a:r>
              <a:rPr lang="en-US" sz="1800" dirty="0">
                <a:latin typeface="+mj-lt"/>
                <a:ea typeface="Times New Roman" panose="02020603050405020304" pitchFamily="18" charset="0"/>
              </a:rPr>
              <a:t>Students simply connect to the test via the URL </a:t>
            </a:r>
            <a:r>
              <a:rPr lang="en-US" sz="1800" u="sng" dirty="0">
                <a:latin typeface="+mj-lt"/>
                <a:ea typeface="Times New Roman" panose="02020603050405020304" pitchFamily="18" charset="0"/>
                <a:hlinkClick r:id="rId3">
                  <a:extLst>
                    <a:ext uri="{A12FA001-AC4F-418D-AE19-62706E023703}">
                      <ahyp:hlinkClr xmlns:ahyp="http://schemas.microsoft.com/office/drawing/2018/hyperlinkcolor" val="tx"/>
                    </a:ext>
                  </a:extLst>
                </a:hlinkClick>
              </a:rPr>
              <a:t>www.riversideonlinetest.com</a:t>
            </a:r>
            <a:r>
              <a:rPr lang="en-US" sz="1800" u="sng" dirty="0">
                <a:latin typeface="+mj-lt"/>
                <a:ea typeface="Times New Roman" panose="02020603050405020304" pitchFamily="18" charset="0"/>
              </a:rPr>
              <a:t>  </a:t>
            </a:r>
            <a:r>
              <a:rPr lang="en-US" sz="1800" dirty="0">
                <a:latin typeface="+mj-lt"/>
                <a:ea typeface="Times New Roman" panose="02020603050405020304" pitchFamily="18" charset="0"/>
              </a:rPr>
              <a:t> instead of clicking on an app; but the login process and testing experience is the same from that point on.</a:t>
            </a:r>
            <a:endParaRPr lang="en-US" sz="1800" dirty="0">
              <a:latin typeface="+mj-lt"/>
              <a:ea typeface="Calibri" panose="020F0502020204030204" pitchFamily="34" charset="0"/>
            </a:endParaRPr>
          </a:p>
          <a:p>
            <a:pPr lvl="0"/>
            <a:r>
              <a:rPr lang="en-US" sz="1800" dirty="0">
                <a:latin typeface="+mj-lt"/>
                <a:ea typeface="Times New Roman" panose="02020603050405020304" pitchFamily="18" charset="0"/>
              </a:rPr>
              <a:t>Proctors are still in control of the testing environment in the classroom or lab.</a:t>
            </a:r>
            <a:endParaRPr lang="en-US" sz="1800" dirty="0">
              <a:latin typeface="+mj-lt"/>
              <a:ea typeface="Calibri" panose="020F0502020204030204" pitchFamily="34" charset="0"/>
            </a:endParaRPr>
          </a:p>
          <a:p>
            <a:pPr lvl="0"/>
            <a:r>
              <a:rPr lang="en-US" sz="1800" dirty="0">
                <a:latin typeface="+mj-lt"/>
                <a:ea typeface="Times New Roman" panose="02020603050405020304" pitchFamily="18" charset="0"/>
              </a:rPr>
              <a:t>Proctors retain the same abilities to monitor students’ progress and watch for irregularities via the DataManager Proctor Session screens, just as before.</a:t>
            </a:r>
            <a:endParaRPr lang="en-US" sz="1800" dirty="0">
              <a:latin typeface="+mj-lt"/>
              <a:ea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B932402F-2757-8EE5-083E-29A99718C278}"/>
              </a:ext>
            </a:extLst>
          </p:cNvPr>
          <p:cNvSpPr>
            <a:spLocks noGrp="1"/>
          </p:cNvSpPr>
          <p:nvPr>
            <p:ph type="sldNum" sz="quarter" idx="12"/>
          </p:nvPr>
        </p:nvSpPr>
        <p:spPr/>
        <p:txBody>
          <a:bodyPr/>
          <a:lstStyle/>
          <a:p>
            <a:fld id="{56B643F4-0EEF-FE44-8654-4C1ABB04F7BF}" type="slidenum">
              <a:rPr lang="en-US" smtClean="0"/>
              <a:t>35</a:t>
            </a:fld>
            <a:endParaRPr lang="en-US"/>
          </a:p>
        </p:txBody>
      </p:sp>
      <p:sp>
        <p:nvSpPr>
          <p:cNvPr id="10" name="Content Placeholder 9">
            <a:extLst>
              <a:ext uri="{FF2B5EF4-FFF2-40B4-BE49-F238E27FC236}">
                <a16:creationId xmlns:a16="http://schemas.microsoft.com/office/drawing/2014/main" id="{C3B748A4-F6DA-80BB-97B1-A7F97F273439}"/>
              </a:ext>
            </a:extLst>
          </p:cNvPr>
          <p:cNvSpPr>
            <a:spLocks noGrp="1"/>
          </p:cNvSpPr>
          <p:nvPr>
            <p:ph sz="half" idx="2"/>
          </p:nvPr>
        </p:nvSpPr>
        <p:spPr>
          <a:xfrm>
            <a:off x="310717" y="2093119"/>
            <a:ext cx="4861235" cy="3684588"/>
          </a:xfrm>
        </p:spPr>
        <p:txBody>
          <a:bodyPr>
            <a:noAutofit/>
          </a:bodyPr>
          <a:lstStyle/>
          <a:p>
            <a:pPr marL="285750" lvl="0" indent="-285750"/>
            <a:r>
              <a:rPr lang="en-US" sz="2000" dirty="0">
                <a:latin typeface="+mj-lt"/>
                <a:ea typeface="Times New Roman" panose="02020603050405020304" pitchFamily="18" charset="0"/>
              </a:rPr>
              <a:t>The primary purpose of the kiosk mode browser (app) is to lock a student’s device into a full screen mode, which prevents students from easily exiting the app on their own.</a:t>
            </a:r>
            <a:endParaRPr lang="en-US" sz="2000" dirty="0">
              <a:latin typeface="+mj-lt"/>
            </a:endParaRPr>
          </a:p>
          <a:p>
            <a:pPr marL="285750" lvl="0" indent="-285750"/>
            <a:r>
              <a:rPr lang="en-US" sz="2000" dirty="0">
                <a:latin typeface="+mj-lt"/>
                <a:ea typeface="Times New Roman" panose="02020603050405020304" pitchFamily="18" charset="0"/>
              </a:rPr>
              <a:t>The kiosk mode browser also runs a continuous process on a student’s computer or device to check for ‘blacklisted’ applications running in the background, and blocks use of these applications during testing. Some clients find that this process can slow the performance of the student test taking experience.</a:t>
            </a:r>
          </a:p>
          <a:p>
            <a:endParaRPr lang="en-US" dirty="0"/>
          </a:p>
        </p:txBody>
      </p:sp>
      <p:sp>
        <p:nvSpPr>
          <p:cNvPr id="11" name="Arrow: Striped Right 10">
            <a:extLst>
              <a:ext uri="{FF2B5EF4-FFF2-40B4-BE49-F238E27FC236}">
                <a16:creationId xmlns:a16="http://schemas.microsoft.com/office/drawing/2014/main" id="{FB666300-D6E2-059C-48F0-FA7373899AC0}"/>
              </a:ext>
            </a:extLst>
          </p:cNvPr>
          <p:cNvSpPr/>
          <p:nvPr/>
        </p:nvSpPr>
        <p:spPr>
          <a:xfrm>
            <a:off x="5333723" y="2805896"/>
            <a:ext cx="1120588" cy="826994"/>
          </a:xfrm>
          <a:prstGeom prst="stripedRightArrow">
            <a:avLst>
              <a:gd name="adj1" fmla="val 51626"/>
              <a:gd name="adj2" fmla="val 50000"/>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340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09147-2AB0-2B13-682B-2FC137C102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998BA-0570-66BE-2D88-B4A8290880DD}"/>
              </a:ext>
            </a:extLst>
          </p:cNvPr>
          <p:cNvSpPr>
            <a:spLocks noGrp="1"/>
          </p:cNvSpPr>
          <p:nvPr>
            <p:ph type="title"/>
          </p:nvPr>
        </p:nvSpPr>
        <p:spPr>
          <a:xfrm>
            <a:off x="639192" y="347369"/>
            <a:ext cx="10937290" cy="700195"/>
          </a:xfrm>
        </p:spPr>
        <p:txBody>
          <a:bodyPr>
            <a:normAutofit/>
          </a:bodyPr>
          <a:lstStyle/>
          <a:p>
            <a:r>
              <a:rPr lang="en-US" sz="4000" b="1" dirty="0">
                <a:solidFill>
                  <a:schemeClr val="tx2"/>
                </a:solidFill>
                <a:latin typeface="Arial Black" panose="020B0A04020102020204" pitchFamily="34" charset="0"/>
              </a:rPr>
              <a:t>Testing Recommendations </a:t>
            </a:r>
            <a:r>
              <a:rPr lang="en-US" sz="4000" b="1" i="1" dirty="0">
                <a:solidFill>
                  <a:schemeClr val="tx2"/>
                </a:solidFill>
                <a:latin typeface="Arial Black" panose="020B0A04020102020204" pitchFamily="34" charset="0"/>
              </a:rPr>
              <a:t>cont’</a:t>
            </a:r>
          </a:p>
        </p:txBody>
      </p:sp>
      <p:sp>
        <p:nvSpPr>
          <p:cNvPr id="6" name="Text Placeholder 5">
            <a:extLst>
              <a:ext uri="{FF2B5EF4-FFF2-40B4-BE49-F238E27FC236}">
                <a16:creationId xmlns:a16="http://schemas.microsoft.com/office/drawing/2014/main" id="{582B457A-7E3D-CBCE-1CD2-3781E1173267}"/>
              </a:ext>
            </a:extLst>
          </p:cNvPr>
          <p:cNvSpPr>
            <a:spLocks noGrp="1"/>
          </p:cNvSpPr>
          <p:nvPr>
            <p:ph type="body" idx="1"/>
          </p:nvPr>
        </p:nvSpPr>
        <p:spPr>
          <a:xfrm>
            <a:off x="310716" y="1198183"/>
            <a:ext cx="4861235" cy="498991"/>
          </a:xfrm>
          <a:solidFill>
            <a:schemeClr val="accent1">
              <a:lumMod val="50000"/>
            </a:schemeClr>
          </a:solidFill>
        </p:spPr>
        <p:txBody>
          <a:bodyPr>
            <a:normAutofit/>
          </a:bodyPr>
          <a:lstStyle/>
          <a:p>
            <a:pPr lvl="0" algn="ctr"/>
            <a:r>
              <a:rPr lang="en-US" dirty="0">
                <a:solidFill>
                  <a:schemeClr val="bg1"/>
                </a:solidFill>
              </a:rPr>
              <a:t>Audio proctoring vs Proctor led</a:t>
            </a:r>
          </a:p>
        </p:txBody>
      </p:sp>
      <p:sp>
        <p:nvSpPr>
          <p:cNvPr id="7" name="Text Placeholder 6">
            <a:extLst>
              <a:ext uri="{FF2B5EF4-FFF2-40B4-BE49-F238E27FC236}">
                <a16:creationId xmlns:a16="http://schemas.microsoft.com/office/drawing/2014/main" id="{938A7AC2-A18A-1995-3C25-39783C94CEFB}"/>
              </a:ext>
            </a:extLst>
          </p:cNvPr>
          <p:cNvSpPr>
            <a:spLocks noGrp="1"/>
          </p:cNvSpPr>
          <p:nvPr>
            <p:ph type="body" sz="quarter" idx="3"/>
          </p:nvPr>
        </p:nvSpPr>
        <p:spPr>
          <a:xfrm>
            <a:off x="6616083" y="1226707"/>
            <a:ext cx="5183188" cy="470467"/>
          </a:xfrm>
          <a:noFill/>
        </p:spPr>
        <p:txBody>
          <a:bodyPr>
            <a:normAutofit/>
          </a:bodyPr>
          <a:lstStyle/>
          <a:p>
            <a:pPr algn="ctr"/>
            <a:r>
              <a:rPr lang="en-US" i="1" dirty="0">
                <a:solidFill>
                  <a:schemeClr val="tx2"/>
                </a:solidFill>
              </a:rPr>
              <a:t>Benefits of audio proctoring…</a:t>
            </a:r>
          </a:p>
        </p:txBody>
      </p:sp>
      <p:sp>
        <p:nvSpPr>
          <p:cNvPr id="8" name="Content Placeholder 7">
            <a:extLst>
              <a:ext uri="{FF2B5EF4-FFF2-40B4-BE49-F238E27FC236}">
                <a16:creationId xmlns:a16="http://schemas.microsoft.com/office/drawing/2014/main" id="{1E6E5245-C214-501C-D8E9-54912489B584}"/>
              </a:ext>
            </a:extLst>
          </p:cNvPr>
          <p:cNvSpPr>
            <a:spLocks noGrp="1"/>
          </p:cNvSpPr>
          <p:nvPr>
            <p:ph sz="quarter" idx="4"/>
          </p:nvPr>
        </p:nvSpPr>
        <p:spPr>
          <a:xfrm>
            <a:off x="6616083" y="1720251"/>
            <a:ext cx="5183188" cy="4378705"/>
          </a:xfrm>
        </p:spPr>
        <p:txBody>
          <a:bodyPr>
            <a:noAutofit/>
          </a:bodyPr>
          <a:lstStyle/>
          <a:p>
            <a:r>
              <a:rPr lang="en-US" sz="1800" dirty="0">
                <a:latin typeface="+mj-lt"/>
                <a:ea typeface="Times New Roman" panose="02020603050405020304" pitchFamily="18" charset="0"/>
              </a:rPr>
              <a:t>Students use headphones during testing, as opposed to a live proctor pacing the entire group through the test.</a:t>
            </a:r>
          </a:p>
          <a:p>
            <a:r>
              <a:rPr lang="en-US" sz="1800" dirty="0">
                <a:latin typeface="+mj-lt"/>
                <a:ea typeface="Times New Roman" panose="02020603050405020304" pitchFamily="18" charset="0"/>
              </a:rPr>
              <a:t>Frees up the proctor to have better visibility of the room; improved ability to actively monitor students.</a:t>
            </a:r>
          </a:p>
          <a:p>
            <a:r>
              <a:rPr lang="en-US" sz="1800" dirty="0">
                <a:latin typeface="+mj-lt"/>
                <a:ea typeface="Times New Roman" panose="02020603050405020304" pitchFamily="18" charset="0"/>
              </a:rPr>
              <a:t>Students have a little more autonomy to work at their own pace within a test, reducing student stress, frustration or boredom while waiting for others to answer a test question or have a proctor led technical difficulty/out of synch issue addressed.</a:t>
            </a:r>
          </a:p>
          <a:p>
            <a:pPr lvl="0"/>
            <a:r>
              <a:rPr lang="en-US" sz="1800" dirty="0">
                <a:latin typeface="+mj-lt"/>
                <a:ea typeface="Times New Roman" panose="02020603050405020304" pitchFamily="18" charset="0"/>
              </a:rPr>
              <a:t>Proctors still retain the control to pace the group to the next test.</a:t>
            </a:r>
            <a:endParaRPr lang="en-US" sz="1800" dirty="0">
              <a:latin typeface="+mj-lt"/>
              <a:ea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B3CA8810-0779-B778-4A71-F46EB5CA9A17}"/>
              </a:ext>
            </a:extLst>
          </p:cNvPr>
          <p:cNvSpPr>
            <a:spLocks noGrp="1"/>
          </p:cNvSpPr>
          <p:nvPr>
            <p:ph type="sldNum" sz="quarter" idx="12"/>
          </p:nvPr>
        </p:nvSpPr>
        <p:spPr/>
        <p:txBody>
          <a:bodyPr/>
          <a:lstStyle/>
          <a:p>
            <a:fld id="{56B643F4-0EEF-FE44-8654-4C1ABB04F7BF}" type="slidenum">
              <a:rPr lang="en-US" smtClean="0"/>
              <a:t>36</a:t>
            </a:fld>
            <a:endParaRPr lang="en-US"/>
          </a:p>
        </p:txBody>
      </p:sp>
      <p:sp>
        <p:nvSpPr>
          <p:cNvPr id="10" name="Content Placeholder 9">
            <a:extLst>
              <a:ext uri="{FF2B5EF4-FFF2-40B4-BE49-F238E27FC236}">
                <a16:creationId xmlns:a16="http://schemas.microsoft.com/office/drawing/2014/main" id="{758D043E-E00E-3F5B-C7A8-143B9A591B62}"/>
              </a:ext>
            </a:extLst>
          </p:cNvPr>
          <p:cNvSpPr>
            <a:spLocks noGrp="1"/>
          </p:cNvSpPr>
          <p:nvPr>
            <p:ph sz="half" idx="2"/>
          </p:nvPr>
        </p:nvSpPr>
        <p:spPr>
          <a:xfrm>
            <a:off x="310716" y="1847793"/>
            <a:ext cx="4861235" cy="3684588"/>
          </a:xfrm>
        </p:spPr>
        <p:txBody>
          <a:bodyPr>
            <a:noAutofit/>
          </a:bodyPr>
          <a:lstStyle/>
          <a:p>
            <a:pPr marL="0" lvl="0" indent="0">
              <a:buNone/>
            </a:pPr>
            <a:r>
              <a:rPr lang="en-US" sz="2000" dirty="0">
                <a:latin typeface="+mj-lt"/>
                <a:ea typeface="Times New Roman" panose="02020603050405020304" pitchFamily="18" charset="0"/>
              </a:rPr>
              <a:t>Proctor led mode requires a lot of internet “chatter” for successful communication between proctor commands and the student devices receiving those commands (i.e. navigate to the next question, give me a checkmark on my screen when the student has answered the question, etc.) Audio led testing reduces the probability of devices getting out of sync with proctor screens.</a:t>
            </a:r>
          </a:p>
          <a:p>
            <a:endParaRPr lang="en-US" dirty="0"/>
          </a:p>
        </p:txBody>
      </p:sp>
      <p:sp>
        <p:nvSpPr>
          <p:cNvPr id="11" name="Arrow: Striped Right 10">
            <a:extLst>
              <a:ext uri="{FF2B5EF4-FFF2-40B4-BE49-F238E27FC236}">
                <a16:creationId xmlns:a16="http://schemas.microsoft.com/office/drawing/2014/main" id="{CA43A631-AA00-5330-416D-F3F595301274}"/>
              </a:ext>
            </a:extLst>
          </p:cNvPr>
          <p:cNvSpPr/>
          <p:nvPr/>
        </p:nvSpPr>
        <p:spPr>
          <a:xfrm>
            <a:off x="5333723" y="2805896"/>
            <a:ext cx="1120588" cy="826994"/>
          </a:xfrm>
          <a:prstGeom prst="stripedRightArrow">
            <a:avLst>
              <a:gd name="adj1" fmla="val 51626"/>
              <a:gd name="adj2" fmla="val 50000"/>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126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849" y="365126"/>
            <a:ext cx="10823978" cy="719396"/>
          </a:xfrm>
        </p:spPr>
        <p:txBody>
          <a:bodyPr>
            <a:normAutofit/>
          </a:bodyPr>
          <a:lstStyle/>
          <a:p>
            <a:r>
              <a:rPr lang="en-US" sz="4000" b="1" dirty="0">
                <a:solidFill>
                  <a:schemeClr val="tx2"/>
                </a:solidFill>
                <a:latin typeface="Arial Black" panose="020B0A04020102020204" pitchFamily="34" charset="0"/>
              </a:rPr>
              <a:t>Testing Recommendations </a:t>
            </a:r>
            <a:r>
              <a:rPr lang="en-US" sz="4000" b="1" i="1" dirty="0">
                <a:solidFill>
                  <a:schemeClr val="tx2"/>
                </a:solidFill>
                <a:latin typeface="Arial Black" panose="020B0A04020102020204" pitchFamily="34" charset="0"/>
              </a:rPr>
              <a:t>cont’</a:t>
            </a:r>
            <a:endParaRPr lang="en-US" sz="4000" b="1" dirty="0">
              <a:solidFill>
                <a:schemeClr val="tx2"/>
              </a:solidFill>
              <a:latin typeface="Arial Black" panose="020B0A04020102020204" pitchFamily="34" charset="0"/>
            </a:endParaRP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561054120"/>
              </p:ext>
            </p:extLst>
          </p:nvPr>
        </p:nvGraphicFramePr>
        <p:xfrm>
          <a:off x="654849" y="1142042"/>
          <a:ext cx="10892109" cy="513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6B643F4-0EEF-FE44-8654-4C1ABB04F7BF}" type="slidenum">
              <a:rPr lang="en-US" smtClean="0"/>
              <a:t>37</a:t>
            </a:fld>
            <a:endParaRPr lang="en-US"/>
          </a:p>
        </p:txBody>
      </p:sp>
    </p:spTree>
    <p:extLst>
      <p:ext uri="{BB962C8B-B14F-4D97-AF65-F5344CB8AC3E}">
        <p14:creationId xmlns:p14="http://schemas.microsoft.com/office/powerpoint/2010/main" val="458541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blue logo&#10;&#10;Description automatically generated">
            <a:extLst>
              <a:ext uri="{FF2B5EF4-FFF2-40B4-BE49-F238E27FC236}">
                <a16:creationId xmlns:a16="http://schemas.microsoft.com/office/drawing/2014/main" id="{EE46A6D0-88AD-F639-2FD2-DF4649842A2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551" t="9020" r="5181" b="16078"/>
          <a:stretch/>
        </p:blipFill>
        <p:spPr>
          <a:xfrm>
            <a:off x="2895600" y="1152366"/>
            <a:ext cx="6400800" cy="45532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51400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752ECF-8B67-853F-BFB7-B990332C47DE}"/>
              </a:ext>
            </a:extLst>
          </p:cNvPr>
          <p:cNvSpPr>
            <a:spLocks noGrp="1"/>
          </p:cNvSpPr>
          <p:nvPr>
            <p:ph type="title"/>
          </p:nvPr>
        </p:nvSpPr>
        <p:spPr>
          <a:xfrm>
            <a:off x="6739128" y="638089"/>
            <a:ext cx="4818888" cy="1476801"/>
          </a:xfrm>
        </p:spPr>
        <p:txBody>
          <a:bodyPr anchor="b">
            <a:normAutofit/>
          </a:bodyPr>
          <a:lstStyle/>
          <a:p>
            <a:r>
              <a:rPr lang="en-US" sz="5000" b="1" dirty="0">
                <a:solidFill>
                  <a:schemeClr val="tx2"/>
                </a:solidFill>
                <a:latin typeface="Arial Black" panose="020B0A04020102020204" pitchFamily="34" charset="0"/>
              </a:rPr>
              <a:t>Scoring and </a:t>
            </a:r>
            <a:br>
              <a:rPr lang="en-US" sz="5000" b="1" dirty="0">
                <a:solidFill>
                  <a:schemeClr val="tx2"/>
                </a:solidFill>
                <a:latin typeface="Arial Black" panose="020B0A04020102020204" pitchFamily="34" charset="0"/>
              </a:rPr>
            </a:br>
            <a:r>
              <a:rPr lang="en-US" sz="5000" b="1" dirty="0">
                <a:solidFill>
                  <a:schemeClr val="tx2"/>
                </a:solidFill>
                <a:latin typeface="Arial Black" panose="020B0A04020102020204" pitchFamily="34" charset="0"/>
              </a:rPr>
              <a:t>Reporting</a:t>
            </a:r>
          </a:p>
        </p:txBody>
      </p:sp>
      <p:pic>
        <p:nvPicPr>
          <p:cNvPr id="6" name="Graphic 5" descr="Download with solid fill">
            <a:extLst>
              <a:ext uri="{FF2B5EF4-FFF2-40B4-BE49-F238E27FC236}">
                <a16:creationId xmlns:a16="http://schemas.microsoft.com/office/drawing/2014/main" id="{67787CA2-3C5C-2B0C-F57F-9B46103548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936" y="699516"/>
            <a:ext cx="5458968" cy="5458968"/>
          </a:xfrm>
          <a:prstGeom prst="rect">
            <a:avLst/>
          </a:prstGeom>
        </p:spPr>
      </p:pic>
      <p:sp>
        <p:nvSpPr>
          <p:cNvPr id="2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649FABE-9B09-F2F4-6A0A-075B196F31F2}"/>
              </a:ext>
            </a:extLst>
          </p:cNvPr>
          <p:cNvSpPr>
            <a:spLocks noGrp="1"/>
          </p:cNvSpPr>
          <p:nvPr>
            <p:ph idx="1"/>
          </p:nvPr>
        </p:nvSpPr>
        <p:spPr>
          <a:xfrm>
            <a:off x="6739128" y="2664886"/>
            <a:ext cx="4818888" cy="3550789"/>
          </a:xfrm>
        </p:spPr>
        <p:txBody>
          <a:bodyPr anchor="t">
            <a:normAutofit/>
          </a:bodyPr>
          <a:lstStyle/>
          <a:p>
            <a:pPr marL="0" indent="0" eaLnBrk="1" fontAlgn="auto" hangingPunct="1">
              <a:spcBef>
                <a:spcPts val="0"/>
              </a:spcBef>
              <a:spcAft>
                <a:spcPts val="0"/>
              </a:spcAft>
              <a:buFont typeface="Arial"/>
              <a:buNone/>
              <a:defRPr/>
            </a:pPr>
            <a:r>
              <a:rPr lang="en-US" sz="2000">
                <a:latin typeface="+mj-lt"/>
              </a:rPr>
              <a:t>DataManager Reporting is a dynamic online reporting tool that allows you to perform the following tasks:</a:t>
            </a:r>
          </a:p>
          <a:p>
            <a:pPr eaLnBrk="1" hangingPunct="1">
              <a:defRPr/>
            </a:pPr>
            <a:r>
              <a:rPr lang="en-US" sz="2000">
                <a:latin typeface="+mj-lt"/>
              </a:rPr>
              <a:t>Create customized reports using the options available for your account</a:t>
            </a:r>
          </a:p>
          <a:p>
            <a:pPr eaLnBrk="1" hangingPunct="1">
              <a:defRPr/>
            </a:pPr>
            <a:r>
              <a:rPr lang="en-US" sz="2000">
                <a:latin typeface="+mj-lt"/>
              </a:rPr>
              <a:t>View and edit reports online</a:t>
            </a:r>
          </a:p>
          <a:p>
            <a:pPr eaLnBrk="1" hangingPunct="1">
              <a:defRPr/>
            </a:pPr>
            <a:r>
              <a:rPr lang="en-US" sz="2000">
                <a:latin typeface="+mj-lt"/>
              </a:rPr>
              <a:t>Save, edit, and re-use report criteria</a:t>
            </a:r>
          </a:p>
          <a:p>
            <a:pPr eaLnBrk="1" hangingPunct="1">
              <a:defRPr/>
            </a:pPr>
            <a:r>
              <a:rPr lang="en-US" sz="2000">
                <a:latin typeface="+mj-lt"/>
              </a:rPr>
              <a:t>Print reports</a:t>
            </a:r>
          </a:p>
          <a:p>
            <a:pPr eaLnBrk="1" hangingPunct="1">
              <a:defRPr/>
            </a:pPr>
            <a:r>
              <a:rPr lang="en-US" sz="2000">
                <a:latin typeface="+mj-lt"/>
              </a:rPr>
              <a:t>Export reports to PDF, RTF, or Microsoft Excel® format</a:t>
            </a:r>
          </a:p>
          <a:p>
            <a:endParaRPr lang="en-US" sz="2000"/>
          </a:p>
        </p:txBody>
      </p:sp>
    </p:spTree>
    <p:extLst>
      <p:ext uri="{BB962C8B-B14F-4D97-AF65-F5344CB8AC3E}">
        <p14:creationId xmlns:p14="http://schemas.microsoft.com/office/powerpoint/2010/main" val="207142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de view of a white calendar">
            <a:extLst>
              <a:ext uri="{FF2B5EF4-FFF2-40B4-BE49-F238E27FC236}">
                <a16:creationId xmlns:a16="http://schemas.microsoft.com/office/drawing/2014/main" id="{84C25107-6DA2-E607-45B6-2B1FC68059C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b="17180"/>
          <a:stretch>
            <a:fillRect/>
          </a:stretch>
        </p:blipFill>
        <p:spPr>
          <a:xfrm>
            <a:off x="-216195" y="1"/>
            <a:ext cx="12408195" cy="6858000"/>
          </a:xfrm>
          <a:prstGeom prst="rect">
            <a:avLst/>
          </a:prstGeom>
        </p:spPr>
      </p:pic>
      <p:sp>
        <p:nvSpPr>
          <p:cNvPr id="2" name="Title 1">
            <a:extLst>
              <a:ext uri="{FF2B5EF4-FFF2-40B4-BE49-F238E27FC236}">
                <a16:creationId xmlns:a16="http://schemas.microsoft.com/office/drawing/2014/main" id="{3AC8B0D3-A03A-C720-B0DA-4371F2394AC4}"/>
              </a:ext>
            </a:extLst>
          </p:cNvPr>
          <p:cNvSpPr>
            <a:spLocks noGrp="1"/>
          </p:cNvSpPr>
          <p:nvPr>
            <p:ph type="title"/>
          </p:nvPr>
        </p:nvSpPr>
        <p:spPr>
          <a:xfrm>
            <a:off x="595558" y="273946"/>
            <a:ext cx="10977606" cy="808602"/>
          </a:xfrm>
        </p:spPr>
        <p:txBody>
          <a:bodyPr>
            <a:noAutofit/>
          </a:bodyPr>
          <a:lstStyle/>
          <a:p>
            <a:r>
              <a:rPr lang="en-US" sz="3600" b="1" dirty="0">
                <a:solidFill>
                  <a:schemeClr val="tx2"/>
                </a:solidFill>
                <a:latin typeface="Arial Black" panose="020B0A04020102020204" pitchFamily="34" charset="0"/>
              </a:rPr>
              <a:t>Schedule of Important Dates- Fall 2025</a:t>
            </a:r>
            <a:endParaRPr lang="en-US" sz="3600" dirty="0">
              <a:solidFill>
                <a:schemeClr val="tx2"/>
              </a:solidFill>
              <a:latin typeface="Arial Black" panose="020B0A04020102020204" pitchFamily="34" charset="0"/>
            </a:endParaRPr>
          </a:p>
        </p:txBody>
      </p:sp>
      <p:graphicFrame>
        <p:nvGraphicFramePr>
          <p:cNvPr id="25" name="Content Placeholder 7" descr="Milestone dates and Tasks">
            <a:extLst>
              <a:ext uri="{FF2B5EF4-FFF2-40B4-BE49-F238E27FC236}">
                <a16:creationId xmlns:a16="http://schemas.microsoft.com/office/drawing/2014/main" id="{EDA53B75-FAD7-8B2F-4060-C7553B11D3F0}"/>
              </a:ext>
            </a:extLst>
          </p:cNvPr>
          <p:cNvGraphicFramePr>
            <a:graphicFrameLocks noGrp="1"/>
          </p:cNvGraphicFramePr>
          <p:nvPr>
            <p:ph idx="1"/>
            <p:extLst>
              <p:ext uri="{D42A27DB-BD31-4B8C-83A1-F6EECF244321}">
                <p14:modId xmlns:p14="http://schemas.microsoft.com/office/powerpoint/2010/main" val="552710418"/>
              </p:ext>
            </p:extLst>
          </p:nvPr>
        </p:nvGraphicFramePr>
        <p:xfrm>
          <a:off x="595558" y="1137283"/>
          <a:ext cx="10977606" cy="5125310"/>
        </p:xfrm>
        <a:graphic>
          <a:graphicData uri="http://schemas.openxmlformats.org/drawingml/2006/table">
            <a:tbl>
              <a:tblPr firstRow="1" bandRow="1">
                <a:tableStyleId>{7E9639D4-E3E2-4D34-9284-5A2195B3D0D7}</a:tableStyleId>
              </a:tblPr>
              <a:tblGrid>
                <a:gridCol w="6710330">
                  <a:extLst>
                    <a:ext uri="{9D8B030D-6E8A-4147-A177-3AD203B41FA5}">
                      <a16:colId xmlns:a16="http://schemas.microsoft.com/office/drawing/2014/main" val="2879785699"/>
                    </a:ext>
                  </a:extLst>
                </a:gridCol>
                <a:gridCol w="4267276">
                  <a:extLst>
                    <a:ext uri="{9D8B030D-6E8A-4147-A177-3AD203B41FA5}">
                      <a16:colId xmlns:a16="http://schemas.microsoft.com/office/drawing/2014/main" val="2570918189"/>
                    </a:ext>
                  </a:extLst>
                </a:gridCol>
              </a:tblGrid>
              <a:tr h="460938">
                <a:tc>
                  <a:txBody>
                    <a:bodyPr/>
                    <a:lstStyle/>
                    <a:p>
                      <a:r>
                        <a:rPr lang="en-US" sz="2100" dirty="0">
                          <a:latin typeface="+mj-lt"/>
                        </a:rPr>
                        <a:t>Milestone, Task, or Deliverable</a:t>
                      </a:r>
                    </a:p>
                  </a:txBody>
                  <a:tcPr marL="106136" marR="106136" marT="53067" marB="53067"/>
                </a:tc>
                <a:tc>
                  <a:txBody>
                    <a:bodyPr/>
                    <a:lstStyle/>
                    <a:p>
                      <a:pPr algn="ctr"/>
                      <a:r>
                        <a:rPr lang="en-US" sz="2100" dirty="0">
                          <a:latin typeface="+mj-lt"/>
                        </a:rPr>
                        <a:t>Date</a:t>
                      </a:r>
                    </a:p>
                  </a:txBody>
                  <a:tcPr marL="106136" marR="106136" marT="53067" marB="53067"/>
                </a:tc>
                <a:extLst>
                  <a:ext uri="{0D108BD9-81ED-4DB2-BD59-A6C34878D82A}">
                    <a16:rowId xmlns:a16="http://schemas.microsoft.com/office/drawing/2014/main" val="422731863"/>
                  </a:ext>
                </a:extLst>
              </a:tr>
              <a:tr h="476786">
                <a:tc>
                  <a:txBody>
                    <a:bodyPr/>
                    <a:lstStyle/>
                    <a:p>
                      <a:r>
                        <a:rPr lang="en-US" sz="1800" dirty="0">
                          <a:latin typeface="+mj-lt"/>
                        </a:rPr>
                        <a:t>Test Administration Manuals arrive at the schools and districts</a:t>
                      </a:r>
                    </a:p>
                  </a:txBody>
                  <a:tcPr marL="106136" marR="106136" marT="53067" marB="53067"/>
                </a:tc>
                <a:tc>
                  <a:txBody>
                    <a:bodyPr/>
                    <a:lstStyle/>
                    <a:p>
                      <a:pPr algn="ctr"/>
                      <a:r>
                        <a:rPr lang="en-US" sz="1800" dirty="0">
                          <a:latin typeface="+mj-lt"/>
                        </a:rPr>
                        <a:t>Monday, September 8</a:t>
                      </a:r>
                    </a:p>
                  </a:txBody>
                  <a:tcPr marL="106136" marR="106136" marT="53067" marB="53067"/>
                </a:tc>
                <a:extLst>
                  <a:ext uri="{0D108BD9-81ED-4DB2-BD59-A6C34878D82A}">
                    <a16:rowId xmlns:a16="http://schemas.microsoft.com/office/drawing/2014/main" val="3666378485"/>
                  </a:ext>
                </a:extLst>
              </a:tr>
              <a:tr h="842751">
                <a:tc>
                  <a:txBody>
                    <a:bodyPr/>
                    <a:lstStyle/>
                    <a:p>
                      <a:r>
                        <a:rPr lang="en-US" sz="1800" dirty="0">
                          <a:latin typeface="+mj-lt"/>
                        </a:rPr>
                        <a:t>Pretest Workshops via Webinar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latin typeface="+mj-lt"/>
                        </a:rPr>
                        <a:t>Paper Administration</a:t>
                      </a:r>
                    </a:p>
                    <a:p>
                      <a:pPr marL="285750" indent="-285750">
                        <a:buFont typeface="Arial" panose="020B0604020202020204" pitchFamily="34" charset="0"/>
                        <a:buChar char="•"/>
                      </a:pPr>
                      <a:r>
                        <a:rPr lang="en-US" sz="1800" b="0" dirty="0">
                          <a:latin typeface="+mj-lt"/>
                        </a:rPr>
                        <a:t>Online Administration</a:t>
                      </a:r>
                    </a:p>
                  </a:txBody>
                  <a:tcPr marL="106136" marR="106136" marT="53067" marB="53067"/>
                </a:tc>
                <a:tc>
                  <a:txBody>
                    <a:bodyPr/>
                    <a:lstStyle/>
                    <a:p>
                      <a:pPr algn="ctr"/>
                      <a:endParaRPr lang="en-US" sz="1800" dirty="0">
                        <a:latin typeface="+mj-lt"/>
                      </a:endParaRPr>
                    </a:p>
                    <a:p>
                      <a:pPr algn="ctr"/>
                      <a:r>
                        <a:rPr lang="en-US" sz="1800" dirty="0">
                          <a:latin typeface="+mj-lt"/>
                        </a:rPr>
                        <a:t>Tuesday, September 9</a:t>
                      </a:r>
                    </a:p>
                    <a:p>
                      <a:pPr algn="ctr"/>
                      <a:r>
                        <a:rPr lang="en-US" sz="1800" dirty="0">
                          <a:latin typeface="+mj-lt"/>
                        </a:rPr>
                        <a:t>Thursday, September 11</a:t>
                      </a:r>
                    </a:p>
                  </a:txBody>
                  <a:tcPr marL="106136" marR="106136" marT="53067" marB="53067"/>
                </a:tc>
                <a:extLst>
                  <a:ext uri="{0D108BD9-81ED-4DB2-BD59-A6C34878D82A}">
                    <a16:rowId xmlns:a16="http://schemas.microsoft.com/office/drawing/2014/main" val="13142492"/>
                  </a:ext>
                </a:extLst>
              </a:tr>
              <a:tr h="388233">
                <a:tc>
                  <a:txBody>
                    <a:bodyPr/>
                    <a:lstStyle/>
                    <a:p>
                      <a:r>
                        <a:rPr lang="en-US" sz="1800" dirty="0">
                          <a:latin typeface="+mj-lt"/>
                        </a:rPr>
                        <a:t>DataManager Live Proctor Trainings</a:t>
                      </a:r>
                    </a:p>
                    <a:p>
                      <a:r>
                        <a:rPr lang="en-US" sz="1800" dirty="0">
                          <a:latin typeface="+mj-lt"/>
                        </a:rPr>
                        <a:t>*</a:t>
                      </a:r>
                      <a:r>
                        <a:rPr lang="en-US" sz="1800" i="1" dirty="0">
                          <a:latin typeface="+mj-lt"/>
                        </a:rPr>
                        <a:t>OnDemand Proctor training now available</a:t>
                      </a:r>
                    </a:p>
                  </a:txBody>
                  <a:tcPr marL="106136" marR="106136" marT="53067" marB="53067"/>
                </a:tc>
                <a:tc>
                  <a:txBody>
                    <a:bodyPr/>
                    <a:lstStyle/>
                    <a:p>
                      <a:pPr algn="ctr"/>
                      <a:r>
                        <a:rPr lang="en-US" sz="1800" dirty="0">
                          <a:latin typeface="+mj-lt"/>
                        </a:rPr>
                        <a:t>Monday, Sept 15 at 9 AM</a:t>
                      </a:r>
                    </a:p>
                    <a:p>
                      <a:pPr algn="ctr"/>
                      <a:r>
                        <a:rPr lang="en-US" sz="1800" dirty="0">
                          <a:latin typeface="+mj-lt"/>
                        </a:rPr>
                        <a:t>Wednesday, Sept 17 at 2 PM</a:t>
                      </a:r>
                    </a:p>
                    <a:p>
                      <a:pPr algn="ctr"/>
                      <a:r>
                        <a:rPr lang="en-US" sz="1800" dirty="0">
                          <a:latin typeface="+mj-lt"/>
                        </a:rPr>
                        <a:t>Thursday, Sept 18 at 2 PM</a:t>
                      </a:r>
                    </a:p>
                  </a:txBody>
                  <a:tcPr marL="106136" marR="106136" marT="53067" marB="53067"/>
                </a:tc>
                <a:extLst>
                  <a:ext uri="{0D108BD9-81ED-4DB2-BD59-A6C34878D82A}">
                    <a16:rowId xmlns:a16="http://schemas.microsoft.com/office/drawing/2014/main" val="3531953772"/>
                  </a:ext>
                </a:extLst>
              </a:tr>
              <a:tr h="388233">
                <a:tc>
                  <a:txBody>
                    <a:bodyPr/>
                    <a:lstStyle/>
                    <a:p>
                      <a:r>
                        <a:rPr lang="en-US" sz="1800" dirty="0">
                          <a:latin typeface="+mj-lt"/>
                        </a:rPr>
                        <a:t>Gr 2 GT Testing Fall 2025 Roster</a:t>
                      </a:r>
                    </a:p>
                  </a:txBody>
                  <a:tcPr marL="106136" marR="106136" marT="53067" marB="53067"/>
                </a:tc>
                <a:tc>
                  <a:txBody>
                    <a:bodyPr/>
                    <a:lstStyle/>
                    <a:p>
                      <a:pPr algn="ctr"/>
                      <a:r>
                        <a:rPr lang="en-US" sz="1800" dirty="0">
                          <a:latin typeface="+mj-lt"/>
                        </a:rPr>
                        <a:t>September 22</a:t>
                      </a:r>
                    </a:p>
                  </a:txBody>
                  <a:tcPr marL="106136" marR="106136" marT="53067" marB="53067"/>
                </a:tc>
                <a:extLst>
                  <a:ext uri="{0D108BD9-81ED-4DB2-BD59-A6C34878D82A}">
                    <a16:rowId xmlns:a16="http://schemas.microsoft.com/office/drawing/2014/main" val="1709202815"/>
                  </a:ext>
                </a:extLst>
              </a:tr>
              <a:tr h="388233">
                <a:tc>
                  <a:txBody>
                    <a:bodyPr/>
                    <a:lstStyle/>
                    <a:p>
                      <a:r>
                        <a:rPr lang="en-US" dirty="0">
                          <a:latin typeface="+mj-lt"/>
                        </a:rPr>
                        <a:t>Online Test Events Open</a:t>
                      </a:r>
                    </a:p>
                  </a:txBody>
                  <a:tcPr marL="106136" marR="106136" marT="53067" marB="53067"/>
                </a:tc>
                <a:tc>
                  <a:txBody>
                    <a:bodyPr/>
                    <a:lstStyle/>
                    <a:p>
                      <a:pPr algn="ctr"/>
                      <a:r>
                        <a:rPr lang="en-US" dirty="0">
                          <a:latin typeface="+mj-lt"/>
                        </a:rPr>
                        <a:t>September 22</a:t>
                      </a:r>
                    </a:p>
                  </a:txBody>
                  <a:tcPr marL="106136" marR="106136" marT="53067" marB="53067"/>
                </a:tc>
                <a:extLst>
                  <a:ext uri="{0D108BD9-81ED-4DB2-BD59-A6C34878D82A}">
                    <a16:rowId xmlns:a16="http://schemas.microsoft.com/office/drawing/2014/main" val="2038724607"/>
                  </a:ext>
                </a:extLst>
              </a:tr>
              <a:tr h="388233">
                <a:tc>
                  <a:txBody>
                    <a:bodyPr/>
                    <a:lstStyle/>
                    <a:p>
                      <a:r>
                        <a:rPr lang="en-US" sz="1800" dirty="0">
                          <a:latin typeface="+mj-lt"/>
                        </a:rPr>
                        <a:t>Test administration window</a:t>
                      </a:r>
                    </a:p>
                  </a:txBody>
                  <a:tcPr marL="106136" marR="106136" marT="53067" marB="53067"/>
                </a:tc>
                <a:tc>
                  <a:txBody>
                    <a:bodyPr/>
                    <a:lstStyle/>
                    <a:p>
                      <a:pPr algn="ctr"/>
                      <a:r>
                        <a:rPr lang="en-US" sz="1800" dirty="0">
                          <a:latin typeface="+mj-lt"/>
                        </a:rPr>
                        <a:t>October 6 – 28</a:t>
                      </a:r>
                    </a:p>
                  </a:txBody>
                  <a:tcPr marL="106136" marR="106136" marT="53067" marB="53067"/>
                </a:tc>
                <a:extLst>
                  <a:ext uri="{0D108BD9-81ED-4DB2-BD59-A6C34878D82A}">
                    <a16:rowId xmlns:a16="http://schemas.microsoft.com/office/drawing/2014/main" val="24884464"/>
                  </a:ext>
                </a:extLst>
              </a:tr>
              <a:tr h="388233">
                <a:tc>
                  <a:txBody>
                    <a:bodyPr/>
                    <a:lstStyle/>
                    <a:p>
                      <a:r>
                        <a:rPr lang="en-US" dirty="0">
                          <a:latin typeface="+mj-lt"/>
                        </a:rPr>
                        <a:t>Online Test Events Close</a:t>
                      </a:r>
                    </a:p>
                  </a:txBody>
                  <a:tcPr marL="106136" marR="106136" marT="53067" marB="53067"/>
                </a:tc>
                <a:tc>
                  <a:txBody>
                    <a:bodyPr/>
                    <a:lstStyle/>
                    <a:p>
                      <a:pPr algn="ctr"/>
                      <a:r>
                        <a:rPr lang="en-US" dirty="0">
                          <a:latin typeface="+mj-lt"/>
                        </a:rPr>
                        <a:t>October 28</a:t>
                      </a:r>
                    </a:p>
                  </a:txBody>
                  <a:tcPr marL="106136" marR="106136" marT="53067" marB="53067"/>
                </a:tc>
                <a:extLst>
                  <a:ext uri="{0D108BD9-81ED-4DB2-BD59-A6C34878D82A}">
                    <a16:rowId xmlns:a16="http://schemas.microsoft.com/office/drawing/2014/main" val="3764769378"/>
                  </a:ext>
                </a:extLst>
              </a:tr>
              <a:tr h="388233">
                <a:tc>
                  <a:txBody>
                    <a:bodyPr/>
                    <a:lstStyle/>
                    <a:p>
                      <a:r>
                        <a:rPr lang="en-US" dirty="0">
                          <a:latin typeface="+mj-lt"/>
                        </a:rPr>
                        <a:t>Post test Webinar for District Test Coordinators</a:t>
                      </a:r>
                    </a:p>
                  </a:txBody>
                  <a:tcPr marL="106136" marR="106136" marT="53067" marB="53067"/>
                </a:tc>
                <a:tc>
                  <a:txBody>
                    <a:bodyPr/>
                    <a:lstStyle/>
                    <a:p>
                      <a:pPr algn="ctr"/>
                      <a:r>
                        <a:rPr lang="en-US" dirty="0">
                          <a:latin typeface="+mj-lt"/>
                        </a:rPr>
                        <a:t>November 6</a:t>
                      </a:r>
                    </a:p>
                  </a:txBody>
                  <a:tcPr marL="106136" marR="106136" marT="53067" marB="53067"/>
                </a:tc>
                <a:extLst>
                  <a:ext uri="{0D108BD9-81ED-4DB2-BD59-A6C34878D82A}">
                    <a16:rowId xmlns:a16="http://schemas.microsoft.com/office/drawing/2014/main" val="62801182"/>
                  </a:ext>
                </a:extLst>
              </a:tr>
              <a:tr h="388233">
                <a:tc>
                  <a:txBody>
                    <a:bodyPr/>
                    <a:lstStyle/>
                    <a:p>
                      <a:r>
                        <a:rPr lang="en-US" sz="1800" dirty="0">
                          <a:latin typeface="+mj-lt"/>
                        </a:rPr>
                        <a:t>Reports arrive in districts if returned by October 31 , 2025</a:t>
                      </a:r>
                    </a:p>
                  </a:txBody>
                  <a:tcPr marL="106136" marR="106136" marT="53067" marB="53067"/>
                </a:tc>
                <a:tc>
                  <a:txBody>
                    <a:bodyPr/>
                    <a:lstStyle/>
                    <a:p>
                      <a:pPr algn="ctr"/>
                      <a:r>
                        <a:rPr lang="en-US" sz="1800" dirty="0">
                          <a:latin typeface="+mj-lt"/>
                        </a:rPr>
                        <a:t>December 4</a:t>
                      </a:r>
                    </a:p>
                  </a:txBody>
                  <a:tcPr marL="106136" marR="106136" marT="53067" marB="53067"/>
                </a:tc>
                <a:extLst>
                  <a:ext uri="{0D108BD9-81ED-4DB2-BD59-A6C34878D82A}">
                    <a16:rowId xmlns:a16="http://schemas.microsoft.com/office/drawing/2014/main" val="779886906"/>
                  </a:ext>
                </a:extLst>
              </a:tr>
            </a:tbl>
          </a:graphicData>
        </a:graphic>
      </p:graphicFrame>
    </p:spTree>
    <p:extLst>
      <p:ext uri="{BB962C8B-B14F-4D97-AF65-F5344CB8AC3E}">
        <p14:creationId xmlns:p14="http://schemas.microsoft.com/office/powerpoint/2010/main" val="1165509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752ECF-8B67-853F-BFB7-B990332C47DE}"/>
              </a:ext>
            </a:extLst>
          </p:cNvPr>
          <p:cNvSpPr>
            <a:spLocks noGrp="1"/>
          </p:cNvSpPr>
          <p:nvPr>
            <p:ph type="title"/>
          </p:nvPr>
        </p:nvSpPr>
        <p:spPr>
          <a:xfrm>
            <a:off x="630936" y="640080"/>
            <a:ext cx="4818888" cy="1481328"/>
          </a:xfrm>
        </p:spPr>
        <p:txBody>
          <a:bodyPr anchor="b">
            <a:normAutofit/>
          </a:bodyPr>
          <a:lstStyle/>
          <a:p>
            <a:r>
              <a:rPr lang="en-US" sz="5000" b="1" dirty="0">
                <a:solidFill>
                  <a:schemeClr val="tx2"/>
                </a:solidFill>
                <a:latin typeface="Arial Black" panose="020B0A04020102020204" pitchFamily="34" charset="0"/>
              </a:rPr>
              <a:t>Scoring and Reporting</a:t>
            </a:r>
          </a:p>
        </p:txBody>
      </p:sp>
      <p:sp>
        <p:nvSpPr>
          <p:cNvPr id="3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649FABE-9B09-F2F4-6A0A-075B196F31F2}"/>
              </a:ext>
            </a:extLst>
          </p:cNvPr>
          <p:cNvSpPr>
            <a:spLocks noGrp="1"/>
          </p:cNvSpPr>
          <p:nvPr>
            <p:ph idx="1"/>
          </p:nvPr>
        </p:nvSpPr>
        <p:spPr>
          <a:xfrm>
            <a:off x="630936" y="2660904"/>
            <a:ext cx="4818888" cy="3547872"/>
          </a:xfrm>
        </p:spPr>
        <p:txBody>
          <a:bodyPr anchor="t">
            <a:normAutofit/>
          </a:bodyPr>
          <a:lstStyle/>
          <a:p>
            <a:pPr marL="0" indent="0">
              <a:spcBef>
                <a:spcPts val="0"/>
              </a:spcBef>
              <a:buNone/>
              <a:defRPr/>
            </a:pPr>
            <a:r>
              <a:rPr lang="en-US" sz="2200" dirty="0">
                <a:latin typeface="+mj-lt"/>
              </a:rPr>
              <a:t>In addition, the schools will receive the following reports in paper form</a:t>
            </a:r>
          </a:p>
          <a:p>
            <a:pPr lvl="0"/>
            <a:r>
              <a:rPr lang="en-US" sz="2200" dirty="0">
                <a:latin typeface="+mj-lt"/>
              </a:rPr>
              <a:t>Two (2) copies of the Student Profile Narrative</a:t>
            </a:r>
          </a:p>
          <a:p>
            <a:pPr lvl="0"/>
            <a:r>
              <a:rPr lang="en-US" sz="2200" dirty="0">
                <a:latin typeface="+mj-lt"/>
              </a:rPr>
              <a:t>Student Score Labels- 1 for Iowa, 1 for CogAT</a:t>
            </a:r>
          </a:p>
          <a:p>
            <a:pPr marL="0" indent="0">
              <a:spcBef>
                <a:spcPts val="0"/>
              </a:spcBef>
              <a:buNone/>
              <a:defRPr/>
            </a:pPr>
            <a:endParaRPr lang="en-US" sz="2200" dirty="0">
              <a:latin typeface="+mj-lt"/>
            </a:endParaRPr>
          </a:p>
          <a:p>
            <a:pPr marL="0" indent="0" eaLnBrk="1" fontAlgn="auto" hangingPunct="1">
              <a:spcBef>
                <a:spcPts val="0"/>
              </a:spcBef>
              <a:spcAft>
                <a:spcPts val="0"/>
              </a:spcAft>
              <a:buFont typeface="Arial"/>
              <a:buNone/>
              <a:defRPr/>
            </a:pPr>
            <a:r>
              <a:rPr lang="en-US" sz="2200" dirty="0">
                <a:latin typeface="+mj-lt"/>
              </a:rPr>
              <a:t> *Packing List and box labeling for ease of unpacking your reports and distributing to the schools.</a:t>
            </a:r>
          </a:p>
          <a:p>
            <a:endParaRPr lang="en-US" sz="2200" dirty="0">
              <a:latin typeface="+mj-lt"/>
            </a:endParaRPr>
          </a:p>
        </p:txBody>
      </p:sp>
      <p:pic>
        <p:nvPicPr>
          <p:cNvPr id="5" name="Graphic 4" descr="Paper with solid fill">
            <a:extLst>
              <a:ext uri="{FF2B5EF4-FFF2-40B4-BE49-F238E27FC236}">
                <a16:creationId xmlns:a16="http://schemas.microsoft.com/office/drawing/2014/main" id="{0C5BBA3A-9DCE-2D4B-4564-532378ACD7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2355556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8030-715D-72A9-EB1D-8EA09AD4697C}"/>
              </a:ext>
            </a:extLst>
          </p:cNvPr>
          <p:cNvSpPr>
            <a:spLocks noGrp="1"/>
          </p:cNvSpPr>
          <p:nvPr>
            <p:ph type="title"/>
          </p:nvPr>
        </p:nvSpPr>
        <p:spPr>
          <a:xfrm>
            <a:off x="838200" y="241301"/>
            <a:ext cx="10515600" cy="800100"/>
          </a:xfrm>
        </p:spPr>
        <p:txBody>
          <a:bodyPr>
            <a:normAutofit/>
          </a:bodyPr>
          <a:lstStyle/>
          <a:p>
            <a:r>
              <a:rPr lang="en-US" sz="4000" dirty="0">
                <a:solidFill>
                  <a:schemeClr val="tx2"/>
                </a:solidFill>
                <a:latin typeface="Arial Black" panose="020B0A04020102020204" pitchFamily="34" charset="0"/>
              </a:rPr>
              <a:t>Packing List &amp; Box Labeling</a:t>
            </a:r>
          </a:p>
        </p:txBody>
      </p:sp>
      <p:pic>
        <p:nvPicPr>
          <p:cNvPr id="5" name="Content Placeholder 4" descr="Packing List">
            <a:extLst>
              <a:ext uri="{FF2B5EF4-FFF2-40B4-BE49-F238E27FC236}">
                <a16:creationId xmlns:a16="http://schemas.microsoft.com/office/drawing/2014/main" id="{8851398B-D178-E5C1-5F3A-6C83132212AE}"/>
              </a:ext>
            </a:extLst>
          </p:cNvPr>
          <p:cNvPicPr>
            <a:picLocks noGrp="1" noChangeAspect="1"/>
          </p:cNvPicPr>
          <p:nvPr>
            <p:ph idx="1"/>
          </p:nvPr>
        </p:nvPicPr>
        <p:blipFill>
          <a:blip r:embed="rId3"/>
          <a:stretch>
            <a:fillRect/>
          </a:stretch>
        </p:blipFill>
        <p:spPr>
          <a:xfrm>
            <a:off x="4940300" y="1041401"/>
            <a:ext cx="6683739" cy="5174508"/>
          </a:xfrm>
        </p:spPr>
      </p:pic>
      <p:sp>
        <p:nvSpPr>
          <p:cNvPr id="6" name="TextBox 5" descr="Box label">
            <a:extLst>
              <a:ext uri="{FF2B5EF4-FFF2-40B4-BE49-F238E27FC236}">
                <a16:creationId xmlns:a16="http://schemas.microsoft.com/office/drawing/2014/main" id="{4B04B66A-062A-C1A3-DA75-F4460EE40D79}"/>
              </a:ext>
            </a:extLst>
          </p:cNvPr>
          <p:cNvSpPr txBox="1"/>
          <p:nvPr/>
        </p:nvSpPr>
        <p:spPr>
          <a:xfrm>
            <a:off x="567961" y="1253331"/>
            <a:ext cx="2743200" cy="1231106"/>
          </a:xfrm>
          <a:prstGeom prst="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South Carolina Grade 2 Gifted and Talented Assessment Program</a:t>
            </a:r>
          </a:p>
          <a:p>
            <a:pPr algn="ctr"/>
            <a:r>
              <a:rPr lang="en-US" sz="1400" dirty="0"/>
              <a:t>Score Paper Reports</a:t>
            </a:r>
          </a:p>
          <a:p>
            <a:pPr algn="ctr"/>
            <a:endParaRPr lang="en-US" sz="1600" dirty="0"/>
          </a:p>
          <a:p>
            <a:pPr algn="ctr"/>
            <a:r>
              <a:rPr lang="en-US" sz="1600" dirty="0"/>
              <a:t>Box _____of_____</a:t>
            </a:r>
            <a:endParaRPr lang="en-US" dirty="0"/>
          </a:p>
        </p:txBody>
      </p:sp>
      <p:sp>
        <p:nvSpPr>
          <p:cNvPr id="7" name="TextBox 6">
            <a:extLst>
              <a:ext uri="{FF2B5EF4-FFF2-40B4-BE49-F238E27FC236}">
                <a16:creationId xmlns:a16="http://schemas.microsoft.com/office/drawing/2014/main" id="{9BE599A2-B35B-08D2-6ECF-C41F80C73C8E}"/>
              </a:ext>
            </a:extLst>
          </p:cNvPr>
          <p:cNvSpPr txBox="1"/>
          <p:nvPr/>
        </p:nvSpPr>
        <p:spPr>
          <a:xfrm>
            <a:off x="1596661" y="2084327"/>
            <a:ext cx="342900" cy="400110"/>
          </a:xfrm>
          <a:prstGeom prst="rect">
            <a:avLst/>
          </a:prstGeom>
          <a:noFill/>
        </p:spPr>
        <p:txBody>
          <a:bodyPr wrap="square" rtlCol="0">
            <a:spAutoFit/>
          </a:bodyPr>
          <a:lstStyle/>
          <a:p>
            <a:r>
              <a:rPr lang="en-US" sz="2000" b="1" dirty="0"/>
              <a:t>1</a:t>
            </a:r>
          </a:p>
        </p:txBody>
      </p:sp>
      <p:sp>
        <p:nvSpPr>
          <p:cNvPr id="8" name="TextBox 7">
            <a:extLst>
              <a:ext uri="{FF2B5EF4-FFF2-40B4-BE49-F238E27FC236}">
                <a16:creationId xmlns:a16="http://schemas.microsoft.com/office/drawing/2014/main" id="{FD8749CC-1E00-583D-7951-434D5D5882E1}"/>
              </a:ext>
            </a:extLst>
          </p:cNvPr>
          <p:cNvSpPr txBox="1"/>
          <p:nvPr/>
        </p:nvSpPr>
        <p:spPr>
          <a:xfrm>
            <a:off x="2235199" y="2084327"/>
            <a:ext cx="390161" cy="400110"/>
          </a:xfrm>
          <a:prstGeom prst="rect">
            <a:avLst/>
          </a:prstGeom>
          <a:noFill/>
        </p:spPr>
        <p:txBody>
          <a:bodyPr wrap="square" rtlCol="0">
            <a:spAutoFit/>
          </a:bodyPr>
          <a:lstStyle/>
          <a:p>
            <a:r>
              <a:rPr lang="en-US" sz="2000" b="1" dirty="0"/>
              <a:t>1</a:t>
            </a:r>
          </a:p>
        </p:txBody>
      </p:sp>
      <p:sp>
        <p:nvSpPr>
          <p:cNvPr id="9" name="TextBox 8">
            <a:extLst>
              <a:ext uri="{FF2B5EF4-FFF2-40B4-BE49-F238E27FC236}">
                <a16:creationId xmlns:a16="http://schemas.microsoft.com/office/drawing/2014/main" id="{6CA61710-DC5E-20E6-66D4-0C345FA643A9}"/>
              </a:ext>
            </a:extLst>
          </p:cNvPr>
          <p:cNvSpPr txBox="1"/>
          <p:nvPr/>
        </p:nvSpPr>
        <p:spPr>
          <a:xfrm>
            <a:off x="1372120" y="3465844"/>
            <a:ext cx="3344681" cy="369332"/>
          </a:xfrm>
          <a:prstGeom prst="rect">
            <a:avLst/>
          </a:prstGeom>
          <a:noFill/>
        </p:spPr>
        <p:txBody>
          <a:bodyPr wrap="square" rtlCol="0">
            <a:spAutoFit/>
          </a:bodyPr>
          <a:lstStyle/>
          <a:p>
            <a:pPr algn="r"/>
            <a:r>
              <a:rPr lang="en-US" b="1" dirty="0"/>
              <a:t>Green folders- Score Labels</a:t>
            </a:r>
          </a:p>
        </p:txBody>
      </p:sp>
      <p:cxnSp>
        <p:nvCxnSpPr>
          <p:cNvPr id="11" name="Straight Arrow Connector 10">
            <a:extLst>
              <a:ext uri="{FF2B5EF4-FFF2-40B4-BE49-F238E27FC236}">
                <a16:creationId xmlns:a16="http://schemas.microsoft.com/office/drawing/2014/main" id="{CB636808-3235-6495-CF88-8A267CCB52F2}"/>
              </a:ext>
            </a:extLst>
          </p:cNvPr>
          <p:cNvCxnSpPr>
            <a:cxnSpLocks/>
          </p:cNvCxnSpPr>
          <p:nvPr/>
        </p:nvCxnSpPr>
        <p:spPr>
          <a:xfrm>
            <a:off x="4695200" y="3668820"/>
            <a:ext cx="4901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8F17A11-F1A7-2BA5-48A4-02E3BDC6C3FA}"/>
              </a:ext>
            </a:extLst>
          </p:cNvPr>
          <p:cNvSpPr txBox="1"/>
          <p:nvPr/>
        </p:nvSpPr>
        <p:spPr>
          <a:xfrm>
            <a:off x="1372120" y="3871797"/>
            <a:ext cx="3344681" cy="369332"/>
          </a:xfrm>
          <a:prstGeom prst="rect">
            <a:avLst/>
          </a:prstGeom>
          <a:noFill/>
        </p:spPr>
        <p:txBody>
          <a:bodyPr wrap="square" rtlCol="0">
            <a:spAutoFit/>
          </a:bodyPr>
          <a:lstStyle/>
          <a:p>
            <a:pPr algn="r"/>
            <a:r>
              <a:rPr lang="en-US" b="1" dirty="0"/>
              <a:t>White folders- Profile Narrative</a:t>
            </a:r>
          </a:p>
        </p:txBody>
      </p:sp>
      <p:cxnSp>
        <p:nvCxnSpPr>
          <p:cNvPr id="16" name="Straight Arrow Connector 15">
            <a:extLst>
              <a:ext uri="{FF2B5EF4-FFF2-40B4-BE49-F238E27FC236}">
                <a16:creationId xmlns:a16="http://schemas.microsoft.com/office/drawing/2014/main" id="{4DB25EC0-1F68-867D-10F6-73A8B2075138}"/>
              </a:ext>
            </a:extLst>
          </p:cNvPr>
          <p:cNvCxnSpPr>
            <a:cxnSpLocks/>
          </p:cNvCxnSpPr>
          <p:nvPr/>
        </p:nvCxnSpPr>
        <p:spPr>
          <a:xfrm>
            <a:off x="4695200" y="4074773"/>
            <a:ext cx="4901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417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2C87F-E04D-E25E-DC58-34B783FE6E2C}"/>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DataManager Platform Demo</a:t>
            </a:r>
          </a:p>
        </p:txBody>
      </p:sp>
      <p:sp>
        <p:nvSpPr>
          <p:cNvPr id="8" name="TextBox 7">
            <a:extLst>
              <a:ext uri="{FF2B5EF4-FFF2-40B4-BE49-F238E27FC236}">
                <a16:creationId xmlns:a16="http://schemas.microsoft.com/office/drawing/2014/main" id="{D020AC71-C972-EFDB-8A8B-422DFE634A0B}"/>
              </a:ext>
            </a:extLst>
          </p:cNvPr>
          <p:cNvSpPr txBox="1"/>
          <p:nvPr/>
        </p:nvSpPr>
        <p:spPr>
          <a:xfrm>
            <a:off x="195855" y="5530098"/>
            <a:ext cx="5489954" cy="673460"/>
          </a:xfrm>
          <a:prstGeom prst="rect">
            <a:avLst/>
          </a:prstGeom>
        </p:spPr>
        <p:txBody>
          <a:bodyPr vert="horz" lIns="91440" tIns="45720" rIns="91440" bIns="45720" rtlCol="0" anchor="b">
            <a:normAutofit/>
          </a:bodyPr>
          <a:lstStyle/>
          <a:p>
            <a:pPr algn="ctr">
              <a:lnSpc>
                <a:spcPct val="90000"/>
              </a:lnSpc>
              <a:spcBef>
                <a:spcPts val="1000"/>
              </a:spcBef>
            </a:pPr>
            <a:r>
              <a:rPr lang="en-US" sz="2400" kern="1200" dirty="0">
                <a:solidFill>
                  <a:schemeClr val="tx1"/>
                </a:solidFill>
                <a:latin typeface="+mn-lt"/>
                <a:ea typeface="+mn-ea"/>
                <a:cs typeface="+mn-cs"/>
                <a:hlinkClick r:id="rId3"/>
              </a:rPr>
              <a:t>https://www.riversidedatamanager.com</a:t>
            </a:r>
            <a:endParaRPr lang="en-US" sz="2400" kern="1200" dirty="0">
              <a:solidFill>
                <a:schemeClr val="tx1"/>
              </a:solidFill>
              <a:latin typeface="+mn-lt"/>
              <a:ea typeface="+mn-ea"/>
              <a:cs typeface="+mn-cs"/>
            </a:endParaRPr>
          </a:p>
        </p:txBody>
      </p:sp>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login page&#10;&#10;Description automatically generated">
            <a:extLst>
              <a:ext uri="{FF2B5EF4-FFF2-40B4-BE49-F238E27FC236}">
                <a16:creationId xmlns:a16="http://schemas.microsoft.com/office/drawing/2014/main" id="{9DEF9D51-68A7-D1D0-836B-E46F773B78C6}"/>
              </a:ext>
            </a:extLst>
          </p:cNvPr>
          <p:cNvPicPr>
            <a:picLocks noChangeAspect="1"/>
          </p:cNvPicPr>
          <p:nvPr/>
        </p:nvPicPr>
        <p:blipFill>
          <a:blip r:embed="rId4"/>
          <a:stretch>
            <a:fillRect/>
          </a:stretch>
        </p:blipFill>
        <p:spPr>
          <a:xfrm>
            <a:off x="6128403" y="666728"/>
            <a:ext cx="5124179" cy="5465791"/>
          </a:xfrm>
          <a:prstGeom prst="rect">
            <a:avLst/>
          </a:prstGeom>
          <a:ln>
            <a:noFill/>
          </a:ln>
        </p:spPr>
      </p:pic>
    </p:spTree>
    <p:extLst>
      <p:ext uri="{BB962C8B-B14F-4D97-AF65-F5344CB8AC3E}">
        <p14:creationId xmlns:p14="http://schemas.microsoft.com/office/powerpoint/2010/main" val="3409669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1359-F23A-FC71-A96A-28FFBF59CF98}"/>
              </a:ext>
            </a:extLst>
          </p:cNvPr>
          <p:cNvSpPr>
            <a:spLocks noGrp="1"/>
          </p:cNvSpPr>
          <p:nvPr>
            <p:ph type="title"/>
          </p:nvPr>
        </p:nvSpPr>
        <p:spPr>
          <a:xfrm>
            <a:off x="600987" y="957946"/>
            <a:ext cx="6418121" cy="855618"/>
          </a:xfrm>
        </p:spPr>
        <p:txBody>
          <a:bodyPr anchor="t">
            <a:normAutofit fontScale="90000"/>
          </a:bodyPr>
          <a:lstStyle/>
          <a:p>
            <a:r>
              <a:rPr lang="en-US" altLang="en-US" sz="3200" b="1" dirty="0">
                <a:solidFill>
                  <a:schemeClr val="tx2"/>
                </a:solidFill>
                <a:latin typeface="Arial Black" panose="020B0A04020102020204" pitchFamily="34" charset="0"/>
              </a:rPr>
              <a:t>SC Assessment </a:t>
            </a:r>
            <a:br>
              <a:rPr lang="en-US" altLang="en-US" sz="3200" b="1" dirty="0">
                <a:solidFill>
                  <a:schemeClr val="tx2"/>
                </a:solidFill>
                <a:latin typeface="Arial Black" panose="020B0A04020102020204" pitchFamily="34" charset="0"/>
              </a:rPr>
            </a:br>
            <a:r>
              <a:rPr lang="en-US" altLang="en-US" sz="3200" b="1" dirty="0">
                <a:solidFill>
                  <a:schemeClr val="tx2"/>
                </a:solidFill>
                <a:latin typeface="Arial Black" panose="020B0A04020102020204" pitchFamily="34" charset="0"/>
              </a:rPr>
              <a:t>Consultants</a:t>
            </a:r>
            <a:endParaRPr lang="en-US" sz="3200" b="1" dirty="0">
              <a:solidFill>
                <a:schemeClr val="tx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C1632CE-3933-21C1-AB16-7FF127455A65}"/>
              </a:ext>
            </a:extLst>
          </p:cNvPr>
          <p:cNvSpPr>
            <a:spLocks noGrp="1"/>
          </p:cNvSpPr>
          <p:nvPr>
            <p:ph idx="1"/>
          </p:nvPr>
        </p:nvSpPr>
        <p:spPr>
          <a:xfrm>
            <a:off x="618405" y="1761309"/>
            <a:ext cx="5906535" cy="4874622"/>
          </a:xfrm>
        </p:spPr>
        <p:txBody>
          <a:bodyPr>
            <a:noAutofit/>
          </a:bodyPr>
          <a:lstStyle/>
          <a:p>
            <a:pPr marL="0" indent="0">
              <a:buNone/>
            </a:pPr>
            <a:r>
              <a:rPr lang="en-US" altLang="en-US" sz="2000" dirty="0">
                <a:latin typeface="Arial" panose="020B0604020202020204" pitchFamily="34" charset="0"/>
                <a:cs typeface="Arial" panose="020B0604020202020204" pitchFamily="34" charset="0"/>
              </a:rPr>
              <a:t>Contact your Assessment Consultant with any questions about pricing, Quotes, and to submit orders for off-grade-level testing. </a:t>
            </a:r>
          </a:p>
          <a:p>
            <a:pPr marL="0" indent="0">
              <a:buNone/>
            </a:pPr>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a:latin typeface="Arial" panose="020B0604020202020204" pitchFamily="34" charset="0"/>
                <a:cs typeface="Arial" panose="020B0604020202020204" pitchFamily="34" charset="0"/>
              </a:rPr>
              <a:t>Sierra Scott </a:t>
            </a:r>
          </a:p>
          <a:p>
            <a:pPr marL="0" indent="0">
              <a:spcBef>
                <a:spcPts val="0"/>
              </a:spcBef>
              <a:buNone/>
            </a:pPr>
            <a:r>
              <a:rPr lang="en-US" altLang="en-US" sz="2000" b="0" dirty="0">
                <a:latin typeface="Arial" panose="020B0604020202020204" pitchFamily="34" charset="0"/>
                <a:cs typeface="Arial" panose="020B0604020202020204" pitchFamily="34" charset="0"/>
              </a:rPr>
              <a:t>Assessment Consultant </a:t>
            </a:r>
            <a:r>
              <a:rPr lang="en-US" altLang="en-US" sz="2000" b="0" i="0" dirty="0">
                <a:latin typeface="Arial" panose="020B0604020202020204" pitchFamily="34" charset="0"/>
                <a:cs typeface="Arial" panose="020B0604020202020204" pitchFamily="34" charset="0"/>
                <a:hlinkClick r:id="rId3"/>
              </a:rPr>
              <a:t>sierra.scott@riversideinsights.com</a:t>
            </a:r>
            <a:endParaRPr lang="en-US" altLang="en-US" sz="2000" dirty="0">
              <a:latin typeface="Arial" panose="020B0604020202020204" pitchFamily="34" charset="0"/>
              <a:cs typeface="Arial" panose="020B0604020202020204" pitchFamily="34" charset="0"/>
            </a:endParaRPr>
          </a:p>
          <a:p>
            <a:pPr marL="0" indent="0">
              <a:buNone/>
            </a:pPr>
            <a:r>
              <a:rPr lang="en-US" altLang="en-US" sz="2000" b="0" dirty="0">
                <a:latin typeface="Arial" panose="020B0604020202020204" pitchFamily="34" charset="0"/>
                <a:cs typeface="Arial" panose="020B0604020202020204" pitchFamily="34" charset="0"/>
              </a:rPr>
              <a:t>Phone: 407-362-8204</a:t>
            </a:r>
            <a:endParaRPr lang="en-US" altLang="en-US" sz="2000" dirty="0">
              <a:latin typeface="Arial" panose="020B0604020202020204" pitchFamily="34" charset="0"/>
              <a:cs typeface="Arial" panose="020B0604020202020204" pitchFamily="34" charset="0"/>
            </a:endParaRPr>
          </a:p>
          <a:p>
            <a:pPr marL="0" indent="0">
              <a:buNone/>
            </a:pPr>
            <a:endParaRPr lang="en-US" altLang="en-US" sz="2000" dirty="0">
              <a:latin typeface="Arial" panose="020B0604020202020204" pitchFamily="34" charset="0"/>
              <a:cs typeface="Arial" panose="020B0604020202020204" pitchFamily="34" charset="0"/>
            </a:endParaRPr>
          </a:p>
          <a:p>
            <a:pPr marL="0" indent="0">
              <a:buNone/>
            </a:pPr>
            <a:r>
              <a:rPr lang="en-US" altLang="en-US" sz="1800" dirty="0">
                <a:latin typeface="Arial" panose="020B0604020202020204" pitchFamily="34" charset="0"/>
                <a:cs typeface="Arial" panose="020B0604020202020204" pitchFamily="34" charset="0"/>
              </a:rPr>
              <a:t>I’d like to introduce Jillian Brown, Riverside Partnership Specialist, who will be working closely with Sierra. From time to time, you may also receive responses from her at </a:t>
            </a:r>
            <a:r>
              <a:rPr lang="en-US" altLang="en-US" sz="1800" dirty="0">
                <a:latin typeface="Arial" panose="020B0604020202020204" pitchFamily="34" charset="0"/>
                <a:cs typeface="Arial" panose="020B0604020202020204" pitchFamily="34" charset="0"/>
                <a:hlinkClick r:id="rId4"/>
              </a:rPr>
              <a:t>jillian.brown@riversideinsights.com</a:t>
            </a:r>
            <a:r>
              <a:rPr lang="en-US" altLang="en-US" sz="1800" dirty="0">
                <a:latin typeface="Arial" panose="020B0604020202020204" pitchFamily="34" charset="0"/>
                <a:cs typeface="Arial" panose="020B0604020202020204" pitchFamily="34" charset="0"/>
              </a:rPr>
              <a:t>. </a:t>
            </a:r>
          </a:p>
          <a:p>
            <a:pPr marL="0" indent="0">
              <a:buNone/>
            </a:pPr>
            <a:endParaRPr lang="en-US" altLang="en-US" sz="2000" dirty="0">
              <a:latin typeface="Arial" panose="020B0604020202020204" pitchFamily="34" charset="0"/>
              <a:cs typeface="Arial" panose="020B0604020202020204" pitchFamily="34" charset="0"/>
            </a:endParaRPr>
          </a:p>
          <a:p>
            <a:pPr marL="342900" indent="-342900">
              <a:buFont typeface="Arial" pitchFamily="34" charset="0"/>
              <a:buChar char="•"/>
            </a:pPr>
            <a:endParaRPr lang="en-US" altLang="en-US" sz="2000" b="0" dirty="0">
              <a:latin typeface="+mj-lt"/>
            </a:endParaRPr>
          </a:p>
        </p:txBody>
      </p:sp>
      <p:pic>
        <p:nvPicPr>
          <p:cNvPr id="4" name="Picture 3" descr="Sierra Scott- Assessment Consultant">
            <a:extLst>
              <a:ext uri="{FF2B5EF4-FFF2-40B4-BE49-F238E27FC236}">
                <a16:creationId xmlns:a16="http://schemas.microsoft.com/office/drawing/2014/main" id="{A4D2CBFB-6FA0-28B7-1646-10BE40C73366}"/>
              </a:ext>
            </a:extLst>
          </p:cNvPr>
          <p:cNvPicPr>
            <a:picLocks noChangeAspect="1"/>
          </p:cNvPicPr>
          <p:nvPr/>
        </p:nvPicPr>
        <p:blipFill rotWithShape="1">
          <a:blip r:embed="rId5"/>
          <a:srcRect r="4336" b="1"/>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2704951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FC9C-D372-BE79-0A8F-E239D33FC98E}"/>
              </a:ext>
            </a:extLst>
          </p:cNvPr>
          <p:cNvSpPr>
            <a:spLocks noGrp="1"/>
          </p:cNvSpPr>
          <p:nvPr>
            <p:ph type="title"/>
          </p:nvPr>
        </p:nvSpPr>
        <p:spPr>
          <a:xfrm>
            <a:off x="6151294" y="486184"/>
            <a:ext cx="5397237" cy="1325563"/>
          </a:xfrm>
        </p:spPr>
        <p:txBody>
          <a:bodyPr>
            <a:normAutofit/>
          </a:bodyPr>
          <a:lstStyle/>
          <a:p>
            <a:r>
              <a:rPr lang="en-US" altLang="en-US" dirty="0"/>
              <a:t>Ordering Off-Grade-Level Materials</a:t>
            </a:r>
            <a:endParaRPr lang="en-US" dirty="0"/>
          </a:p>
        </p:txBody>
      </p:sp>
      <p:pic>
        <p:nvPicPr>
          <p:cNvPr id="8" name="Picture 7" descr="Iowa logo">
            <a:extLst>
              <a:ext uri="{FF2B5EF4-FFF2-40B4-BE49-F238E27FC236}">
                <a16:creationId xmlns:a16="http://schemas.microsoft.com/office/drawing/2014/main" id="{8042187B-8650-E620-6133-CA10DA701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53" y="1361694"/>
            <a:ext cx="4555700" cy="120726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pic>
        <p:nvPicPr>
          <p:cNvPr id="4" name="Picture 3" descr="CogAT logo">
            <a:extLst>
              <a:ext uri="{FF2B5EF4-FFF2-40B4-BE49-F238E27FC236}">
                <a16:creationId xmlns:a16="http://schemas.microsoft.com/office/drawing/2014/main" id="{E3BF7D31-C20C-FB57-6CCA-061D8B58206B}"/>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8353" y="4078344"/>
            <a:ext cx="4555700" cy="1628662"/>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7" name="Content Placeholder 2">
            <a:extLst>
              <a:ext uri="{FF2B5EF4-FFF2-40B4-BE49-F238E27FC236}">
                <a16:creationId xmlns:a16="http://schemas.microsoft.com/office/drawing/2014/main" id="{DED80161-61BC-FBA2-F991-122DF6D71BE0}"/>
              </a:ext>
            </a:extLst>
          </p:cNvPr>
          <p:cNvSpPr>
            <a:spLocks noGrp="1"/>
          </p:cNvSpPr>
          <p:nvPr>
            <p:ph idx="1"/>
          </p:nvPr>
        </p:nvSpPr>
        <p:spPr>
          <a:xfrm>
            <a:off x="6151294" y="1946684"/>
            <a:ext cx="5397237" cy="4351338"/>
          </a:xfrm>
        </p:spPr>
        <p:txBody>
          <a:bodyPr>
            <a:normAutofit/>
          </a:bodyPr>
          <a:lstStyle/>
          <a:p>
            <a:pPr marL="342900" indent="-342900">
              <a:buFont typeface="Arial" pitchFamily="34" charset="0"/>
              <a:buChar char="•"/>
            </a:pPr>
            <a:r>
              <a:rPr lang="en-US" altLang="en-US" sz="2600" dirty="0">
                <a:latin typeface="+mj-lt"/>
              </a:rPr>
              <a:t>Contact </a:t>
            </a:r>
            <a:r>
              <a:rPr lang="en-US" altLang="en-US" sz="2600" b="1" dirty="0">
                <a:latin typeface="+mj-lt"/>
              </a:rPr>
              <a:t>Sierra Scott </a:t>
            </a:r>
            <a:r>
              <a:rPr lang="en-US" altLang="en-US" sz="2600" dirty="0">
                <a:latin typeface="+mj-lt"/>
              </a:rPr>
              <a:t>with any questions about pricing, Quotes, and to submit orders for off-grade-level materials.</a:t>
            </a:r>
          </a:p>
          <a:p>
            <a:pPr marL="342900" indent="-342900" eaLnBrk="1" hangingPunct="1">
              <a:buFont typeface="Arial" pitchFamily="34" charset="0"/>
              <a:buChar char="•"/>
            </a:pPr>
            <a:r>
              <a:rPr lang="en-US" altLang="en-US" sz="2600" dirty="0">
                <a:latin typeface="+mj-lt"/>
              </a:rPr>
              <a:t>Do </a:t>
            </a:r>
            <a:r>
              <a:rPr lang="en-US" altLang="en-US" sz="2600" b="1" dirty="0">
                <a:latin typeface="+mj-lt"/>
              </a:rPr>
              <a:t>NOT</a:t>
            </a:r>
            <a:r>
              <a:rPr lang="en-US" altLang="en-US" sz="2600" dirty="0">
                <a:latin typeface="+mj-lt"/>
              </a:rPr>
              <a:t> ship off-grade-level test materials with the on-grade-level test materials for this program.</a:t>
            </a:r>
          </a:p>
          <a:p>
            <a:pPr marL="342900" indent="-342900" eaLnBrk="1" hangingPunct="1">
              <a:buFont typeface="Arial" pitchFamily="34" charset="0"/>
              <a:buChar char="•"/>
            </a:pPr>
            <a:r>
              <a:rPr lang="en-US" altLang="en-US" sz="2600" dirty="0">
                <a:latin typeface="+mj-lt"/>
              </a:rPr>
              <a:t>Do </a:t>
            </a:r>
            <a:r>
              <a:rPr lang="en-US" altLang="en-US" sz="2600" b="1" dirty="0">
                <a:latin typeface="+mj-lt"/>
              </a:rPr>
              <a:t>NOT</a:t>
            </a:r>
            <a:r>
              <a:rPr lang="en-US" altLang="en-US" sz="2600" dirty="0">
                <a:latin typeface="+mj-lt"/>
              </a:rPr>
              <a:t> use the orange scorable and blue nonscorable return labels when shipping off-grade-level test materials.</a:t>
            </a:r>
          </a:p>
          <a:p>
            <a:pPr marL="342900" indent="-342900" eaLnBrk="1" hangingPunct="1">
              <a:buFont typeface="Arial" pitchFamily="34" charset="0"/>
              <a:buChar char="•"/>
            </a:pPr>
            <a:endParaRPr lang="en-US" altLang="en-US" sz="2600" dirty="0">
              <a:latin typeface="+mj-lt"/>
            </a:endParaRPr>
          </a:p>
          <a:p>
            <a:pPr marL="342900" indent="-342900" eaLnBrk="1" hangingPunct="1">
              <a:buFont typeface="Arial" pitchFamily="34" charset="0"/>
              <a:buChar char="•"/>
            </a:pPr>
            <a:endParaRPr lang="en-US" altLang="en-US" sz="2600" dirty="0">
              <a:latin typeface="+mj-lt"/>
            </a:endParaRPr>
          </a:p>
        </p:txBody>
      </p:sp>
    </p:spTree>
    <p:extLst>
      <p:ext uri="{BB962C8B-B14F-4D97-AF65-F5344CB8AC3E}">
        <p14:creationId xmlns:p14="http://schemas.microsoft.com/office/powerpoint/2010/main" val="427231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F4A3-D889-ADFF-3535-FD2292996CF7}"/>
              </a:ext>
            </a:extLst>
          </p:cNvPr>
          <p:cNvSpPr>
            <a:spLocks noGrp="1"/>
          </p:cNvSpPr>
          <p:nvPr>
            <p:ph type="title"/>
          </p:nvPr>
        </p:nvSpPr>
        <p:spPr>
          <a:xfrm>
            <a:off x="603682" y="365125"/>
            <a:ext cx="9716119" cy="1325563"/>
          </a:xfrm>
        </p:spPr>
        <p:txBody>
          <a:bodyPr>
            <a:normAutofit/>
          </a:bodyPr>
          <a:lstStyle/>
          <a:p>
            <a:r>
              <a:rPr lang="en-US" altLang="en-US" sz="4000" dirty="0">
                <a:solidFill>
                  <a:schemeClr val="tx2"/>
                </a:solidFill>
                <a:latin typeface="Arial Black" panose="020B0A04020102020204" pitchFamily="34" charset="0"/>
              </a:rPr>
              <a:t>SCDoE Grade 2 Gifted and Talented Assessment Website</a:t>
            </a:r>
            <a:endParaRPr lang="en-US" sz="4000" dirty="0">
              <a:solidFill>
                <a:schemeClr val="tx2"/>
              </a:solidFill>
              <a:latin typeface="Arial Black" panose="020B0A04020102020204" pitchFamily="34" charset="0"/>
            </a:endParaRPr>
          </a:p>
        </p:txBody>
      </p:sp>
      <p:sp>
        <p:nvSpPr>
          <p:cNvPr id="4" name="Rectangle 3">
            <a:extLst>
              <a:ext uri="{FF2B5EF4-FFF2-40B4-BE49-F238E27FC236}">
                <a16:creationId xmlns:a16="http://schemas.microsoft.com/office/drawing/2014/main" id="{46B79CAD-73EE-69A1-76B6-92562EEA9D05}"/>
              </a:ext>
            </a:extLst>
          </p:cNvPr>
          <p:cNvSpPr>
            <a:spLocks noGrp="1" noChangeArrowheads="1"/>
          </p:cNvSpPr>
          <p:nvPr>
            <p:ph idx="1"/>
          </p:nvPr>
        </p:nvSpPr>
        <p:spPr>
          <a:xfrm>
            <a:off x="603681" y="2530964"/>
            <a:ext cx="10055609" cy="2932152"/>
          </a:xfrm>
        </p:spPr>
        <p:txBody>
          <a:bodyPr rtlCol="0">
            <a:noAutofit/>
          </a:bodyPr>
          <a:lstStyle/>
          <a:p>
            <a:pPr marL="0" indent="0" eaLnBrk="1" fontAlgn="auto" hangingPunct="1">
              <a:lnSpc>
                <a:spcPct val="100000"/>
              </a:lnSpc>
              <a:spcBef>
                <a:spcPts val="0"/>
              </a:spcBef>
              <a:spcAft>
                <a:spcPts val="0"/>
              </a:spcAft>
              <a:buFont typeface="Arial"/>
              <a:buNone/>
              <a:defRPr/>
            </a:pPr>
            <a:r>
              <a:rPr lang="en-US" sz="2000" dirty="0">
                <a:solidFill>
                  <a:schemeClr val="tx2"/>
                </a:solidFill>
                <a:latin typeface="Arial" panose="020B0604020202020204" pitchFamily="34" charset="0"/>
                <a:cs typeface="Arial" panose="020B0604020202020204" pitchFamily="34" charset="0"/>
              </a:rPr>
              <a:t>You can find digital resources to support the Fall 2025 Testing Administration:</a:t>
            </a:r>
          </a:p>
          <a:p>
            <a:pPr lvl="1">
              <a:lnSpc>
                <a:spcPct val="100000"/>
              </a:lnSpc>
              <a:spcBef>
                <a:spcPts val="0"/>
              </a:spcBef>
              <a:buClrTx/>
              <a:buFont typeface="Wingdings" panose="05000000000000000000" pitchFamily="2" charset="2"/>
              <a:buChar char="§"/>
              <a:defRPr/>
            </a:pPr>
            <a:r>
              <a:rPr lang="en-US" sz="2000" dirty="0">
                <a:solidFill>
                  <a:schemeClr val="tx2"/>
                </a:solidFill>
                <a:latin typeface="Arial" panose="020B0604020202020204" pitchFamily="34" charset="0"/>
                <a:cs typeface="Arial" panose="020B0604020202020204" pitchFamily="34" charset="0"/>
              </a:rPr>
              <a:t>Required tests</a:t>
            </a:r>
          </a:p>
          <a:p>
            <a:pPr lvl="1">
              <a:lnSpc>
                <a:spcPct val="100000"/>
              </a:lnSpc>
              <a:spcBef>
                <a:spcPts val="0"/>
              </a:spcBef>
              <a:buClrTx/>
              <a:buFont typeface="Wingdings" panose="05000000000000000000" pitchFamily="2" charset="2"/>
              <a:buChar char="§"/>
              <a:defRPr/>
            </a:pPr>
            <a:r>
              <a:rPr lang="en-US" sz="2000" dirty="0">
                <a:solidFill>
                  <a:schemeClr val="tx2"/>
                </a:solidFill>
                <a:latin typeface="Arial" panose="020B0604020202020204" pitchFamily="34" charset="0"/>
                <a:cs typeface="Arial" panose="020B0604020202020204" pitchFamily="34" charset="0"/>
              </a:rPr>
              <a:t>Test Administration Manuals</a:t>
            </a:r>
          </a:p>
          <a:p>
            <a:pPr lvl="1">
              <a:lnSpc>
                <a:spcPct val="100000"/>
              </a:lnSpc>
              <a:spcBef>
                <a:spcPts val="0"/>
              </a:spcBef>
              <a:buClrTx/>
              <a:buFont typeface="Wingdings" panose="05000000000000000000" pitchFamily="2" charset="2"/>
              <a:buChar char="§"/>
              <a:defRPr/>
            </a:pPr>
            <a:r>
              <a:rPr lang="en-US" sz="2000" dirty="0">
                <a:solidFill>
                  <a:schemeClr val="tx2"/>
                </a:solidFill>
                <a:latin typeface="Arial" panose="020B0604020202020204" pitchFamily="34" charset="0"/>
                <a:cs typeface="Arial" panose="020B0604020202020204" pitchFamily="34" charset="0"/>
              </a:rPr>
              <a:t>Pretest Workshop PowerPoint presentation</a:t>
            </a:r>
          </a:p>
          <a:p>
            <a:pPr lvl="1">
              <a:lnSpc>
                <a:spcPct val="100000"/>
              </a:lnSpc>
              <a:spcBef>
                <a:spcPts val="0"/>
              </a:spcBef>
              <a:buClrTx/>
              <a:buFont typeface="Wingdings" panose="05000000000000000000" pitchFamily="2" charset="2"/>
              <a:buChar char="§"/>
              <a:defRPr/>
            </a:pPr>
            <a:r>
              <a:rPr lang="en-US" sz="2000" dirty="0">
                <a:solidFill>
                  <a:schemeClr val="tx2"/>
                </a:solidFill>
                <a:latin typeface="Arial" panose="020B0604020202020204" pitchFamily="34" charset="0"/>
                <a:cs typeface="Arial" panose="020B0604020202020204" pitchFamily="34" charset="0"/>
              </a:rPr>
              <a:t>Test security affidavit for DTC’s and STC’s</a:t>
            </a:r>
          </a:p>
          <a:p>
            <a:pPr lvl="1">
              <a:lnSpc>
                <a:spcPct val="100000"/>
              </a:lnSpc>
              <a:spcBef>
                <a:spcPts val="0"/>
              </a:spcBef>
              <a:buClrTx/>
              <a:buFont typeface="Wingdings" panose="05000000000000000000" pitchFamily="2" charset="2"/>
              <a:buChar char="§"/>
              <a:defRPr/>
            </a:pPr>
            <a:r>
              <a:rPr lang="en-US" sz="2000" dirty="0">
                <a:solidFill>
                  <a:schemeClr val="tx2"/>
                </a:solidFill>
                <a:latin typeface="Arial" panose="020B0604020202020204" pitchFamily="34" charset="0"/>
                <a:cs typeface="Arial" panose="020B0604020202020204" pitchFamily="34" charset="0"/>
              </a:rPr>
              <a:t>Test security affidavit for TA’s</a:t>
            </a:r>
          </a:p>
          <a:p>
            <a:pPr lvl="1">
              <a:lnSpc>
                <a:spcPct val="100000"/>
              </a:lnSpc>
              <a:spcBef>
                <a:spcPts val="0"/>
              </a:spcBef>
              <a:buClrTx/>
              <a:buFont typeface="Wingdings" panose="05000000000000000000" pitchFamily="2" charset="2"/>
              <a:buChar char="§"/>
              <a:defRPr/>
            </a:pPr>
            <a:r>
              <a:rPr lang="en-US" sz="2000" dirty="0">
                <a:solidFill>
                  <a:schemeClr val="tx2"/>
                </a:solidFill>
                <a:latin typeface="Arial" panose="020B0604020202020204" pitchFamily="34" charset="0"/>
                <a:cs typeface="Arial" panose="020B0604020202020204" pitchFamily="34" charset="0"/>
              </a:rPr>
              <a:t>Test Security Violation Forms</a:t>
            </a:r>
          </a:p>
          <a:p>
            <a:pPr lvl="1">
              <a:lnSpc>
                <a:spcPct val="100000"/>
              </a:lnSpc>
              <a:spcBef>
                <a:spcPts val="0"/>
              </a:spcBef>
              <a:buClrTx/>
              <a:buFont typeface="Wingdings" panose="05000000000000000000" pitchFamily="2" charset="2"/>
              <a:buChar char="§"/>
              <a:defRPr/>
            </a:pPr>
            <a:r>
              <a:rPr lang="en-US" sz="2000" dirty="0">
                <a:solidFill>
                  <a:schemeClr val="tx2"/>
                </a:solidFill>
                <a:latin typeface="Arial" panose="020B0604020202020204" pitchFamily="34" charset="0"/>
                <a:cs typeface="Arial" panose="020B0604020202020204" pitchFamily="34" charset="0"/>
              </a:rPr>
              <a:t>Links to DataManager Proctor training</a:t>
            </a:r>
          </a:p>
          <a:p>
            <a:pPr lvl="1">
              <a:lnSpc>
                <a:spcPct val="100000"/>
              </a:lnSpc>
              <a:spcBef>
                <a:spcPts val="0"/>
              </a:spcBef>
              <a:buClrTx/>
              <a:buFont typeface="Wingdings" panose="05000000000000000000" pitchFamily="2" charset="2"/>
              <a:buChar char="§"/>
              <a:defRPr/>
            </a:pPr>
            <a:r>
              <a:rPr lang="en-US" sz="2000" dirty="0">
                <a:solidFill>
                  <a:schemeClr val="tx2"/>
                </a:solidFill>
                <a:latin typeface="Arial" panose="020B0604020202020204" pitchFamily="34" charset="0"/>
                <a:cs typeface="Arial" panose="020B0604020202020204" pitchFamily="34" charset="0"/>
              </a:rPr>
              <a:t>Gr 2 Brochure for Parents and Students</a:t>
            </a:r>
          </a:p>
        </p:txBody>
      </p:sp>
      <p:sp>
        <p:nvSpPr>
          <p:cNvPr id="5" name="TextBox 4">
            <a:extLst>
              <a:ext uri="{FF2B5EF4-FFF2-40B4-BE49-F238E27FC236}">
                <a16:creationId xmlns:a16="http://schemas.microsoft.com/office/drawing/2014/main" id="{CEC246E4-3A9B-ACFC-F0F9-A8FE59278DC9}"/>
              </a:ext>
            </a:extLst>
          </p:cNvPr>
          <p:cNvSpPr txBox="1"/>
          <p:nvPr/>
        </p:nvSpPr>
        <p:spPr>
          <a:xfrm>
            <a:off x="603681" y="1905195"/>
            <a:ext cx="10970010" cy="400110"/>
          </a:xfrm>
          <a:prstGeom prst="rect">
            <a:avLst/>
          </a:prstGeom>
          <a:noFill/>
        </p:spPr>
        <p:txBody>
          <a:bodyPr wrap="square" rtlCol="0">
            <a:spAutoFit/>
          </a:bodyPr>
          <a:lstStyle/>
          <a:p>
            <a:r>
              <a:rPr lang="en-US" sz="2000" dirty="0">
                <a:solidFill>
                  <a:schemeClr val="tx2"/>
                </a:solidFill>
                <a:latin typeface="Arial" panose="020B0604020202020204" pitchFamily="34" charset="0"/>
                <a:cs typeface="Arial" panose="020B0604020202020204" pitchFamily="34" charset="0"/>
              </a:rPr>
              <a:t>Follow the following link to access the website: </a:t>
            </a:r>
            <a:r>
              <a:rPr lang="en-US" sz="2000" dirty="0">
                <a:latin typeface="Arial" panose="020B0604020202020204" pitchFamily="34" charset="0"/>
                <a:cs typeface="Arial" panose="020B0604020202020204" pitchFamily="34" charset="0"/>
                <a:hlinkClick r:id="rId3"/>
              </a:rPr>
              <a:t>https://info.riversideinsights.com/scdoe</a:t>
            </a:r>
            <a:endParaRPr lang="en-US" sz="2000" dirty="0">
              <a:latin typeface="Arial" panose="020B0604020202020204" pitchFamily="34" charset="0"/>
              <a:cs typeface="Arial" panose="020B0604020202020204" pitchFamily="34" charset="0"/>
            </a:endParaRPr>
          </a:p>
        </p:txBody>
      </p:sp>
      <p:pic>
        <p:nvPicPr>
          <p:cNvPr id="3" name="Picture 2" descr="SCDE logo">
            <a:extLst>
              <a:ext uri="{FF2B5EF4-FFF2-40B4-BE49-F238E27FC236}">
                <a16:creationId xmlns:a16="http://schemas.microsoft.com/office/drawing/2014/main" id="{4B83AE08-1683-810D-07D1-016696F95B08}"/>
              </a:ext>
            </a:extLst>
          </p:cNvPr>
          <p:cNvPicPr>
            <a:picLocks noChangeAspect="1"/>
          </p:cNvPicPr>
          <p:nvPr/>
        </p:nvPicPr>
        <p:blipFill>
          <a:blip r:embed="rId4"/>
          <a:stretch>
            <a:fillRect/>
          </a:stretch>
        </p:blipFill>
        <p:spPr>
          <a:xfrm>
            <a:off x="10319801" y="150618"/>
            <a:ext cx="1438781" cy="1414395"/>
          </a:xfrm>
          <a:prstGeom prst="rect">
            <a:avLst/>
          </a:prstGeom>
        </p:spPr>
      </p:pic>
      <p:pic>
        <p:nvPicPr>
          <p:cNvPr id="7" name="Picture 6" descr="QR code for SC Gr 2 microsite">
            <a:extLst>
              <a:ext uri="{FF2B5EF4-FFF2-40B4-BE49-F238E27FC236}">
                <a16:creationId xmlns:a16="http://schemas.microsoft.com/office/drawing/2014/main" id="{05F1044F-D9B8-0478-F5D6-7A644FFB5B2A}"/>
              </a:ext>
            </a:extLst>
          </p:cNvPr>
          <p:cNvPicPr>
            <a:picLocks noChangeAspect="1"/>
          </p:cNvPicPr>
          <p:nvPr/>
        </p:nvPicPr>
        <p:blipFill>
          <a:blip r:embed="rId5"/>
          <a:stretch>
            <a:fillRect/>
          </a:stretch>
        </p:blipFill>
        <p:spPr>
          <a:xfrm>
            <a:off x="8766480" y="3716827"/>
            <a:ext cx="2586565" cy="2586565"/>
          </a:xfrm>
          <a:prstGeom prst="rect">
            <a:avLst/>
          </a:prstGeom>
        </p:spPr>
      </p:pic>
    </p:spTree>
    <p:extLst>
      <p:ext uri="{BB962C8B-B14F-4D97-AF65-F5344CB8AC3E}">
        <p14:creationId xmlns:p14="http://schemas.microsoft.com/office/powerpoint/2010/main" val="3429853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amp;A image">
            <a:extLst>
              <a:ext uri="{FF2B5EF4-FFF2-40B4-BE49-F238E27FC236}">
                <a16:creationId xmlns:a16="http://schemas.microsoft.com/office/drawing/2014/main" id="{D62C1453-F3CA-B642-9879-17EC85CC0799}"/>
              </a:ext>
            </a:extLst>
          </p:cNvPr>
          <p:cNvPicPr>
            <a:picLocks noChangeAspect="1"/>
          </p:cNvPicPr>
          <p:nvPr/>
        </p:nvPicPr>
        <p:blipFill>
          <a:blip r:embed="rId3"/>
          <a:stretch>
            <a:fillRect/>
          </a:stretch>
        </p:blipFill>
        <p:spPr>
          <a:xfrm>
            <a:off x="2197270" y="914182"/>
            <a:ext cx="7797460" cy="5029636"/>
          </a:xfrm>
          <a:prstGeom prst="rect">
            <a:avLst/>
          </a:prstGeom>
        </p:spPr>
      </p:pic>
    </p:spTree>
    <p:extLst>
      <p:ext uri="{BB962C8B-B14F-4D97-AF65-F5344CB8AC3E}">
        <p14:creationId xmlns:p14="http://schemas.microsoft.com/office/powerpoint/2010/main" val="2640846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5648FDC-439F-560F-8909-4D59FB176A62}"/>
              </a:ext>
            </a:extLst>
          </p:cNvPr>
          <p:cNvSpPr txBox="1"/>
          <p:nvPr/>
        </p:nvSpPr>
        <p:spPr>
          <a:xfrm>
            <a:off x="1412358" y="2200939"/>
            <a:ext cx="9367283" cy="1107996"/>
          </a:xfrm>
          <a:prstGeom prst="rect">
            <a:avLst/>
          </a:prstGeom>
          <a:noFill/>
        </p:spPr>
        <p:txBody>
          <a:bodyPr wrap="square" rtlCol="0">
            <a:spAutoFit/>
          </a:bodyPr>
          <a:lstStyle/>
          <a:p>
            <a:pPr algn="ctr"/>
            <a:r>
              <a:rPr lang="en-US" sz="6600" dirty="0">
                <a:solidFill>
                  <a:schemeClr val="accent1"/>
                </a:solidFill>
                <a:effectLst>
                  <a:outerShdw blurRad="50800" dist="38100" dir="2700000" algn="tl" rotWithShape="0">
                    <a:prstClr val="black">
                      <a:alpha val="40000"/>
                    </a:prstClr>
                  </a:outerShdw>
                </a:effectLst>
                <a:latin typeface="Arial Black" panose="020B0A04020102020204" pitchFamily="34" charset="0"/>
              </a:rPr>
              <a:t>THANK YOU</a:t>
            </a:r>
          </a:p>
        </p:txBody>
      </p:sp>
      <p:sp>
        <p:nvSpPr>
          <p:cNvPr id="23" name="TextBox 22">
            <a:extLst>
              <a:ext uri="{FF2B5EF4-FFF2-40B4-BE49-F238E27FC236}">
                <a16:creationId xmlns:a16="http://schemas.microsoft.com/office/drawing/2014/main" id="{DE91D118-3B84-3314-8E7B-201D6F988ED0}"/>
              </a:ext>
            </a:extLst>
          </p:cNvPr>
          <p:cNvSpPr txBox="1"/>
          <p:nvPr/>
        </p:nvSpPr>
        <p:spPr>
          <a:xfrm>
            <a:off x="3349256" y="2916865"/>
            <a:ext cx="6390167" cy="1107996"/>
          </a:xfrm>
          <a:prstGeom prst="rect">
            <a:avLst/>
          </a:prstGeom>
          <a:noFill/>
        </p:spPr>
        <p:txBody>
          <a:bodyPr wrap="square" rtlCol="0">
            <a:spAutoFit/>
          </a:bodyPr>
          <a:lstStyle/>
          <a:p>
            <a:pPr algn="r"/>
            <a:r>
              <a:rPr lang="en-US" sz="6600" dirty="0">
                <a:solidFill>
                  <a:schemeClr val="accent6">
                    <a:lumMod val="75000"/>
                  </a:schemeClr>
                </a:solidFill>
                <a:latin typeface="Mistral" panose="03090702030407020403" pitchFamily="66" charset="0"/>
              </a:rPr>
              <a:t>For attending!</a:t>
            </a:r>
          </a:p>
        </p:txBody>
      </p:sp>
      <p:pic>
        <p:nvPicPr>
          <p:cNvPr id="24" name="Picture 23">
            <a:extLst>
              <a:ext uri="{FF2B5EF4-FFF2-40B4-BE49-F238E27FC236}">
                <a16:creationId xmlns:a16="http://schemas.microsoft.com/office/drawing/2014/main" id="{E388422C-7ED4-693B-B067-F8458AAE534B}"/>
              </a:ext>
            </a:extLst>
          </p:cNvPr>
          <p:cNvPicPr>
            <a:picLocks noChangeAspect="1"/>
          </p:cNvPicPr>
          <p:nvPr/>
        </p:nvPicPr>
        <p:blipFill>
          <a:blip r:embed="rId3"/>
          <a:stretch>
            <a:fillRect/>
          </a:stretch>
        </p:blipFill>
        <p:spPr>
          <a:xfrm>
            <a:off x="261097" y="201885"/>
            <a:ext cx="1925361" cy="1892728"/>
          </a:xfrm>
          <a:prstGeom prst="rect">
            <a:avLst/>
          </a:prstGeom>
        </p:spPr>
      </p:pic>
      <p:pic>
        <p:nvPicPr>
          <p:cNvPr id="26" name="Picture 25" descr="A blue green and yellow text on a black background&#10;&#10;AI-generated content may be incorrect.">
            <a:extLst>
              <a:ext uri="{FF2B5EF4-FFF2-40B4-BE49-F238E27FC236}">
                <a16:creationId xmlns:a16="http://schemas.microsoft.com/office/drawing/2014/main" id="{A892D245-6431-F1B4-44DF-BA8C41BE4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8409" y="308211"/>
            <a:ext cx="3142494" cy="1286259"/>
          </a:xfrm>
          <a:prstGeom prst="rect">
            <a:avLst/>
          </a:prstGeom>
        </p:spPr>
      </p:pic>
    </p:spTree>
    <p:extLst>
      <p:ext uri="{BB962C8B-B14F-4D97-AF65-F5344CB8AC3E}">
        <p14:creationId xmlns:p14="http://schemas.microsoft.com/office/powerpoint/2010/main" val="220091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76577D0-0834-626A-9302-16BF57BC468F}"/>
              </a:ext>
            </a:extLst>
          </p:cNvPr>
          <p:cNvSpPr>
            <a:spLocks noGrp="1"/>
          </p:cNvSpPr>
          <p:nvPr>
            <p:ph type="title"/>
          </p:nvPr>
        </p:nvSpPr>
        <p:spPr>
          <a:xfrm>
            <a:off x="629920" y="365125"/>
            <a:ext cx="10943844" cy="1325563"/>
          </a:xfrm>
        </p:spPr>
        <p:txBody>
          <a:bodyPr vert="horz" lIns="91440" tIns="45720" rIns="91440" bIns="45720" rtlCol="0" anchor="ctr">
            <a:normAutofit/>
          </a:bodyPr>
          <a:lstStyle/>
          <a:p>
            <a:pPr algn="ctr"/>
            <a:r>
              <a:rPr lang="en-US" sz="4000" b="1" kern="1200" dirty="0">
                <a:solidFill>
                  <a:schemeClr val="tx2"/>
                </a:solidFill>
                <a:latin typeface="Arial Black" panose="020B0A04020102020204" pitchFamily="34" charset="0"/>
              </a:rPr>
              <a:t>SC Gr 2 Gifted &amp; Talented </a:t>
            </a:r>
            <a:br>
              <a:rPr lang="en-US" sz="4000" b="1" kern="1200" dirty="0">
                <a:solidFill>
                  <a:schemeClr val="tx2"/>
                </a:solidFill>
                <a:latin typeface="Arial Black" panose="020B0A04020102020204" pitchFamily="34" charset="0"/>
              </a:rPr>
            </a:br>
            <a:r>
              <a:rPr lang="en-US" sz="4000" b="1" kern="1200" dirty="0">
                <a:solidFill>
                  <a:schemeClr val="tx2"/>
                </a:solidFill>
                <a:latin typeface="Arial Black" panose="020B0A04020102020204" pitchFamily="34" charset="0"/>
              </a:rPr>
              <a:t>Assessment Program </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4">
            <a:extLst>
              <a:ext uri="{FF2B5EF4-FFF2-40B4-BE49-F238E27FC236}">
                <a16:creationId xmlns:a16="http://schemas.microsoft.com/office/drawing/2014/main" id="{27D828E0-F7B0-FD1A-6D35-1AC56FC7F40A}"/>
              </a:ext>
            </a:extLst>
          </p:cNvPr>
          <p:cNvSpPr txBox="1"/>
          <p:nvPr/>
        </p:nvSpPr>
        <p:spPr>
          <a:xfrm>
            <a:off x="838200" y="1875596"/>
            <a:ext cx="10515600" cy="4251960"/>
          </a:xfrm>
          <a:prstGeom prst="rect">
            <a:avLst/>
          </a:prstGeom>
          <a:scene3d>
            <a:camera prst="orthographicFront"/>
            <a:lightRig rig="flat" dir="t"/>
          </a:scene3d>
        </p:spPr>
        <p:style>
          <a:lnRef idx="0">
            <a:scrgbClr r="0" g="0" b="0"/>
          </a:lnRef>
          <a:fillRef idx="0">
            <a:scrgbClr r="0" g="0" b="0"/>
          </a:fillRef>
          <a:effectRef idx="0">
            <a:scrgbClr r="0" g="0" b="0"/>
          </a:effectRef>
          <a:fontRef idx="minor">
            <a:schemeClr val="lt1"/>
          </a:fontRef>
        </p:style>
        <p:txBody>
          <a:bodyPr spcFirstLastPara="0" vert="horz" lIns="91440" tIns="45720" rIns="91440" bIns="45720" numCol="1" spcCol="1270" rtlCol="0" anchorCtr="0">
            <a:normAutofit/>
          </a:bodyPr>
          <a:lstStyle/>
          <a:p>
            <a:pPr>
              <a:lnSpc>
                <a:spcPct val="90000"/>
              </a:lnSpc>
              <a:spcBef>
                <a:spcPct val="0"/>
              </a:spcBef>
              <a:spcAft>
                <a:spcPts val="1200"/>
              </a:spcAft>
            </a:pPr>
            <a:r>
              <a:rPr lang="en-US" sz="2200" dirty="0">
                <a:solidFill>
                  <a:schemeClr val="tx1"/>
                </a:solidFill>
                <a:latin typeface="+mj-lt"/>
              </a:rPr>
              <a:t>The Gifted and Talented Grade 2 Assessment is a statewide assessment used to identify students for district gifted and talented programs. Students are identified for this program by demonstrating high performance ability or potential in academic and/or artistic areas.</a:t>
            </a:r>
          </a:p>
          <a:p>
            <a:pPr>
              <a:lnSpc>
                <a:spcPct val="90000"/>
              </a:lnSpc>
              <a:spcAft>
                <a:spcPts val="1200"/>
              </a:spcAft>
            </a:pPr>
            <a:r>
              <a:rPr lang="en-US" sz="2200" dirty="0">
                <a:solidFill>
                  <a:schemeClr val="tx1"/>
                </a:solidFill>
                <a:latin typeface="+mj-lt"/>
              </a:rPr>
              <a:t>All students in Grade 2, including students with disabilities and multilingual learners (MLs), must be administered </a:t>
            </a:r>
            <a:r>
              <a:rPr lang="en-US" sz="2200" i="1" dirty="0">
                <a:solidFill>
                  <a:schemeClr val="tx1"/>
                </a:solidFill>
                <a:latin typeface="+mj-lt"/>
              </a:rPr>
              <a:t>CogAT®</a:t>
            </a:r>
            <a:r>
              <a:rPr lang="en-US" sz="2200" dirty="0">
                <a:solidFill>
                  <a:schemeClr val="tx1"/>
                </a:solidFill>
                <a:latin typeface="+mj-lt"/>
              </a:rPr>
              <a:t> (the </a:t>
            </a:r>
            <a:r>
              <a:rPr lang="en-US" sz="2200" i="1" dirty="0">
                <a:solidFill>
                  <a:schemeClr val="tx1"/>
                </a:solidFill>
                <a:latin typeface="+mj-lt"/>
              </a:rPr>
              <a:t>Cognitive Abilities Test™</a:t>
            </a:r>
            <a:r>
              <a:rPr lang="en-US" sz="2200" dirty="0">
                <a:solidFill>
                  <a:schemeClr val="tx1"/>
                </a:solidFill>
                <a:latin typeface="+mj-lt"/>
              </a:rPr>
              <a:t>) and the </a:t>
            </a:r>
            <a:r>
              <a:rPr lang="en-US" sz="2200" i="1" dirty="0">
                <a:solidFill>
                  <a:schemeClr val="tx1"/>
                </a:solidFill>
                <a:latin typeface="+mj-lt"/>
              </a:rPr>
              <a:t>Iowa Assessments™</a:t>
            </a:r>
            <a:r>
              <a:rPr lang="en-US" sz="2200" dirty="0">
                <a:solidFill>
                  <a:schemeClr val="tx1"/>
                </a:solidFill>
                <a:latin typeface="+mj-lt"/>
              </a:rPr>
              <a:t> except those students who qualify for the alternate test as determined by their IEPs (Individualized Education Plans). </a:t>
            </a:r>
          </a:p>
          <a:p>
            <a:pPr>
              <a:lnSpc>
                <a:spcPct val="90000"/>
              </a:lnSpc>
              <a:spcAft>
                <a:spcPts val="1200"/>
              </a:spcAft>
            </a:pPr>
            <a:endParaRPr lang="en-US" sz="2200" dirty="0">
              <a:solidFill>
                <a:schemeClr val="tx1"/>
              </a:solidFill>
              <a:latin typeface="+mj-lt"/>
            </a:endParaRPr>
          </a:p>
          <a:p>
            <a:pPr>
              <a:lnSpc>
                <a:spcPct val="90000"/>
              </a:lnSpc>
              <a:spcAft>
                <a:spcPts val="1200"/>
              </a:spcAft>
            </a:pPr>
            <a:endParaRPr lang="en-US" sz="2200" dirty="0">
              <a:solidFill>
                <a:schemeClr val="tx1"/>
              </a:solidFill>
              <a:latin typeface="+mj-lt"/>
            </a:endParaRPr>
          </a:p>
        </p:txBody>
      </p:sp>
    </p:spTree>
    <p:extLst>
      <p:ext uri="{BB962C8B-B14F-4D97-AF65-F5344CB8AC3E}">
        <p14:creationId xmlns:p14="http://schemas.microsoft.com/office/powerpoint/2010/main" val="268487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70B0-BE6E-0F12-B96D-B8E74EA22A44}"/>
              </a:ext>
            </a:extLst>
          </p:cNvPr>
          <p:cNvSpPr>
            <a:spLocks noGrp="1"/>
          </p:cNvSpPr>
          <p:nvPr>
            <p:ph type="title"/>
          </p:nvPr>
        </p:nvSpPr>
        <p:spPr>
          <a:xfrm>
            <a:off x="619125" y="172041"/>
            <a:ext cx="10944225" cy="995589"/>
          </a:xfrm>
        </p:spPr>
        <p:txBody>
          <a:bodyPr>
            <a:noAutofit/>
          </a:bodyPr>
          <a:lstStyle/>
          <a:p>
            <a:r>
              <a:rPr lang="en-US" sz="3600" b="1" dirty="0">
                <a:solidFill>
                  <a:schemeClr val="tx2"/>
                </a:solidFill>
                <a:latin typeface="Arial Black" panose="020B0A04020102020204" pitchFamily="34" charset="0"/>
              </a:rPr>
              <a:t>Criteria for Gifted &amp; Talented Selection</a:t>
            </a:r>
          </a:p>
        </p:txBody>
      </p:sp>
      <p:sp>
        <p:nvSpPr>
          <p:cNvPr id="3" name="Content Placeholder 2">
            <a:extLst>
              <a:ext uri="{FF2B5EF4-FFF2-40B4-BE49-F238E27FC236}">
                <a16:creationId xmlns:a16="http://schemas.microsoft.com/office/drawing/2014/main" id="{D4755602-DD80-F3D1-16AA-34EFDF34477B}"/>
              </a:ext>
            </a:extLst>
          </p:cNvPr>
          <p:cNvSpPr>
            <a:spLocks noGrp="1"/>
          </p:cNvSpPr>
          <p:nvPr>
            <p:ph idx="1"/>
          </p:nvPr>
        </p:nvSpPr>
        <p:spPr>
          <a:xfrm>
            <a:off x="619125" y="1206298"/>
            <a:ext cx="10944225" cy="2169433"/>
          </a:xfrm>
        </p:spPr>
        <p:txBody>
          <a:bodyPr>
            <a:noAutofit/>
          </a:bodyPr>
          <a:lstStyle/>
          <a:p>
            <a:r>
              <a:rPr lang="en-US" sz="2000" dirty="0">
                <a:latin typeface="+mj-lt"/>
                <a:cs typeface="Arial" panose="020B0604020202020204" pitchFamily="34" charset="0"/>
              </a:rPr>
              <a:t>Students may qualify for placement in the district’s Gifted &amp; Talented program based on aptitude alone.</a:t>
            </a:r>
          </a:p>
          <a:p>
            <a:r>
              <a:rPr lang="en-US" sz="2000" dirty="0">
                <a:latin typeface="+mj-lt"/>
                <a:cs typeface="Arial" panose="020B0604020202020204" pitchFamily="34" charset="0"/>
              </a:rPr>
              <a:t>Eligibility includes a CogAT® composite score:</a:t>
            </a:r>
          </a:p>
          <a:p>
            <a:pPr lvl="1"/>
            <a:r>
              <a:rPr lang="en-US" sz="2000" b="1" dirty="0">
                <a:latin typeface="+mj-lt"/>
                <a:cs typeface="Arial" panose="020B0604020202020204" pitchFamily="34" charset="0"/>
              </a:rPr>
              <a:t>Grades 1–2:</a:t>
            </a:r>
            <a:r>
              <a:rPr lang="en-US" sz="2000" dirty="0">
                <a:latin typeface="+mj-lt"/>
                <a:cs typeface="Arial" panose="020B0604020202020204" pitchFamily="34" charset="0"/>
              </a:rPr>
              <a:t> at or above the </a:t>
            </a:r>
            <a:r>
              <a:rPr lang="en-US" sz="2000" b="1" dirty="0">
                <a:latin typeface="+mj-lt"/>
                <a:cs typeface="Arial" panose="020B0604020202020204" pitchFamily="34" charset="0"/>
              </a:rPr>
              <a:t>98th national age percentile</a:t>
            </a:r>
            <a:endParaRPr lang="en-US" sz="2000" dirty="0">
              <a:latin typeface="+mj-lt"/>
              <a:cs typeface="Arial" panose="020B0604020202020204" pitchFamily="34" charset="0"/>
            </a:endParaRPr>
          </a:p>
          <a:p>
            <a:pPr lvl="1"/>
            <a:r>
              <a:rPr lang="en-US" sz="2000" b="1" dirty="0">
                <a:latin typeface="+mj-lt"/>
                <a:cs typeface="Arial" panose="020B0604020202020204" pitchFamily="34" charset="0"/>
              </a:rPr>
              <a:t>Grades 3–12:</a:t>
            </a:r>
            <a:r>
              <a:rPr lang="en-US" sz="2000" dirty="0">
                <a:latin typeface="+mj-lt"/>
                <a:cs typeface="Arial" panose="020B0604020202020204" pitchFamily="34" charset="0"/>
              </a:rPr>
              <a:t> at or above the </a:t>
            </a:r>
            <a:r>
              <a:rPr lang="en-US" sz="2000" b="1" dirty="0">
                <a:latin typeface="+mj-lt"/>
                <a:cs typeface="Arial" panose="020B0604020202020204" pitchFamily="34" charset="0"/>
              </a:rPr>
              <a:t>96th national age percentile</a:t>
            </a:r>
            <a:endParaRPr lang="en-US" sz="2000" dirty="0">
              <a:latin typeface="+mj-lt"/>
              <a:cs typeface="Arial" panose="020B0604020202020204" pitchFamily="34" charset="0"/>
            </a:endParaRPr>
          </a:p>
          <a:p>
            <a:r>
              <a:rPr lang="en-US" sz="2000" dirty="0">
                <a:latin typeface="+mj-lt"/>
                <a:cs typeface="Arial" panose="020B0604020202020204" pitchFamily="34" charset="0"/>
              </a:rPr>
              <a:t>Qualifying aptitude scores remain valid for </a:t>
            </a:r>
            <a:r>
              <a:rPr lang="en-US" sz="2000" b="1" dirty="0">
                <a:latin typeface="+mj-lt"/>
                <a:cs typeface="Arial" panose="020B0604020202020204" pitchFamily="34" charset="0"/>
              </a:rPr>
              <a:t>five years</a:t>
            </a:r>
            <a:r>
              <a:rPr lang="en-US" sz="2000" dirty="0">
                <a:latin typeface="+mj-lt"/>
                <a:cs typeface="Arial" panose="020B0604020202020204" pitchFamily="34" charset="0"/>
              </a:rPr>
              <a:t>.</a:t>
            </a:r>
          </a:p>
        </p:txBody>
      </p:sp>
      <p:sp>
        <p:nvSpPr>
          <p:cNvPr id="4" name="Content Placeholder 2">
            <a:extLst>
              <a:ext uri="{FF2B5EF4-FFF2-40B4-BE49-F238E27FC236}">
                <a16:creationId xmlns:a16="http://schemas.microsoft.com/office/drawing/2014/main" id="{74DD4392-49DF-270A-FE2E-ADE3244F9C4E}"/>
              </a:ext>
            </a:extLst>
          </p:cNvPr>
          <p:cNvSpPr txBox="1">
            <a:spLocks/>
          </p:cNvSpPr>
          <p:nvPr/>
        </p:nvSpPr>
        <p:spPr>
          <a:xfrm>
            <a:off x="628656" y="3856479"/>
            <a:ext cx="3474720" cy="2674950"/>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j-lt"/>
                <a:cs typeface="Arial" panose="020B0604020202020204" pitchFamily="34" charset="0"/>
              </a:rPr>
              <a:t>Dimension A: Aptitude (CogAT®)</a:t>
            </a:r>
            <a:r>
              <a:rPr lang="en-US" sz="1800" dirty="0">
                <a:latin typeface="+mj-lt"/>
                <a:cs typeface="Arial" panose="020B0604020202020204" pitchFamily="34" charset="0"/>
              </a:rPr>
              <a:t> </a:t>
            </a:r>
          </a:p>
          <a:p>
            <a:pPr marL="0" indent="0">
              <a:spcBef>
                <a:spcPts val="600"/>
              </a:spcBef>
              <a:buNone/>
            </a:pPr>
            <a:r>
              <a:rPr lang="en-US" sz="1800" dirty="0">
                <a:latin typeface="+mj-lt"/>
                <a:cs typeface="Arial" panose="020B0604020202020204" pitchFamily="34" charset="0"/>
              </a:rPr>
              <a:t>93rd percentile or higher on one or more subtests:</a:t>
            </a:r>
          </a:p>
          <a:p>
            <a:r>
              <a:rPr lang="en-US" sz="1800" dirty="0">
                <a:latin typeface="+mj-lt"/>
                <a:cs typeface="Arial" panose="020B0604020202020204" pitchFamily="34" charset="0"/>
              </a:rPr>
              <a:t>Verbal/Linguistic</a:t>
            </a:r>
          </a:p>
          <a:p>
            <a:r>
              <a:rPr lang="en-US" sz="1800" dirty="0">
                <a:latin typeface="+mj-lt"/>
                <a:cs typeface="Arial" panose="020B0604020202020204" pitchFamily="34" charset="0"/>
              </a:rPr>
              <a:t>Quantitative/Math</a:t>
            </a:r>
          </a:p>
          <a:p>
            <a:r>
              <a:rPr lang="en-US" sz="1800" dirty="0">
                <a:latin typeface="+mj-lt"/>
                <a:cs typeface="Arial" panose="020B0604020202020204" pitchFamily="34" charset="0"/>
              </a:rPr>
              <a:t>Nonverbal</a:t>
            </a:r>
          </a:p>
          <a:p>
            <a:r>
              <a:rPr lang="en-US" sz="1800" dirty="0">
                <a:latin typeface="+mj-lt"/>
                <a:cs typeface="Arial" panose="020B0604020202020204" pitchFamily="34" charset="0"/>
              </a:rPr>
              <a:t>Composite</a:t>
            </a:r>
          </a:p>
        </p:txBody>
      </p:sp>
      <p:sp>
        <p:nvSpPr>
          <p:cNvPr id="6" name="Content Placeholder 2">
            <a:extLst>
              <a:ext uri="{FF2B5EF4-FFF2-40B4-BE49-F238E27FC236}">
                <a16:creationId xmlns:a16="http://schemas.microsoft.com/office/drawing/2014/main" id="{DBF86300-3EDB-FFDC-BFD2-B79EC1373667}"/>
              </a:ext>
            </a:extLst>
          </p:cNvPr>
          <p:cNvSpPr txBox="1">
            <a:spLocks/>
          </p:cNvSpPr>
          <p:nvPr/>
        </p:nvSpPr>
        <p:spPr>
          <a:xfrm>
            <a:off x="4286501" y="3856478"/>
            <a:ext cx="3474720" cy="2674950"/>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j-lt"/>
                <a:cs typeface="Arial" panose="020B0604020202020204" pitchFamily="34" charset="0"/>
              </a:rPr>
              <a:t>Dimension B: Achievement</a:t>
            </a:r>
            <a:endParaRPr lang="en-US" sz="1800" dirty="0">
              <a:latin typeface="+mj-lt"/>
              <a:cs typeface="Arial" panose="020B0604020202020204" pitchFamily="34" charset="0"/>
            </a:endParaRPr>
          </a:p>
          <a:p>
            <a:pPr marL="0" indent="0">
              <a:spcBef>
                <a:spcPts val="600"/>
              </a:spcBef>
              <a:buNone/>
            </a:pPr>
            <a:r>
              <a:rPr lang="en-US" sz="1800" dirty="0">
                <a:latin typeface="+mj-lt"/>
                <a:cs typeface="Arial" panose="020B0604020202020204" pitchFamily="34" charset="0"/>
              </a:rPr>
              <a:t>94th percentile or higher in </a:t>
            </a:r>
            <a:r>
              <a:rPr lang="en-US" sz="1800" b="1" dirty="0">
                <a:latin typeface="+mj-lt"/>
                <a:cs typeface="Arial" panose="020B0604020202020204" pitchFamily="34" charset="0"/>
              </a:rPr>
              <a:t>Reading</a:t>
            </a:r>
            <a:r>
              <a:rPr lang="en-US" sz="1800" dirty="0">
                <a:latin typeface="+mj-lt"/>
                <a:cs typeface="Arial" panose="020B0604020202020204" pitchFamily="34" charset="0"/>
              </a:rPr>
              <a:t> and/or </a:t>
            </a:r>
            <a:r>
              <a:rPr lang="en-US" sz="1800" b="1" dirty="0">
                <a:latin typeface="+mj-lt"/>
                <a:cs typeface="Arial" panose="020B0604020202020204" pitchFamily="34" charset="0"/>
              </a:rPr>
              <a:t>Mathematics</a:t>
            </a:r>
            <a:endParaRPr lang="en-US" sz="1800" dirty="0">
              <a:latin typeface="+mj-lt"/>
              <a:cs typeface="Arial" panose="020B0604020202020204" pitchFamily="34" charset="0"/>
            </a:endParaRPr>
          </a:p>
        </p:txBody>
      </p:sp>
      <p:sp>
        <p:nvSpPr>
          <p:cNvPr id="7" name="Content Placeholder 2">
            <a:extLst>
              <a:ext uri="{FF2B5EF4-FFF2-40B4-BE49-F238E27FC236}">
                <a16:creationId xmlns:a16="http://schemas.microsoft.com/office/drawing/2014/main" id="{1D904A7D-F7E8-F0FD-84A4-A55190C7B9A6}"/>
              </a:ext>
            </a:extLst>
          </p:cNvPr>
          <p:cNvSpPr txBox="1">
            <a:spLocks/>
          </p:cNvSpPr>
          <p:nvPr/>
        </p:nvSpPr>
        <p:spPr>
          <a:xfrm>
            <a:off x="7944101" y="3844446"/>
            <a:ext cx="3474720" cy="2674950"/>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j-lt"/>
                <a:cs typeface="Arial" panose="020B0604020202020204" pitchFamily="34" charset="0"/>
              </a:rPr>
              <a:t>Dimension C: Intellectual/Academic</a:t>
            </a:r>
            <a:r>
              <a:rPr lang="en-US" sz="1800" dirty="0">
                <a:latin typeface="+mj-lt"/>
                <a:cs typeface="Arial" panose="020B0604020202020204" pitchFamily="34" charset="0"/>
              </a:rPr>
              <a:t> </a:t>
            </a:r>
          </a:p>
          <a:p>
            <a:pPr marL="0" indent="0">
              <a:spcBef>
                <a:spcPts val="600"/>
              </a:spcBef>
              <a:buNone/>
            </a:pPr>
            <a:r>
              <a:rPr lang="en-US" sz="1800" dirty="0">
                <a:latin typeface="+mj-lt"/>
                <a:cs typeface="Arial" panose="020B0604020202020204" pitchFamily="34" charset="0"/>
              </a:rPr>
              <a:t>Score of </a:t>
            </a:r>
            <a:r>
              <a:rPr lang="en-US" sz="1800" b="1" dirty="0">
                <a:latin typeface="+mj-lt"/>
                <a:cs typeface="Arial" panose="020B0604020202020204" pitchFamily="34" charset="0"/>
              </a:rPr>
              <a:t>16</a:t>
            </a:r>
            <a:r>
              <a:rPr lang="en-US" sz="1800" dirty="0">
                <a:latin typeface="+mj-lt"/>
                <a:cs typeface="Arial" panose="020B0604020202020204" pitchFamily="34" charset="0"/>
              </a:rPr>
              <a:t> (for Grade 3 placement) on the </a:t>
            </a:r>
            <a:r>
              <a:rPr lang="en-US" sz="1800" b="1" dirty="0">
                <a:latin typeface="+mj-lt"/>
                <a:cs typeface="Arial" panose="020B0604020202020204" pitchFamily="34" charset="0"/>
              </a:rPr>
              <a:t>verbal or nonverbal</a:t>
            </a:r>
            <a:r>
              <a:rPr lang="en-US" sz="1800" dirty="0">
                <a:latin typeface="+mj-lt"/>
                <a:cs typeface="Arial" panose="020B0604020202020204" pitchFamily="34" charset="0"/>
              </a:rPr>
              <a:t> section of the Performance Task Assessments</a:t>
            </a:r>
          </a:p>
        </p:txBody>
      </p:sp>
      <p:sp>
        <p:nvSpPr>
          <p:cNvPr id="8" name="Content Placeholder 2">
            <a:extLst>
              <a:ext uri="{FF2B5EF4-FFF2-40B4-BE49-F238E27FC236}">
                <a16:creationId xmlns:a16="http://schemas.microsoft.com/office/drawing/2014/main" id="{0B360099-4167-EFDB-C8C1-BFD8145DD4C7}"/>
              </a:ext>
            </a:extLst>
          </p:cNvPr>
          <p:cNvSpPr txBox="1">
            <a:spLocks/>
          </p:cNvSpPr>
          <p:nvPr/>
        </p:nvSpPr>
        <p:spPr>
          <a:xfrm>
            <a:off x="604592" y="3446756"/>
            <a:ext cx="10944225" cy="3969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75000"/>
                    <a:lumOff val="25000"/>
                  </a:schemeClr>
                </a:solidFill>
                <a:latin typeface="+mj-lt"/>
                <a:cs typeface="Arial" panose="020B0604020202020204" pitchFamily="34" charset="0"/>
              </a:rPr>
              <a:t>Students may also qualify by meeting high performance in </a:t>
            </a:r>
            <a:r>
              <a:rPr lang="en-US" sz="2000" b="1" dirty="0">
                <a:solidFill>
                  <a:schemeClr val="tx1">
                    <a:lumMod val="75000"/>
                    <a:lumOff val="25000"/>
                  </a:schemeClr>
                </a:solidFill>
                <a:latin typeface="+mj-lt"/>
                <a:cs typeface="Arial" panose="020B0604020202020204" pitchFamily="34" charset="0"/>
              </a:rPr>
              <a:t>two of the following dimensions</a:t>
            </a:r>
            <a:r>
              <a:rPr lang="en-US" sz="2000" dirty="0">
                <a:solidFill>
                  <a:schemeClr val="tx1">
                    <a:lumMod val="75000"/>
                    <a:lumOff val="25000"/>
                  </a:schemeClr>
                </a:solidFill>
                <a:latin typeface="+mj-lt"/>
                <a:cs typeface="Arial" panose="020B0604020202020204" pitchFamily="34" charset="0"/>
              </a:rPr>
              <a:t>:</a:t>
            </a:r>
          </a:p>
        </p:txBody>
      </p:sp>
    </p:spTree>
    <p:extLst>
      <p:ext uri="{BB962C8B-B14F-4D97-AF65-F5344CB8AC3E}">
        <p14:creationId xmlns:p14="http://schemas.microsoft.com/office/powerpoint/2010/main" val="64312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2963-E4F4-C0AD-6D80-2D226CEA3821}"/>
              </a:ext>
            </a:extLst>
          </p:cNvPr>
          <p:cNvSpPr>
            <a:spLocks noGrp="1"/>
          </p:cNvSpPr>
          <p:nvPr>
            <p:ph type="title"/>
          </p:nvPr>
        </p:nvSpPr>
        <p:spPr>
          <a:xfrm>
            <a:off x="621437" y="254904"/>
            <a:ext cx="10981678" cy="857500"/>
          </a:xfrm>
        </p:spPr>
        <p:txBody>
          <a:bodyPr>
            <a:normAutofit/>
          </a:bodyPr>
          <a:lstStyle/>
          <a:p>
            <a:r>
              <a:rPr lang="en-US" sz="3600" b="1" dirty="0">
                <a:solidFill>
                  <a:schemeClr val="tx2"/>
                </a:solidFill>
                <a:latin typeface="Arial Black" panose="020B0A04020102020204" pitchFamily="34" charset="0"/>
              </a:rPr>
              <a:t>Administration of </a:t>
            </a:r>
            <a:r>
              <a:rPr lang="en-US" sz="3600" b="1" i="1" dirty="0">
                <a:solidFill>
                  <a:schemeClr val="tx2"/>
                </a:solidFill>
                <a:latin typeface="Arial Black" panose="020B0A04020102020204" pitchFamily="34" charset="0"/>
              </a:rPr>
              <a:t>CogAT</a:t>
            </a:r>
            <a:r>
              <a:rPr lang="en-US" sz="3600" b="1" dirty="0">
                <a:solidFill>
                  <a:schemeClr val="tx2"/>
                </a:solidFill>
                <a:latin typeface="Arial Black" panose="020B0A04020102020204" pitchFamily="34" charset="0"/>
              </a:rPr>
              <a:t> and </a:t>
            </a:r>
            <a:r>
              <a:rPr lang="en-US" sz="3600" b="1" i="1" dirty="0">
                <a:solidFill>
                  <a:schemeClr val="tx2"/>
                </a:solidFill>
                <a:latin typeface="Arial Black" panose="020B0A04020102020204" pitchFamily="34" charset="0"/>
              </a:rPr>
              <a:t>IA</a:t>
            </a:r>
            <a:endParaRPr lang="en-US" sz="3600" b="1" dirty="0">
              <a:solidFill>
                <a:schemeClr val="tx2"/>
              </a:solidFill>
              <a:latin typeface="Arial Black" panose="020B0A04020102020204" pitchFamily="34" charset="0"/>
            </a:endParaRPr>
          </a:p>
        </p:txBody>
      </p:sp>
      <p:pic>
        <p:nvPicPr>
          <p:cNvPr id="5" name="Picture 4" descr="CogAT logo">
            <a:extLst>
              <a:ext uri="{FF2B5EF4-FFF2-40B4-BE49-F238E27FC236}">
                <a16:creationId xmlns:a16="http://schemas.microsoft.com/office/drawing/2014/main" id="{2257DE27-91C6-96E0-2233-C740E77A7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2922" y="6195103"/>
            <a:ext cx="1773936" cy="633984"/>
          </a:xfrm>
          <a:prstGeom prst="rect">
            <a:avLst/>
          </a:prstGeom>
        </p:spPr>
      </p:pic>
      <p:pic>
        <p:nvPicPr>
          <p:cNvPr id="7" name="Picture 6" descr="Iowa Assessments logo">
            <a:extLst>
              <a:ext uri="{FF2B5EF4-FFF2-40B4-BE49-F238E27FC236}">
                <a16:creationId xmlns:a16="http://schemas.microsoft.com/office/drawing/2014/main" id="{C1D6010B-F9A1-24AE-AAE5-BAA355953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61" y="5986019"/>
            <a:ext cx="2734249" cy="724770"/>
          </a:xfrm>
          <a:prstGeom prst="rect">
            <a:avLst/>
          </a:prstGeom>
        </p:spPr>
      </p:pic>
      <p:sp>
        <p:nvSpPr>
          <p:cNvPr id="3" name="TextBox 2">
            <a:extLst>
              <a:ext uri="{FF2B5EF4-FFF2-40B4-BE49-F238E27FC236}">
                <a16:creationId xmlns:a16="http://schemas.microsoft.com/office/drawing/2014/main" id="{41A2A16B-60A6-45CF-FEAC-C7B38F7568EA}"/>
              </a:ext>
            </a:extLst>
          </p:cNvPr>
          <p:cNvSpPr txBox="1"/>
          <p:nvPr/>
        </p:nvSpPr>
        <p:spPr>
          <a:xfrm>
            <a:off x="621436" y="920560"/>
            <a:ext cx="10981677" cy="4716676"/>
          </a:xfrm>
          <a:prstGeom prst="rect">
            <a:avLst/>
          </a:prstGeom>
          <a:noFill/>
        </p:spPr>
        <p:txBody>
          <a:bodyPr wrap="square" rtlCol="0">
            <a:spAutoFit/>
          </a:bodyPr>
          <a:lstStyle/>
          <a:p>
            <a:r>
              <a:rPr lang="en-US" i="1" dirty="0">
                <a:solidFill>
                  <a:schemeClr val="accent6"/>
                </a:solidFill>
                <a:latin typeface="+mj-lt"/>
                <a:cs typeface="Arial" panose="020B0604020202020204" pitchFamily="34" charset="0"/>
              </a:rPr>
              <a:t>New this year…</a:t>
            </a:r>
          </a:p>
          <a:p>
            <a:endParaRPr lang="en-US" sz="1050" b="1" i="1" dirty="0">
              <a:solidFill>
                <a:schemeClr val="accent1"/>
              </a:solidFill>
              <a:latin typeface="+mj-lt"/>
              <a:cs typeface="Calibri Light" panose="020F0302020204030204" pitchFamily="34" charset="0"/>
            </a:endParaRPr>
          </a:p>
          <a:p>
            <a:r>
              <a:rPr lang="en-US" sz="1600" b="1" i="1" dirty="0">
                <a:solidFill>
                  <a:schemeClr val="accent1"/>
                </a:solidFill>
                <a:latin typeface="+mj-lt"/>
                <a:cs typeface="Arial" panose="020B0604020202020204" pitchFamily="34" charset="0"/>
              </a:rPr>
              <a:t>CogAT </a:t>
            </a:r>
            <a:r>
              <a:rPr lang="en-US" sz="1600" b="1" dirty="0">
                <a:solidFill>
                  <a:schemeClr val="accent1"/>
                </a:solidFill>
                <a:latin typeface="+mj-lt"/>
                <a:cs typeface="Arial" panose="020B0604020202020204" pitchFamily="34" charset="0"/>
              </a:rPr>
              <a:t>Shortened Directions- Online testing</a:t>
            </a:r>
          </a:p>
          <a:p>
            <a:pPr marL="285750" indent="-285750">
              <a:buFont typeface="Arial" panose="020B0604020202020204" pitchFamily="34" charset="0"/>
              <a:buChar char="•"/>
            </a:pPr>
            <a:r>
              <a:rPr lang="en-US" sz="1600" b="1" dirty="0">
                <a:latin typeface="+mj-lt"/>
                <a:cs typeface="Arial" panose="020B0604020202020204" pitchFamily="34" charset="0"/>
              </a:rPr>
              <a:t>Release Date: </a:t>
            </a:r>
            <a:r>
              <a:rPr lang="en-US" sz="1600" dirty="0">
                <a:latin typeface="+mj-lt"/>
                <a:cs typeface="Arial" panose="020B0604020202020204" pitchFamily="34" charset="0"/>
              </a:rPr>
              <a:t>March 2025</a:t>
            </a:r>
            <a:endParaRPr lang="en-US" sz="1600" b="1" dirty="0">
              <a:latin typeface="+mj-lt"/>
              <a:cs typeface="Arial" panose="020B0604020202020204" pitchFamily="34" charset="0"/>
            </a:endParaRPr>
          </a:p>
          <a:p>
            <a:pPr marL="285750" indent="-285750">
              <a:buFont typeface="Arial" panose="020B0604020202020204" pitchFamily="34" charset="0"/>
              <a:buChar char="•"/>
            </a:pPr>
            <a:r>
              <a:rPr lang="en-US" sz="1600" b="1" dirty="0">
                <a:latin typeface="+mj-lt"/>
                <a:cs typeface="Arial" panose="020B0604020202020204" pitchFamily="34" charset="0"/>
              </a:rPr>
              <a:t>What is it? </a:t>
            </a:r>
          </a:p>
          <a:p>
            <a:pPr marL="742950" lvl="1" indent="-285750">
              <a:buFont typeface="Courier New" panose="02070309020205020404" pitchFamily="49" charset="0"/>
              <a:buChar char="o"/>
            </a:pPr>
            <a:r>
              <a:rPr lang="en-US" sz="1600" dirty="0">
                <a:latin typeface="+mj-lt"/>
                <a:cs typeface="Arial" panose="020B0604020202020204" pitchFamily="34" charset="0"/>
              </a:rPr>
              <a:t>More succinct wording for directions </a:t>
            </a:r>
          </a:p>
          <a:p>
            <a:pPr marL="742950" lvl="1" indent="-285750">
              <a:buFont typeface="Courier New" panose="02070309020205020404" pitchFamily="49" charset="0"/>
              <a:buChar char="o"/>
            </a:pPr>
            <a:r>
              <a:rPr lang="en-US" sz="1600" dirty="0">
                <a:latin typeface="+mj-lt"/>
                <a:cs typeface="Arial" panose="020B0604020202020204" pitchFamily="34" charset="0"/>
              </a:rPr>
              <a:t>Students can now self-pace through directions, creating a smoother testing experience and cutting ~10 minutes from test administration.</a:t>
            </a:r>
          </a:p>
          <a:p>
            <a:pPr lvl="1"/>
            <a:endParaRPr lang="en-US" sz="1600" dirty="0">
              <a:latin typeface="+mj-lt"/>
              <a:cs typeface="Arial" panose="020B0604020202020204" pitchFamily="34" charset="0"/>
            </a:endParaRPr>
          </a:p>
          <a:p>
            <a:r>
              <a:rPr lang="en-US" sz="1600" b="1" dirty="0">
                <a:solidFill>
                  <a:schemeClr val="accent1"/>
                </a:solidFill>
                <a:latin typeface="+mj-lt"/>
                <a:cs typeface="Arial" panose="020B0604020202020204" pitchFamily="34" charset="0"/>
              </a:rPr>
              <a:t>2024 Normative Update for </a:t>
            </a:r>
            <a:r>
              <a:rPr lang="en-US" sz="1600" b="1" i="1" dirty="0">
                <a:solidFill>
                  <a:schemeClr val="accent1"/>
                </a:solidFill>
                <a:latin typeface="+mj-lt"/>
                <a:cs typeface="Arial" panose="020B0604020202020204" pitchFamily="34" charset="0"/>
              </a:rPr>
              <a:t>CogAT </a:t>
            </a:r>
            <a:r>
              <a:rPr lang="en-US" sz="1600" b="1" dirty="0">
                <a:solidFill>
                  <a:schemeClr val="accent1"/>
                </a:solidFill>
                <a:latin typeface="+mj-lt"/>
                <a:cs typeface="Arial" panose="020B0604020202020204" pitchFamily="34" charset="0"/>
              </a:rPr>
              <a:t>and </a:t>
            </a:r>
            <a:r>
              <a:rPr lang="en-US" sz="1600" b="1" i="1" dirty="0">
                <a:solidFill>
                  <a:schemeClr val="accent1"/>
                </a:solidFill>
                <a:latin typeface="+mj-lt"/>
                <a:cs typeface="Arial" panose="020B0604020202020204" pitchFamily="34" charset="0"/>
              </a:rPr>
              <a:t>Iowa Assessments </a:t>
            </a:r>
            <a:endParaRPr lang="en-US" sz="1600" b="1" dirty="0">
              <a:solidFill>
                <a:schemeClr val="accent1"/>
              </a:solidFill>
              <a:latin typeface="+mj-lt"/>
              <a:cs typeface="Arial" panose="020B0604020202020204" pitchFamily="34" charset="0"/>
            </a:endParaRPr>
          </a:p>
          <a:p>
            <a:pPr marL="285750" indent="-285750">
              <a:buFont typeface="Arial" panose="020B0604020202020204" pitchFamily="34" charset="0"/>
              <a:buChar char="•"/>
            </a:pPr>
            <a:r>
              <a:rPr lang="en-US" sz="1600" b="1" dirty="0">
                <a:latin typeface="+mj-lt"/>
                <a:cs typeface="Arial" panose="020B0604020202020204" pitchFamily="34" charset="0"/>
              </a:rPr>
              <a:t>Release Date: </a:t>
            </a:r>
            <a:r>
              <a:rPr lang="en-US" sz="1600" dirty="0">
                <a:latin typeface="+mj-lt"/>
                <a:cs typeface="Arial" panose="020B0604020202020204" pitchFamily="34" charset="0"/>
              </a:rPr>
              <a:t>August 2025</a:t>
            </a:r>
          </a:p>
          <a:p>
            <a:pPr marL="285750" indent="-285750">
              <a:buFont typeface="Arial" panose="020B0604020202020204" pitchFamily="34" charset="0"/>
              <a:buChar char="•"/>
            </a:pPr>
            <a:r>
              <a:rPr lang="en-US" sz="1600" b="1" dirty="0">
                <a:latin typeface="+mj-lt"/>
                <a:cs typeface="Arial" panose="020B0604020202020204" pitchFamily="34" charset="0"/>
              </a:rPr>
              <a:t>What is it? </a:t>
            </a:r>
          </a:p>
          <a:p>
            <a:pPr marL="742950" lvl="1" indent="-285750">
              <a:buFont typeface="Courier New" panose="02070309020205020404" pitchFamily="49" charset="0"/>
              <a:buChar char="o"/>
            </a:pPr>
            <a:r>
              <a:rPr lang="en-US" sz="1600" dirty="0">
                <a:latin typeface="+mj-lt"/>
                <a:cs typeface="Arial" panose="020B0604020202020204" pitchFamily="34" charset="0"/>
              </a:rPr>
              <a:t>Updated national norms using a representative collection of more than 1 million data points</a:t>
            </a:r>
          </a:p>
          <a:p>
            <a:pPr marL="742950" lvl="1" indent="-285750">
              <a:buFont typeface="Courier New" panose="02070309020205020404" pitchFamily="49" charset="0"/>
              <a:buChar char="o"/>
            </a:pPr>
            <a:r>
              <a:rPr lang="en-US" sz="1600" dirty="0">
                <a:latin typeface="+mj-lt"/>
                <a:cs typeface="Arial" panose="020B0604020202020204" pitchFamily="34" charset="0"/>
              </a:rPr>
              <a:t>Available for both online and paper versions</a:t>
            </a:r>
          </a:p>
          <a:p>
            <a:pPr marL="742950" lvl="1" indent="-285750">
              <a:buFont typeface="Courier New" panose="02070309020205020404" pitchFamily="49" charset="0"/>
              <a:buChar char="o"/>
            </a:pPr>
            <a:r>
              <a:rPr lang="en-US" sz="1600" dirty="0">
                <a:latin typeface="+mj-lt"/>
                <a:cs typeface="Arial" panose="020B0604020202020204" pitchFamily="34" charset="0"/>
              </a:rPr>
              <a:t>The SCDE has decided to adopt the new norms for the grade 2 testing program, as well as for districts administering CogAT and/or Iowa Assessments in other grades for GT identification purposes.</a:t>
            </a:r>
          </a:p>
          <a:p>
            <a:pPr marL="742950" lvl="1" indent="-285750">
              <a:buFont typeface="Courier New" panose="02070309020205020404" pitchFamily="49" charset="0"/>
              <a:buChar char="o"/>
            </a:pPr>
            <a:r>
              <a:rPr lang="en-US" sz="1600" dirty="0">
                <a:latin typeface="+mj-lt"/>
                <a:cs typeface="Arial" panose="020B0604020202020204" pitchFamily="34" charset="0"/>
              </a:rPr>
              <a:t>The 2024 norms are now available for selection when creating online test events and when completing the OSS for off-grade districts using paper-based testing.  </a:t>
            </a:r>
          </a:p>
          <a:p>
            <a:pPr marL="742950" lvl="1" indent="-285750">
              <a:buFont typeface="Courier New" panose="02070309020205020404" pitchFamily="49" charset="0"/>
              <a:buChar char="o"/>
            </a:pPr>
            <a:r>
              <a:rPr lang="en-US" sz="1600" dirty="0">
                <a:latin typeface="+mj-lt"/>
                <a:cs typeface="Arial" panose="020B0604020202020204" pitchFamily="34" charset="0"/>
              </a:rPr>
              <a:t>Supplemental white papers and ancillaries will be available to help with norm interpretation and use.</a:t>
            </a:r>
          </a:p>
        </p:txBody>
      </p:sp>
    </p:spTree>
    <p:extLst>
      <p:ext uri="{BB962C8B-B14F-4D97-AF65-F5344CB8AC3E}">
        <p14:creationId xmlns:p14="http://schemas.microsoft.com/office/powerpoint/2010/main" val="119737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E1872-EC5A-A466-741D-773ED976A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82DEB-4CB2-B226-558B-522FE8BF1A9A}"/>
              </a:ext>
            </a:extLst>
          </p:cNvPr>
          <p:cNvSpPr>
            <a:spLocks noGrp="1"/>
          </p:cNvSpPr>
          <p:nvPr>
            <p:ph type="title"/>
          </p:nvPr>
        </p:nvSpPr>
        <p:spPr>
          <a:xfrm>
            <a:off x="621437" y="254904"/>
            <a:ext cx="10981678" cy="857500"/>
          </a:xfrm>
        </p:spPr>
        <p:txBody>
          <a:bodyPr>
            <a:normAutofit/>
          </a:bodyPr>
          <a:lstStyle/>
          <a:p>
            <a:r>
              <a:rPr lang="en-US" sz="3600" b="1" dirty="0">
                <a:solidFill>
                  <a:schemeClr val="tx2"/>
                </a:solidFill>
                <a:latin typeface="Arial Black" panose="020B0A04020102020204" pitchFamily="34" charset="0"/>
              </a:rPr>
              <a:t>Administration of </a:t>
            </a:r>
            <a:r>
              <a:rPr lang="en-US" sz="3600" b="1" i="1" dirty="0">
                <a:solidFill>
                  <a:schemeClr val="tx2"/>
                </a:solidFill>
                <a:latin typeface="Arial Black" panose="020B0A04020102020204" pitchFamily="34" charset="0"/>
              </a:rPr>
              <a:t>CogAT</a:t>
            </a:r>
            <a:r>
              <a:rPr lang="en-US" sz="3600" b="1" dirty="0">
                <a:solidFill>
                  <a:schemeClr val="tx2"/>
                </a:solidFill>
                <a:latin typeface="Arial Black" panose="020B0A04020102020204" pitchFamily="34" charset="0"/>
              </a:rPr>
              <a:t> and </a:t>
            </a:r>
            <a:r>
              <a:rPr lang="en-US" sz="3600" b="1" i="1" dirty="0">
                <a:solidFill>
                  <a:schemeClr val="tx2"/>
                </a:solidFill>
                <a:latin typeface="Arial Black" panose="020B0A04020102020204" pitchFamily="34" charset="0"/>
              </a:rPr>
              <a:t>IA</a:t>
            </a:r>
            <a:endParaRPr lang="en-US" sz="3600" b="1" dirty="0">
              <a:solidFill>
                <a:schemeClr val="tx2"/>
              </a:solidFill>
              <a:latin typeface="Arial Black" panose="020B0A04020102020204" pitchFamily="34" charset="0"/>
            </a:endParaRPr>
          </a:p>
        </p:txBody>
      </p:sp>
      <p:pic>
        <p:nvPicPr>
          <p:cNvPr id="5" name="Picture 4" descr="CogAT logo">
            <a:extLst>
              <a:ext uri="{FF2B5EF4-FFF2-40B4-BE49-F238E27FC236}">
                <a16:creationId xmlns:a16="http://schemas.microsoft.com/office/drawing/2014/main" id="{BCD8AFBD-BB99-0924-EE4E-AB941722E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2922" y="6151561"/>
            <a:ext cx="1773936" cy="633984"/>
          </a:xfrm>
          <a:prstGeom prst="rect">
            <a:avLst/>
          </a:prstGeom>
        </p:spPr>
      </p:pic>
      <p:pic>
        <p:nvPicPr>
          <p:cNvPr id="7" name="Picture 6" descr="Iowa Assessments logo">
            <a:extLst>
              <a:ext uri="{FF2B5EF4-FFF2-40B4-BE49-F238E27FC236}">
                <a16:creationId xmlns:a16="http://schemas.microsoft.com/office/drawing/2014/main" id="{3CBF7195-52E6-72FF-A402-31D537522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61" y="5942477"/>
            <a:ext cx="2734249" cy="724770"/>
          </a:xfrm>
          <a:prstGeom prst="rect">
            <a:avLst/>
          </a:prstGeom>
        </p:spPr>
      </p:pic>
      <p:sp>
        <p:nvSpPr>
          <p:cNvPr id="3" name="TextBox 2">
            <a:extLst>
              <a:ext uri="{FF2B5EF4-FFF2-40B4-BE49-F238E27FC236}">
                <a16:creationId xmlns:a16="http://schemas.microsoft.com/office/drawing/2014/main" id="{2CFE621F-62E1-19CA-04B9-933601BBA7CE}"/>
              </a:ext>
            </a:extLst>
          </p:cNvPr>
          <p:cNvSpPr txBox="1"/>
          <p:nvPr/>
        </p:nvSpPr>
        <p:spPr>
          <a:xfrm>
            <a:off x="621436" y="929265"/>
            <a:ext cx="10981677" cy="2039020"/>
          </a:xfrm>
          <a:prstGeom prst="rect">
            <a:avLst/>
          </a:prstGeom>
          <a:noFill/>
        </p:spPr>
        <p:txBody>
          <a:bodyPr wrap="square" rtlCol="0">
            <a:spAutoFit/>
          </a:bodyPr>
          <a:lstStyle/>
          <a:p>
            <a:r>
              <a:rPr lang="en-US" i="1" dirty="0">
                <a:solidFill>
                  <a:schemeClr val="accent6"/>
                </a:solidFill>
                <a:latin typeface="+mj-lt"/>
                <a:cs typeface="Arial" panose="020B0604020202020204" pitchFamily="34" charset="0"/>
              </a:rPr>
              <a:t>New this year…</a:t>
            </a:r>
            <a:endParaRPr lang="en-US" i="1" dirty="0">
              <a:latin typeface="+mj-lt"/>
              <a:cs typeface="Calibri Light" panose="020F0302020204030204" pitchFamily="34" charset="0"/>
            </a:endParaRPr>
          </a:p>
          <a:p>
            <a:endParaRPr lang="en-US" sz="1050" b="1" i="1" dirty="0">
              <a:solidFill>
                <a:schemeClr val="accent1"/>
              </a:solidFill>
              <a:latin typeface="+mj-lt"/>
              <a:cs typeface="Calibri Light" panose="020F0302020204030204" pitchFamily="34" charset="0"/>
            </a:endParaRPr>
          </a:p>
          <a:p>
            <a:r>
              <a:rPr lang="en-US" b="1" i="1" dirty="0">
                <a:solidFill>
                  <a:schemeClr val="accent1"/>
                </a:solidFill>
                <a:latin typeface="+mj-lt"/>
                <a:cs typeface="Arial" panose="020B0604020202020204" pitchFamily="34" charset="0"/>
              </a:rPr>
              <a:t>CogAT </a:t>
            </a:r>
            <a:r>
              <a:rPr lang="en-US" b="1" dirty="0">
                <a:solidFill>
                  <a:schemeClr val="accent1"/>
                </a:solidFill>
                <a:latin typeface="+mj-lt"/>
                <a:cs typeface="Arial" panose="020B0604020202020204" pitchFamily="34" charset="0"/>
              </a:rPr>
              <a:t>Practice Activities</a:t>
            </a:r>
          </a:p>
          <a:p>
            <a:pPr marL="285750" indent="-285750">
              <a:buFont typeface="Arial" panose="020B0604020202020204" pitchFamily="34" charset="0"/>
              <a:buChar char="•"/>
            </a:pPr>
            <a:r>
              <a:rPr lang="en-US" sz="1600" b="1" dirty="0">
                <a:latin typeface="+mj-lt"/>
                <a:cs typeface="Arial" panose="020B0604020202020204" pitchFamily="34" charset="0"/>
              </a:rPr>
              <a:t>Release Date: </a:t>
            </a:r>
            <a:r>
              <a:rPr lang="en-US" sz="1600" dirty="0">
                <a:latin typeface="+mj-lt"/>
                <a:cs typeface="Arial" panose="020B0604020202020204" pitchFamily="34" charset="0"/>
              </a:rPr>
              <a:t>September 2025</a:t>
            </a:r>
            <a:endParaRPr lang="en-US" sz="1600" b="1" dirty="0">
              <a:latin typeface="+mj-lt"/>
              <a:cs typeface="Arial" panose="020B0604020202020204" pitchFamily="34" charset="0"/>
            </a:endParaRPr>
          </a:p>
          <a:p>
            <a:pPr marL="285750" indent="-285750">
              <a:buFont typeface="Arial" panose="020B0604020202020204" pitchFamily="34" charset="0"/>
              <a:buChar char="•"/>
            </a:pPr>
            <a:r>
              <a:rPr lang="en-US" sz="1600" b="1" dirty="0">
                <a:latin typeface="+mj-lt"/>
                <a:cs typeface="Arial" panose="020B0604020202020204" pitchFamily="34" charset="0"/>
              </a:rPr>
              <a:t>What is it? </a:t>
            </a:r>
          </a:p>
          <a:p>
            <a:pPr marL="742950" lvl="1" indent="-285750">
              <a:buFont typeface="Courier New" panose="02070309020205020404" pitchFamily="49" charset="0"/>
              <a:buChar char="o"/>
            </a:pPr>
            <a:r>
              <a:rPr lang="en-US" sz="1600" dirty="0">
                <a:latin typeface="+mj-lt"/>
                <a:cs typeface="Arial" panose="020B0604020202020204" pitchFamily="34" charset="0"/>
              </a:rPr>
              <a:t>Teacher- and student-friendly practice activities built into PowerPoint slides that can be used to help prepare students for </a:t>
            </a:r>
            <a:r>
              <a:rPr lang="en-US" sz="1600" i="1" dirty="0">
                <a:latin typeface="+mj-lt"/>
                <a:cs typeface="Arial" panose="020B0604020202020204" pitchFamily="34" charset="0"/>
              </a:rPr>
              <a:t>CogAT </a:t>
            </a:r>
            <a:r>
              <a:rPr lang="en-US" sz="1600" dirty="0">
                <a:latin typeface="+mj-lt"/>
                <a:cs typeface="Arial" panose="020B0604020202020204" pitchFamily="34" charset="0"/>
              </a:rPr>
              <a:t>testing.</a:t>
            </a:r>
          </a:p>
          <a:p>
            <a:pPr marL="742950" lvl="1" indent="-285750">
              <a:buFont typeface="Courier New" panose="02070309020205020404" pitchFamily="49" charset="0"/>
              <a:buChar char="o"/>
            </a:pPr>
            <a:r>
              <a:rPr lang="en-US" sz="1600" dirty="0">
                <a:latin typeface="+mj-lt"/>
                <a:cs typeface="Arial" panose="020B0604020202020204" pitchFamily="34" charset="0"/>
              </a:rPr>
              <a:t>Currently, levels 5/6 and 8 are available in the Resources section in DataManager. </a:t>
            </a:r>
          </a:p>
        </p:txBody>
      </p:sp>
    </p:spTree>
    <p:extLst>
      <p:ext uri="{BB962C8B-B14F-4D97-AF65-F5344CB8AC3E}">
        <p14:creationId xmlns:p14="http://schemas.microsoft.com/office/powerpoint/2010/main" val="160806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4904B-1353-AC38-232D-A0C431E0C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87B7D-B1C5-4696-7030-C74C591A012F}"/>
              </a:ext>
            </a:extLst>
          </p:cNvPr>
          <p:cNvSpPr>
            <a:spLocks noGrp="1"/>
          </p:cNvSpPr>
          <p:nvPr>
            <p:ph type="title"/>
          </p:nvPr>
        </p:nvSpPr>
        <p:spPr>
          <a:xfrm>
            <a:off x="621437" y="254904"/>
            <a:ext cx="10981678" cy="857500"/>
          </a:xfrm>
        </p:spPr>
        <p:txBody>
          <a:bodyPr>
            <a:normAutofit/>
          </a:bodyPr>
          <a:lstStyle/>
          <a:p>
            <a:r>
              <a:rPr lang="en-US" sz="3600" b="1" dirty="0">
                <a:solidFill>
                  <a:schemeClr val="tx2"/>
                </a:solidFill>
                <a:latin typeface="Arial Black" panose="020B0A04020102020204" pitchFamily="34" charset="0"/>
              </a:rPr>
              <a:t>Administration of </a:t>
            </a:r>
            <a:r>
              <a:rPr lang="en-US" sz="3600" b="1" i="1" dirty="0">
                <a:solidFill>
                  <a:schemeClr val="tx2"/>
                </a:solidFill>
                <a:latin typeface="Arial Black" panose="020B0A04020102020204" pitchFamily="34" charset="0"/>
              </a:rPr>
              <a:t>CogAT</a:t>
            </a:r>
            <a:r>
              <a:rPr lang="en-US" sz="3600" b="1" dirty="0">
                <a:solidFill>
                  <a:schemeClr val="tx2"/>
                </a:solidFill>
                <a:latin typeface="Arial Black" panose="020B0A04020102020204" pitchFamily="34" charset="0"/>
              </a:rPr>
              <a:t> and </a:t>
            </a:r>
            <a:r>
              <a:rPr lang="en-US" sz="3600" b="1" i="1" dirty="0">
                <a:solidFill>
                  <a:schemeClr val="tx2"/>
                </a:solidFill>
                <a:latin typeface="Arial Black" panose="020B0A04020102020204" pitchFamily="34" charset="0"/>
              </a:rPr>
              <a:t>IA</a:t>
            </a:r>
            <a:endParaRPr lang="en-US" sz="3600" b="1" dirty="0">
              <a:solidFill>
                <a:schemeClr val="tx2"/>
              </a:solidFill>
              <a:latin typeface="Arial Black" panose="020B0A04020102020204" pitchFamily="34" charset="0"/>
            </a:endParaRPr>
          </a:p>
        </p:txBody>
      </p:sp>
      <p:pic>
        <p:nvPicPr>
          <p:cNvPr id="5" name="Picture 4" descr="CogAT logo">
            <a:extLst>
              <a:ext uri="{FF2B5EF4-FFF2-40B4-BE49-F238E27FC236}">
                <a16:creationId xmlns:a16="http://schemas.microsoft.com/office/drawing/2014/main" id="{4069C926-FD65-5E69-5C5B-3B71D3590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2922" y="6047053"/>
            <a:ext cx="1773936" cy="633984"/>
          </a:xfrm>
          <a:prstGeom prst="rect">
            <a:avLst/>
          </a:prstGeom>
        </p:spPr>
      </p:pic>
      <p:pic>
        <p:nvPicPr>
          <p:cNvPr id="7" name="Picture 6" descr="Iowa Assessments logo">
            <a:extLst>
              <a:ext uri="{FF2B5EF4-FFF2-40B4-BE49-F238E27FC236}">
                <a16:creationId xmlns:a16="http://schemas.microsoft.com/office/drawing/2014/main" id="{3BE14997-D4A7-A8B3-ACE2-698C36200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61" y="5837969"/>
            <a:ext cx="2734249" cy="724770"/>
          </a:xfrm>
          <a:prstGeom prst="rect">
            <a:avLst/>
          </a:prstGeom>
        </p:spPr>
      </p:pic>
      <p:sp>
        <p:nvSpPr>
          <p:cNvPr id="3" name="TextBox 2">
            <a:extLst>
              <a:ext uri="{FF2B5EF4-FFF2-40B4-BE49-F238E27FC236}">
                <a16:creationId xmlns:a16="http://schemas.microsoft.com/office/drawing/2014/main" id="{229FBD90-D373-2053-84C7-A6654BCDAE11}"/>
              </a:ext>
            </a:extLst>
          </p:cNvPr>
          <p:cNvSpPr txBox="1"/>
          <p:nvPr/>
        </p:nvSpPr>
        <p:spPr>
          <a:xfrm>
            <a:off x="621437" y="1059900"/>
            <a:ext cx="7306712"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cs typeface="Arial" panose="020B0604020202020204" pitchFamily="34" charset="0"/>
              </a:rPr>
              <a:t>CogAT and Iowa Assessments are group-administered by classroom teachers.</a:t>
            </a:r>
          </a:p>
          <a:p>
            <a:pPr marL="285750" indent="-285750">
              <a:buFont typeface="Arial" panose="020B0604020202020204" pitchFamily="34" charset="0"/>
              <a:buChar char="•"/>
            </a:pPr>
            <a:r>
              <a:rPr lang="en-US" sz="2000" dirty="0">
                <a:latin typeface="+mj-lt"/>
                <a:cs typeface="Arial" panose="020B0604020202020204" pitchFamily="34" charset="0"/>
              </a:rPr>
              <a:t>It is best for tests to be administered by someone who is familiar to the students. </a:t>
            </a:r>
          </a:p>
          <a:p>
            <a:pPr marL="285750" indent="-285750">
              <a:buFont typeface="Arial" panose="020B0604020202020204" pitchFamily="34" charset="0"/>
              <a:buChar char="•"/>
            </a:pPr>
            <a:r>
              <a:rPr lang="en-US" sz="2000" dirty="0">
                <a:latin typeface="+mj-lt"/>
                <a:cs typeface="Arial" panose="020B0604020202020204" pitchFamily="34" charset="0"/>
              </a:rPr>
              <a:t>Tests at the second-grade level are not timed.</a:t>
            </a:r>
          </a:p>
          <a:p>
            <a:pPr marL="285750" indent="-285750">
              <a:buFont typeface="Arial" panose="020B0604020202020204" pitchFamily="34" charset="0"/>
              <a:buChar char="•"/>
            </a:pPr>
            <a:r>
              <a:rPr lang="en-US" sz="2000" dirty="0">
                <a:latin typeface="+mj-lt"/>
                <a:cs typeface="Arial" panose="020B0604020202020204" pitchFamily="34" charset="0"/>
              </a:rPr>
              <a:t>Adjust pacing to fit your students’ needs. CogAT tests focus on assessing how well, not how quickly, students solve reasoning problems. </a:t>
            </a:r>
          </a:p>
          <a:p>
            <a:pPr marL="285750" indent="-285750">
              <a:buFont typeface="Arial" panose="020B0604020202020204" pitchFamily="34" charset="0"/>
              <a:buChar char="•"/>
            </a:pPr>
            <a:r>
              <a:rPr lang="en-US" sz="2000" dirty="0">
                <a:latin typeface="+mj-lt"/>
                <a:cs typeface="Arial" panose="020B0604020202020204" pitchFamily="34" charset="0"/>
              </a:rPr>
              <a:t>Teachers must be trained before administering these assessments.</a:t>
            </a:r>
          </a:p>
          <a:p>
            <a:pPr marL="285750" indent="-285750">
              <a:buFont typeface="Arial" panose="020B0604020202020204" pitchFamily="34" charset="0"/>
              <a:buChar char="•"/>
            </a:pPr>
            <a:r>
              <a:rPr lang="en-US" sz="2000" dirty="0">
                <a:latin typeface="+mj-lt"/>
                <a:cs typeface="Arial" panose="020B0604020202020204" pitchFamily="34" charset="0"/>
              </a:rPr>
              <a:t>Each test starts with a practice item to help students get accustomed to the format. Review practice questions with students. Make sure students fully understand the instructions before beginning the subtest.</a:t>
            </a:r>
            <a:endParaRPr lang="en-US" sz="2000" dirty="0">
              <a:latin typeface="+mj-lt"/>
            </a:endParaRPr>
          </a:p>
          <a:p>
            <a:pPr marL="285750" indent="-285750">
              <a:buFont typeface="Arial" panose="020B0604020202020204" pitchFamily="34" charset="0"/>
              <a:buChar char="•"/>
            </a:pPr>
            <a:endParaRPr lang="en-US" sz="2000" dirty="0">
              <a:latin typeface="+mj-lt"/>
              <a:cs typeface="Arial" panose="020B0604020202020204" pitchFamily="34" charset="0"/>
            </a:endParaRPr>
          </a:p>
          <a:p>
            <a:endParaRPr lang="en-US" sz="2000" dirty="0">
              <a:latin typeface="+mj-lt"/>
            </a:endParaRPr>
          </a:p>
        </p:txBody>
      </p:sp>
      <p:pic>
        <p:nvPicPr>
          <p:cNvPr id="6" name="Picture 5" descr="A blue background with colorful bars and text&#10;&#10;AI-generated content may be incorrect.">
            <a:extLst>
              <a:ext uri="{FF2B5EF4-FFF2-40B4-BE49-F238E27FC236}">
                <a16:creationId xmlns:a16="http://schemas.microsoft.com/office/drawing/2014/main" id="{0B3B033D-F615-E83B-F6B4-07FC90F2D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3371" y="1196390"/>
            <a:ext cx="3084305" cy="307415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63259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3866</TotalTime>
  <Words>5757</Words>
  <Application>Microsoft Office PowerPoint</Application>
  <PresentationFormat>Widescreen</PresentationFormat>
  <Paragraphs>581</Paragraphs>
  <Slides>47</Slides>
  <Notes>47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Aptos Black</vt:lpstr>
      <vt:lpstr>Arial</vt:lpstr>
      <vt:lpstr>Arial Black</vt:lpstr>
      <vt:lpstr>Calibri</vt:lpstr>
      <vt:lpstr>Calibri Light</vt:lpstr>
      <vt:lpstr>Courier New</vt:lpstr>
      <vt:lpstr>Lucida Sans</vt:lpstr>
      <vt:lpstr>Mistral</vt:lpstr>
      <vt:lpstr>proxima-nova</vt:lpstr>
      <vt:lpstr>Symbol</vt:lpstr>
      <vt:lpstr>System Font Regular</vt:lpstr>
      <vt:lpstr>Wingdings</vt:lpstr>
      <vt:lpstr>Office Theme</vt:lpstr>
      <vt:lpstr>Gifted and Talented Assessment Program for Grade 2 Students</vt:lpstr>
      <vt:lpstr>PowerPoint Presentation</vt:lpstr>
      <vt:lpstr>Who to Contact</vt:lpstr>
      <vt:lpstr>Schedule of Important Dates- Fall 2025</vt:lpstr>
      <vt:lpstr>SC Gr 2 Gifted &amp; Talented  Assessment Program </vt:lpstr>
      <vt:lpstr>Criteria for Gifted &amp; Talented Selection</vt:lpstr>
      <vt:lpstr>Administration of CogAT and IA</vt:lpstr>
      <vt:lpstr>Administration of CogAT and IA</vt:lpstr>
      <vt:lpstr>Administration of CogAT and IA</vt:lpstr>
      <vt:lpstr>Administration of CogAT and IA cont’</vt:lpstr>
      <vt:lpstr>Administration of CogAT and IA cont’</vt:lpstr>
      <vt:lpstr>Cognitive Ability Test (CogAT®)</vt:lpstr>
      <vt:lpstr>Iowa Assessments™</vt:lpstr>
      <vt:lpstr>Testing Students with Documented Disabilities and ML Students </vt:lpstr>
      <vt:lpstr>State-Allowed Accommodations</vt:lpstr>
      <vt:lpstr>Coding Accommodations for Students with Documented Disabilities and ML Students</vt:lpstr>
      <vt:lpstr>Large Print Materials</vt:lpstr>
      <vt:lpstr>What is CogAT Alt-V Scoring for Grades K-2?</vt:lpstr>
      <vt:lpstr>Administering the Alt-V Online</vt:lpstr>
      <vt:lpstr>PowerPoint Presentation</vt:lpstr>
      <vt:lpstr>Preparing Students for Testing</vt:lpstr>
      <vt:lpstr>Suggested Testing Schedule</vt:lpstr>
      <vt:lpstr>PowerPoint Presentation</vt:lpstr>
      <vt:lpstr>Pretesting Activities for Online Testing</vt:lpstr>
      <vt:lpstr>Pretesting Activities for Online Testing</vt:lpstr>
      <vt:lpstr>Pretesting Activities for Online Testing</vt:lpstr>
      <vt:lpstr>Pretesting Activities for Online Testing</vt:lpstr>
      <vt:lpstr>Pretesting Activities for Online Testing</vt:lpstr>
      <vt:lpstr>DTC Checklist- Before Testing</vt:lpstr>
      <vt:lpstr>DTC Checklist- Before Testing cont’</vt:lpstr>
      <vt:lpstr>STC Checklist- Before Testing</vt:lpstr>
      <vt:lpstr>SUNS and Power School ID Numbers</vt:lpstr>
      <vt:lpstr>Checklist- During &amp; After Testing</vt:lpstr>
      <vt:lpstr>Testing Recommendations</vt:lpstr>
      <vt:lpstr>Testing Recommendations cont’</vt:lpstr>
      <vt:lpstr>Testing Recommendations cont’</vt:lpstr>
      <vt:lpstr>Testing Recommendations cont’</vt:lpstr>
      <vt:lpstr>PowerPoint Presentation</vt:lpstr>
      <vt:lpstr>Scoring and  Reporting</vt:lpstr>
      <vt:lpstr>Scoring and Reporting</vt:lpstr>
      <vt:lpstr>Packing List &amp; Box Labeling</vt:lpstr>
      <vt:lpstr>DataManager Platform Demo</vt:lpstr>
      <vt:lpstr>SC Assessment  Consultants</vt:lpstr>
      <vt:lpstr>Ordering Off-Grade-Level Materials</vt:lpstr>
      <vt:lpstr>SCDoE Grade 2 Gifted and Talented Assessment Website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and Talented Assessment Program for Grade 2 Students</dc:title>
  <dc:creator>Montanez, Celia</dc:creator>
  <cp:lastModifiedBy>Ortiz, Celia</cp:lastModifiedBy>
  <cp:revision>11</cp:revision>
  <cp:lastPrinted>2025-09-11T12:39:28Z</cp:lastPrinted>
  <dcterms:created xsi:type="dcterms:W3CDTF">2022-09-12T13:45:56Z</dcterms:created>
  <dcterms:modified xsi:type="dcterms:W3CDTF">2025-09-11T15:24:23Z</dcterms:modified>
</cp:coreProperties>
</file>