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5"/>
  </p:notesMasterIdLst>
  <p:sldIdLst>
    <p:sldId id="258" r:id="rId2"/>
    <p:sldId id="478" r:id="rId3"/>
    <p:sldId id="259" r:id="rId4"/>
    <p:sldId id="260" r:id="rId5"/>
    <p:sldId id="256" r:id="rId6"/>
    <p:sldId id="306" r:id="rId7"/>
    <p:sldId id="2147483551" r:id="rId8"/>
    <p:sldId id="484" r:id="rId9"/>
    <p:sldId id="485" r:id="rId10"/>
    <p:sldId id="287" r:id="rId11"/>
    <p:sldId id="479" r:id="rId12"/>
    <p:sldId id="489" r:id="rId13"/>
    <p:sldId id="265" r:id="rId14"/>
    <p:sldId id="2147483553" r:id="rId15"/>
    <p:sldId id="2147483554" r:id="rId16"/>
    <p:sldId id="269" r:id="rId17"/>
    <p:sldId id="2147483555" r:id="rId18"/>
    <p:sldId id="490" r:id="rId19"/>
    <p:sldId id="280" r:id="rId20"/>
    <p:sldId id="272" r:id="rId21"/>
    <p:sldId id="492" r:id="rId22"/>
    <p:sldId id="2147483552" r:id="rId23"/>
    <p:sldId id="274" r:id="rId24"/>
    <p:sldId id="493" r:id="rId25"/>
    <p:sldId id="461" r:id="rId26"/>
    <p:sldId id="319" r:id="rId27"/>
    <p:sldId id="450" r:id="rId28"/>
    <p:sldId id="314" r:id="rId29"/>
    <p:sldId id="317" r:id="rId30"/>
    <p:sldId id="318" r:id="rId31"/>
    <p:sldId id="278" r:id="rId32"/>
    <p:sldId id="284" r:id="rId33"/>
    <p:sldId id="494" r:id="rId34"/>
    <p:sldId id="449" r:id="rId35"/>
    <p:sldId id="469" r:id="rId36"/>
    <p:sldId id="471" r:id="rId37"/>
    <p:sldId id="495" r:id="rId38"/>
    <p:sldId id="321" r:id="rId39"/>
    <p:sldId id="463" r:id="rId40"/>
    <p:sldId id="467" r:id="rId41"/>
    <p:sldId id="310" r:id="rId42"/>
    <p:sldId id="312" r:id="rId43"/>
    <p:sldId id="477" r:id="rId44"/>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B7223F-EBB9-44C4-B7F4-5918BE1AC3EB}" v="8" dt="2026-09-10T12:39:08.3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1895" autoAdjust="0"/>
  </p:normalViewPr>
  <p:slideViewPr>
    <p:cSldViewPr snapToGrid="0">
      <p:cViewPr varScale="1">
        <p:scale>
          <a:sx n="98" d="100"/>
          <a:sy n="98" d="100"/>
        </p:scale>
        <p:origin x="94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tiz, Celia" userId="ccf50a8b-cd66-405c-8ef1-b6f17100a86c" providerId="ADAL" clId="{F87486C6-DBBC-47DC-87BB-90AC52B04390}"/>
    <pc:docChg chg="undo custSel addSld delSld modSld modNotesMaster">
      <pc:chgData name="Ortiz, Celia" userId="ccf50a8b-cd66-405c-8ef1-b6f17100a86c" providerId="ADAL" clId="{F87486C6-DBBC-47DC-87BB-90AC52B04390}" dt="2026-09-10T14:41:10.240" v="46" actId="20577"/>
      <pc:docMkLst>
        <pc:docMk/>
      </pc:docMkLst>
      <pc:sldChg chg="modSp mod modNotesTx">
        <pc:chgData name="Ortiz, Celia" userId="ccf50a8b-cd66-405c-8ef1-b6f17100a86c" providerId="ADAL" clId="{F87486C6-DBBC-47DC-87BB-90AC52B04390}" dt="2026-09-10T12:33:48.348" v="20" actId="113"/>
        <pc:sldMkLst>
          <pc:docMk/>
          <pc:sldMk cId="2580069631" sldId="260"/>
        </pc:sldMkLst>
        <pc:spChg chg="mod">
          <ac:chgData name="Ortiz, Celia" userId="ccf50a8b-cd66-405c-8ef1-b6f17100a86c" providerId="ADAL" clId="{F87486C6-DBBC-47DC-87BB-90AC52B04390}" dt="2026-09-10T12:32:33.833" v="19"/>
          <ac:spMkLst>
            <pc:docMk/>
            <pc:sldMk cId="2580069631" sldId="260"/>
            <ac:spMk id="3" creationId="{D4755602-DD80-F3D1-16AA-34EFDF34477B}"/>
          </ac:spMkLst>
        </pc:spChg>
      </pc:sldChg>
      <pc:sldChg chg="addSp modSp mod">
        <pc:chgData name="Ortiz, Celia" userId="ccf50a8b-cd66-405c-8ef1-b6f17100a86c" providerId="ADAL" clId="{F87486C6-DBBC-47DC-87BB-90AC52B04390}" dt="2026-09-10T12:36:55.331" v="37" actId="20577"/>
        <pc:sldMkLst>
          <pc:docMk/>
          <pc:sldMk cId="983557005" sldId="265"/>
        </pc:sldMkLst>
        <pc:spChg chg="add mod">
          <ac:chgData name="Ortiz, Celia" userId="ccf50a8b-cd66-405c-8ef1-b6f17100a86c" providerId="ADAL" clId="{F87486C6-DBBC-47DC-87BB-90AC52B04390}" dt="2026-09-10T12:36:55.331" v="37" actId="20577"/>
          <ac:spMkLst>
            <pc:docMk/>
            <pc:sldMk cId="983557005" sldId="265"/>
            <ac:spMk id="2" creationId="{C497FB50-2B16-4433-E1DB-C90BAC56B96C}"/>
          </ac:spMkLst>
        </pc:spChg>
        <pc:spChg chg="mod">
          <ac:chgData name="Ortiz, Celia" userId="ccf50a8b-cd66-405c-8ef1-b6f17100a86c" providerId="ADAL" clId="{F87486C6-DBBC-47DC-87BB-90AC52B04390}" dt="2026-09-10T12:36:22.827" v="27" actId="14100"/>
          <ac:spMkLst>
            <pc:docMk/>
            <pc:sldMk cId="983557005" sldId="265"/>
            <ac:spMk id="3" creationId="{8C187DE0-B757-AFC5-49D5-04DB2E01A372}"/>
          </ac:spMkLst>
        </pc:spChg>
      </pc:sldChg>
      <pc:sldChg chg="del">
        <pc:chgData name="Ortiz, Celia" userId="ccf50a8b-cd66-405c-8ef1-b6f17100a86c" providerId="ADAL" clId="{F87486C6-DBBC-47DC-87BB-90AC52B04390}" dt="2026-09-10T12:24:14.147" v="12" actId="47"/>
        <pc:sldMkLst>
          <pc:docMk/>
          <pc:sldMk cId="3981222746" sldId="267"/>
        </pc:sldMkLst>
      </pc:sldChg>
      <pc:sldChg chg="del">
        <pc:chgData name="Ortiz, Celia" userId="ccf50a8b-cd66-405c-8ef1-b6f17100a86c" providerId="ADAL" clId="{F87486C6-DBBC-47DC-87BB-90AC52B04390}" dt="2026-09-10T12:24:14.147" v="12" actId="47"/>
        <pc:sldMkLst>
          <pc:docMk/>
          <pc:sldMk cId="1200293156" sldId="268"/>
        </pc:sldMkLst>
      </pc:sldChg>
      <pc:sldChg chg="del">
        <pc:chgData name="Ortiz, Celia" userId="ccf50a8b-cd66-405c-8ef1-b6f17100a86c" providerId="ADAL" clId="{F87486C6-DBBC-47DC-87BB-90AC52B04390}" dt="2026-09-10T12:39:10.849" v="40" actId="2696"/>
        <pc:sldMkLst>
          <pc:docMk/>
          <pc:sldMk cId="430393844" sldId="270"/>
        </pc:sldMkLst>
      </pc:sldChg>
      <pc:sldChg chg="modSp mod">
        <pc:chgData name="Ortiz, Celia" userId="ccf50a8b-cd66-405c-8ef1-b6f17100a86c" providerId="ADAL" clId="{F87486C6-DBBC-47DC-87BB-90AC52B04390}" dt="2026-09-10T12:44:22.219" v="43" actId="20577"/>
        <pc:sldMkLst>
          <pc:docMk/>
          <pc:sldMk cId="1079410514" sldId="318"/>
        </pc:sldMkLst>
        <pc:spChg chg="mod">
          <ac:chgData name="Ortiz, Celia" userId="ccf50a8b-cd66-405c-8ef1-b6f17100a86c" providerId="ADAL" clId="{F87486C6-DBBC-47DC-87BB-90AC52B04390}" dt="2026-09-10T12:44:22.219" v="43" actId="20577"/>
          <ac:spMkLst>
            <pc:docMk/>
            <pc:sldMk cId="1079410514" sldId="318"/>
            <ac:spMk id="4" creationId="{949D5B0E-617D-AA64-D8E3-1428EF9AAD5C}"/>
          </ac:spMkLst>
        </pc:spChg>
      </pc:sldChg>
      <pc:sldChg chg="modSp mod modNotesTx">
        <pc:chgData name="Ortiz, Celia" userId="ccf50a8b-cd66-405c-8ef1-b6f17100a86c" providerId="ADAL" clId="{F87486C6-DBBC-47DC-87BB-90AC52B04390}" dt="2026-09-10T14:41:10.240" v="46" actId="20577"/>
        <pc:sldMkLst>
          <pc:docMk/>
          <pc:sldMk cId="626282989" sldId="479"/>
        </pc:sldMkLst>
        <pc:graphicFrameChg chg="modGraphic">
          <ac:chgData name="Ortiz, Celia" userId="ccf50a8b-cd66-405c-8ef1-b6f17100a86c" providerId="ADAL" clId="{F87486C6-DBBC-47DC-87BB-90AC52B04390}" dt="2026-09-10T14:41:10.240" v="46" actId="20577"/>
          <ac:graphicFrameMkLst>
            <pc:docMk/>
            <pc:sldMk cId="626282989" sldId="479"/>
            <ac:graphicFrameMk id="3" creationId="{6A6E0C2B-639D-9379-B151-7B71FAAB875B}"/>
          </ac:graphicFrameMkLst>
        </pc:graphicFrameChg>
      </pc:sldChg>
      <pc:sldChg chg="new del">
        <pc:chgData name="Ortiz, Celia" userId="ccf50a8b-cd66-405c-8ef1-b6f17100a86c" providerId="ADAL" clId="{F87486C6-DBBC-47DC-87BB-90AC52B04390}" dt="2026-09-10T12:23:43.842" v="8" actId="680"/>
        <pc:sldMkLst>
          <pc:docMk/>
          <pc:sldMk cId="54314685" sldId="2147483553"/>
        </pc:sldMkLst>
      </pc:sldChg>
      <pc:sldChg chg="modSp add mod">
        <pc:chgData name="Ortiz, Celia" userId="ccf50a8b-cd66-405c-8ef1-b6f17100a86c" providerId="ADAL" clId="{F87486C6-DBBC-47DC-87BB-90AC52B04390}" dt="2026-09-10T12:24:46.041" v="18" actId="14734"/>
        <pc:sldMkLst>
          <pc:docMk/>
          <pc:sldMk cId="2962039138" sldId="2147483553"/>
        </pc:sldMkLst>
        <pc:spChg chg="mod">
          <ac:chgData name="Ortiz, Celia" userId="ccf50a8b-cd66-405c-8ef1-b6f17100a86c" providerId="ADAL" clId="{F87486C6-DBBC-47DC-87BB-90AC52B04390}" dt="2026-09-10T12:24:00.415" v="10"/>
          <ac:spMkLst>
            <pc:docMk/>
            <pc:sldMk cId="2962039138" sldId="2147483553"/>
            <ac:spMk id="6" creationId="{365FFF4C-C6C0-F4CE-DCC0-CE0083F1F0D3}"/>
          </ac:spMkLst>
        </pc:spChg>
        <pc:graphicFrameChg chg="modGraphic">
          <ac:chgData name="Ortiz, Celia" userId="ccf50a8b-cd66-405c-8ef1-b6f17100a86c" providerId="ADAL" clId="{F87486C6-DBBC-47DC-87BB-90AC52B04390}" dt="2026-09-10T12:24:46.041" v="18" actId="14734"/>
          <ac:graphicFrameMkLst>
            <pc:docMk/>
            <pc:sldMk cId="2962039138" sldId="2147483553"/>
            <ac:graphicFrameMk id="4" creationId="{936BAC03-9AA6-BB2F-3EC2-135B63647F11}"/>
          </ac:graphicFrameMkLst>
        </pc:graphicFrameChg>
      </pc:sldChg>
      <pc:sldChg chg="modSp add">
        <pc:chgData name="Ortiz, Celia" userId="ccf50a8b-cd66-405c-8ef1-b6f17100a86c" providerId="ADAL" clId="{F87486C6-DBBC-47DC-87BB-90AC52B04390}" dt="2026-09-10T12:24:08.521" v="11"/>
        <pc:sldMkLst>
          <pc:docMk/>
          <pc:sldMk cId="3414926622" sldId="2147483554"/>
        </pc:sldMkLst>
        <pc:spChg chg="mod">
          <ac:chgData name="Ortiz, Celia" userId="ccf50a8b-cd66-405c-8ef1-b6f17100a86c" providerId="ADAL" clId="{F87486C6-DBBC-47DC-87BB-90AC52B04390}" dt="2026-09-10T12:24:08.521" v="11"/>
          <ac:spMkLst>
            <pc:docMk/>
            <pc:sldMk cId="3414926622" sldId="2147483554"/>
            <ac:spMk id="7" creationId="{A9FB0CFE-B2BB-F813-8CA4-8A83B1EB6075}"/>
          </ac:spMkLst>
        </pc:spChg>
      </pc:sldChg>
      <pc:sldChg chg="delSp add setBg delDesignElem modNotesTx">
        <pc:chgData name="Ortiz, Celia" userId="ccf50a8b-cd66-405c-8ef1-b6f17100a86c" providerId="ADAL" clId="{F87486C6-DBBC-47DC-87BB-90AC52B04390}" dt="2026-09-10T12:42:59.649" v="42" actId="113"/>
        <pc:sldMkLst>
          <pc:docMk/>
          <pc:sldMk cId="3225794581" sldId="2147483555"/>
        </pc:sldMkLst>
        <pc:spChg chg="del">
          <ac:chgData name="Ortiz, Celia" userId="ccf50a8b-cd66-405c-8ef1-b6f17100a86c" providerId="ADAL" clId="{F87486C6-DBBC-47DC-87BB-90AC52B04390}" dt="2026-09-10T12:39:08.336" v="39"/>
          <ac:spMkLst>
            <pc:docMk/>
            <pc:sldMk cId="3225794581" sldId="2147483555"/>
            <ac:spMk id="22" creationId="{955A2079-FA98-4876-80F0-72364A7D2EA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Load
(students / min)</c:v>
                </c:pt>
              </c:strCache>
            </c:strRef>
          </c:tx>
          <c:spPr>
            <a:solidFill>
              <a:schemeClr val="accent1"/>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4-6F40-4634-889E-8CCD8B93F8FA}"/>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5-6F40-4634-889E-8CCD8B93F8F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First Test (Failed)</c:v>
                </c:pt>
                <c:pt idx="1">
                  <c:v>Final Production Test</c:v>
                </c:pt>
              </c:strCache>
            </c:strRef>
          </c:cat>
          <c:val>
            <c:numRef>
              <c:f>Sheet1!$B$2:$B$3</c:f>
              <c:numCache>
                <c:formatCode>General</c:formatCode>
                <c:ptCount val="2"/>
                <c:pt idx="0">
                  <c:v>160</c:v>
                </c:pt>
                <c:pt idx="1">
                  <c:v>1533</c:v>
                </c:pt>
              </c:numCache>
            </c:numRef>
          </c:val>
          <c:extLst>
            <c:ext xmlns:c16="http://schemas.microsoft.com/office/drawing/2014/chart" uri="{C3380CC4-5D6E-409C-BE32-E72D297353CC}">
              <c16:uniqueId val="{00000000-6F40-4634-889E-8CCD8B93F8FA}"/>
            </c:ext>
          </c:extLst>
        </c:ser>
        <c:dLbls>
          <c:showLegendKey val="0"/>
          <c:showVal val="0"/>
          <c:showCatName val="0"/>
          <c:showSerName val="0"/>
          <c:showPercent val="0"/>
          <c:showBubbleSize val="0"/>
        </c:dLbls>
        <c:gapWidth val="219"/>
        <c:overlap val="-27"/>
        <c:axId val="1114803184"/>
        <c:axId val="780528848"/>
      </c:barChart>
      <c:catAx>
        <c:axId val="111480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528848"/>
        <c:crosses val="autoZero"/>
        <c:auto val="1"/>
        <c:lblAlgn val="ctr"/>
        <c:lblOffset val="100"/>
        <c:noMultiLvlLbl val="0"/>
      </c:catAx>
      <c:valAx>
        <c:axId val="780528848"/>
        <c:scaling>
          <c:orientation val="minMax"/>
        </c:scaling>
        <c:delete val="1"/>
        <c:axPos val="l"/>
        <c:numFmt formatCode="General" sourceLinked="1"/>
        <c:majorTickMark val="none"/>
        <c:minorTickMark val="none"/>
        <c:tickLblPos val="nextTo"/>
        <c:crossAx val="1114803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Sheet1!$C$1</c:f>
              <c:strCache>
                <c:ptCount val="1"/>
                <c:pt idx="0">
                  <c:v>Response Time
(seconds)</c:v>
                </c:pt>
              </c:strCache>
            </c:strRef>
          </c:tx>
          <c:spPr>
            <a:solidFill>
              <a:srgbClr val="FF0000"/>
            </a:solidFill>
            <a:ln>
              <a:noFill/>
            </a:ln>
            <a:effectLst/>
          </c:spPr>
          <c:invertIfNegative val="0"/>
          <c:dPt>
            <c:idx val="1"/>
            <c:invertIfNegative val="0"/>
            <c:bubble3D val="0"/>
            <c:spPr>
              <a:solidFill>
                <a:schemeClr val="accent6"/>
              </a:solidFill>
              <a:ln>
                <a:noFill/>
              </a:ln>
              <a:effectLst/>
            </c:spPr>
            <c:extLst>
              <c:ext xmlns:c16="http://schemas.microsoft.com/office/drawing/2014/chart" uri="{C3380CC4-5D6E-409C-BE32-E72D297353CC}">
                <c16:uniqueId val="{00000001-A135-47E0-B598-B56354DD2F39}"/>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First Test (Failed)</c:v>
                </c:pt>
                <c:pt idx="1">
                  <c:v>Final Production Test</c:v>
                </c:pt>
              </c:strCache>
            </c:strRef>
          </c:cat>
          <c:val>
            <c:numRef>
              <c:f>Sheet1!$C$2:$C$3</c:f>
              <c:numCache>
                <c:formatCode>General</c:formatCode>
                <c:ptCount val="2"/>
                <c:pt idx="0">
                  <c:v>60</c:v>
                </c:pt>
                <c:pt idx="1">
                  <c:v>1</c:v>
                </c:pt>
              </c:numCache>
            </c:numRef>
          </c:val>
          <c:extLst>
            <c:ext xmlns:c16="http://schemas.microsoft.com/office/drawing/2014/chart" uri="{C3380CC4-5D6E-409C-BE32-E72D297353CC}">
              <c16:uniqueId val="{00000000-BB27-4120-8BC1-458A676E6E4D}"/>
            </c:ext>
          </c:extLst>
        </c:ser>
        <c:dLbls>
          <c:showLegendKey val="0"/>
          <c:showVal val="0"/>
          <c:showCatName val="0"/>
          <c:showSerName val="0"/>
          <c:showPercent val="0"/>
          <c:showBubbleSize val="0"/>
        </c:dLbls>
        <c:gapWidth val="219"/>
        <c:overlap val="-27"/>
        <c:axId val="1114803184"/>
        <c:axId val="780528848"/>
      </c:barChart>
      <c:catAx>
        <c:axId val="111480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528848"/>
        <c:crosses val="autoZero"/>
        <c:auto val="1"/>
        <c:lblAlgn val="ctr"/>
        <c:lblOffset val="100"/>
        <c:noMultiLvlLbl val="0"/>
      </c:catAx>
      <c:valAx>
        <c:axId val="780528848"/>
        <c:scaling>
          <c:orientation val="minMax"/>
        </c:scaling>
        <c:delete val="1"/>
        <c:axPos val="l"/>
        <c:numFmt formatCode="General" sourceLinked="1"/>
        <c:majorTickMark val="none"/>
        <c:minorTickMark val="none"/>
        <c:tickLblPos val="nextTo"/>
        <c:crossAx val="1114803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4" Type="http://schemas.openxmlformats.org/officeDocument/2006/relationships/image" Target="../media/image2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7E21E3CF-D6AC-475C-8AD4-571422A5B7D1}" type="doc">
      <dgm:prSet loTypeId="urn:microsoft.com/office/officeart/2005/8/layout/default" loCatId="list" qsTypeId="urn:microsoft.com/office/officeart/2005/8/quickstyle/simple1#1" qsCatId="simple" csTypeId="urn:microsoft.com/office/officeart/2005/8/colors/accent0_3#1" csCatId="mainScheme" phldr="1"/>
      <dgm:spPr/>
      <dgm:t>
        <a:bodyPr/>
        <a:lstStyle/>
        <a:p>
          <a:endParaRPr lang="en-US"/>
        </a:p>
      </dgm:t>
    </dgm:pt>
    <dgm:pt modelId="{5A146EC2-AAA0-40DE-ADEF-B69CBF591599}">
      <dgm:prSet/>
      <dgm:spPr/>
      <dgm:t>
        <a:bodyPr/>
        <a:lstStyle/>
        <a:p>
          <a:r>
            <a:rPr lang="en-US" b="1"/>
            <a:t>Setting – individual or small group </a:t>
          </a:r>
        </a:p>
      </dgm:t>
      <dgm:extLst>
        <a:ext uri="{E40237B7-FDA0-4F09-8148-C483321AD2D9}">
          <dgm14:cNvPr xmlns:dgm14="http://schemas.microsoft.com/office/drawing/2010/diagram" id="0" name="" descr="State-Allowed Accommodations are listed in a rectangular box each."/>
        </a:ext>
      </dgm:extLst>
    </dgm:pt>
    <dgm:pt modelId="{5B9DB823-FEE3-44FE-A1B5-96CE9369E4A5}" type="parTrans" cxnId="{387F9782-B234-45A2-BC7D-02664A5FEB9D}">
      <dgm:prSet/>
      <dgm:spPr/>
      <dgm:t>
        <a:bodyPr/>
        <a:lstStyle/>
        <a:p>
          <a:endParaRPr lang="en-US"/>
        </a:p>
      </dgm:t>
    </dgm:pt>
    <dgm:pt modelId="{F84F2E85-F21E-4A1F-8D14-D3A7C3BC29E4}" type="sibTrans" cxnId="{387F9782-B234-45A2-BC7D-02664A5FEB9D}">
      <dgm:prSet/>
      <dgm:spPr/>
      <dgm:t>
        <a:bodyPr/>
        <a:lstStyle/>
        <a:p>
          <a:endParaRPr lang="en-US"/>
        </a:p>
      </dgm:t>
    </dgm:pt>
    <dgm:pt modelId="{ABC65C14-D1DE-4AE6-81FD-1E5EC8D0FA5C}">
      <dgm:prSet/>
      <dgm:spPr/>
      <dgm:t>
        <a:bodyPr/>
        <a:lstStyle/>
        <a:p>
          <a:r>
            <a:rPr lang="en-US" b="1"/>
            <a:t>Timing – frequent and extended breaks</a:t>
          </a:r>
        </a:p>
      </dgm:t>
    </dgm:pt>
    <dgm:pt modelId="{071A80E1-CF1B-4DA3-BAC8-3AB73FB38861}" type="parTrans" cxnId="{B013DB17-E611-4EF6-A611-9EBC285CD3CB}">
      <dgm:prSet/>
      <dgm:spPr/>
      <dgm:t>
        <a:bodyPr/>
        <a:lstStyle/>
        <a:p>
          <a:endParaRPr lang="en-US"/>
        </a:p>
      </dgm:t>
    </dgm:pt>
    <dgm:pt modelId="{A6267E00-30D5-48BC-8F28-7EC97DF66B6A}" type="sibTrans" cxnId="{B013DB17-E611-4EF6-A611-9EBC285CD3CB}">
      <dgm:prSet/>
      <dgm:spPr/>
      <dgm:t>
        <a:bodyPr/>
        <a:lstStyle/>
        <a:p>
          <a:endParaRPr lang="en-US"/>
        </a:p>
      </dgm:t>
    </dgm:pt>
    <dgm:pt modelId="{DFF7096B-EC53-4A69-9A6D-DB4E5D107970}">
      <dgm:prSet/>
      <dgm:spPr/>
      <dgm:t>
        <a:bodyPr/>
        <a:lstStyle/>
        <a:p>
          <a:r>
            <a:rPr lang="en-US" b="1"/>
            <a:t>Scheduling - multiple sessions or days</a:t>
          </a:r>
        </a:p>
      </dgm:t>
    </dgm:pt>
    <dgm:pt modelId="{A19D21DC-8E61-455A-BCAA-2EA499864ACF}" type="parTrans" cxnId="{C1B5E0DC-578F-49E7-AA72-306AEB08628E}">
      <dgm:prSet/>
      <dgm:spPr/>
      <dgm:t>
        <a:bodyPr/>
        <a:lstStyle/>
        <a:p>
          <a:endParaRPr lang="en-US"/>
        </a:p>
      </dgm:t>
    </dgm:pt>
    <dgm:pt modelId="{3AD02D07-4749-4E8A-A195-97F1835DFCCC}" type="sibTrans" cxnId="{C1B5E0DC-578F-49E7-AA72-306AEB08628E}">
      <dgm:prSet/>
      <dgm:spPr/>
      <dgm:t>
        <a:bodyPr/>
        <a:lstStyle/>
        <a:p>
          <a:endParaRPr lang="en-US"/>
        </a:p>
      </dgm:t>
    </dgm:pt>
    <dgm:pt modelId="{6CA052B0-4681-4F9E-952D-108FCBD8CFCB}">
      <dgm:prSet/>
      <dgm:spPr/>
      <dgm:t>
        <a:bodyPr/>
        <a:lstStyle/>
        <a:p>
          <a:r>
            <a:rPr lang="en-US" b="1"/>
            <a:t>Presentation –read aloud to self, repeating or signing the directions, repeated directions, signed administration </a:t>
          </a:r>
        </a:p>
      </dgm:t>
    </dgm:pt>
    <dgm:pt modelId="{D5B8EE49-1E12-4E27-8813-C96E36F8B018}" type="parTrans" cxnId="{A33611D1-0C10-4050-9C00-E4A0CE446A5A}">
      <dgm:prSet/>
      <dgm:spPr/>
      <dgm:t>
        <a:bodyPr/>
        <a:lstStyle/>
        <a:p>
          <a:endParaRPr lang="en-US"/>
        </a:p>
      </dgm:t>
    </dgm:pt>
    <dgm:pt modelId="{7A32C647-85E1-4CF7-964A-00038E59CFB0}" type="sibTrans" cxnId="{A33611D1-0C10-4050-9C00-E4A0CE446A5A}">
      <dgm:prSet/>
      <dgm:spPr/>
      <dgm:t>
        <a:bodyPr/>
        <a:lstStyle/>
        <a:p>
          <a:endParaRPr lang="en-US"/>
        </a:p>
      </dgm:t>
    </dgm:pt>
    <dgm:pt modelId="{8366E6AA-BED5-4D55-81BB-11D31A103139}">
      <dgm:prSet/>
      <dgm:spPr/>
      <dgm:t>
        <a:bodyPr/>
        <a:lstStyle/>
        <a:p>
          <a:r>
            <a:rPr lang="en-US" b="1"/>
            <a:t>Response – nonverbal indication of answer choices or dictation of responses</a:t>
          </a:r>
        </a:p>
      </dgm:t>
    </dgm:pt>
    <dgm:pt modelId="{5C1B2650-C127-45B8-B515-58EDB2DCF2E4}" type="parTrans" cxnId="{8B93EDDE-3677-44FF-B603-1F4F2F97036F}">
      <dgm:prSet/>
      <dgm:spPr/>
      <dgm:t>
        <a:bodyPr/>
        <a:lstStyle/>
        <a:p>
          <a:endParaRPr lang="en-US"/>
        </a:p>
      </dgm:t>
    </dgm:pt>
    <dgm:pt modelId="{E793EB05-7B7F-4E72-8CDD-34384DE97D19}" type="sibTrans" cxnId="{8B93EDDE-3677-44FF-B603-1F4F2F97036F}">
      <dgm:prSet/>
      <dgm:spPr/>
      <dgm:t>
        <a:bodyPr/>
        <a:lstStyle/>
        <a:p>
          <a:endParaRPr lang="en-US"/>
        </a:p>
      </dgm:t>
    </dgm:pt>
    <dgm:pt modelId="{A6F3E0B6-24A8-4FF3-9C66-ED03DE10334A}">
      <dgm:prSet/>
      <dgm:spPr/>
      <dgm:t>
        <a:bodyPr/>
        <a:lstStyle/>
        <a:p>
          <a:r>
            <a:rPr lang="en-US" b="1"/>
            <a:t>Bilingual Dictionary – word-to-word dictionary only with no pictures, definitions, etc.</a:t>
          </a:r>
        </a:p>
      </dgm:t>
    </dgm:pt>
    <dgm:pt modelId="{B7F0A5F2-3CD2-434C-A8D5-390F141314CA}" type="parTrans" cxnId="{A5A21E06-B9F8-4E81-BD20-9D866C62B4F4}">
      <dgm:prSet/>
      <dgm:spPr/>
      <dgm:t>
        <a:bodyPr/>
        <a:lstStyle/>
        <a:p>
          <a:endParaRPr lang="en-US"/>
        </a:p>
      </dgm:t>
    </dgm:pt>
    <dgm:pt modelId="{30FF547A-ABF4-4422-927C-AD0E832D0F97}" type="sibTrans" cxnId="{A5A21E06-B9F8-4E81-BD20-9D866C62B4F4}">
      <dgm:prSet/>
      <dgm:spPr/>
      <dgm:t>
        <a:bodyPr/>
        <a:lstStyle/>
        <a:p>
          <a:endParaRPr lang="en-US"/>
        </a:p>
      </dgm:t>
    </dgm:pt>
    <dgm:pt modelId="{FAD44626-4A7C-4CC6-A026-8038CE0A945A}">
      <dgm:prSet/>
      <dgm:spPr/>
      <dgm:t>
        <a:bodyPr/>
        <a:lstStyle/>
        <a:p>
          <a:r>
            <a:rPr lang="en-US" b="1"/>
            <a:t>Translate Directions – only general test directions may be translated</a:t>
          </a:r>
        </a:p>
      </dgm:t>
    </dgm:pt>
    <dgm:pt modelId="{F97A99CE-8D97-4C2C-8557-C1D5B199519D}" type="parTrans" cxnId="{ED514B14-5AD0-4F94-B6DF-E3F17E5E7211}">
      <dgm:prSet/>
      <dgm:spPr/>
      <dgm:t>
        <a:bodyPr/>
        <a:lstStyle/>
        <a:p>
          <a:endParaRPr lang="en-US"/>
        </a:p>
      </dgm:t>
    </dgm:pt>
    <dgm:pt modelId="{B492FF3B-9012-48E2-96B4-09D9649F7191}" type="sibTrans" cxnId="{ED514B14-5AD0-4F94-B6DF-E3F17E5E7211}">
      <dgm:prSet/>
      <dgm:spPr/>
      <dgm:t>
        <a:bodyPr/>
        <a:lstStyle/>
        <a:p>
          <a:endParaRPr lang="en-US"/>
        </a:p>
      </dgm:t>
    </dgm:pt>
    <dgm:pt modelId="{90A94E11-0B06-4FC9-AE18-912A6B2DD75E}" type="pres">
      <dgm:prSet presAssocID="{7E21E3CF-D6AC-475C-8AD4-571422A5B7D1}" presName="diagram" presStyleCnt="0">
        <dgm:presLayoutVars>
          <dgm:dir/>
          <dgm:resizeHandles val="exact"/>
        </dgm:presLayoutVars>
      </dgm:prSet>
      <dgm:spPr/>
    </dgm:pt>
    <dgm:pt modelId="{432B0009-635E-4220-AA84-252C25C1F2B9}" type="pres">
      <dgm:prSet presAssocID="{5A146EC2-AAA0-40DE-ADEF-B69CBF591599}" presName="node" presStyleLbl="node1" presStyleIdx="0" presStyleCnt="7">
        <dgm:presLayoutVars>
          <dgm:bulletEnabled val="1"/>
        </dgm:presLayoutVars>
      </dgm:prSet>
      <dgm:spPr/>
    </dgm:pt>
    <dgm:pt modelId="{6FEBB31A-0775-4CF7-A409-78AF44CCCF73}" type="pres">
      <dgm:prSet presAssocID="{F84F2E85-F21E-4A1F-8D14-D3A7C3BC29E4}" presName="sibTrans" presStyleCnt="0"/>
      <dgm:spPr/>
    </dgm:pt>
    <dgm:pt modelId="{CD091273-E774-4EC4-88B7-F82625CD7B94}" type="pres">
      <dgm:prSet presAssocID="{ABC65C14-D1DE-4AE6-81FD-1E5EC8D0FA5C}" presName="node" presStyleLbl="node1" presStyleIdx="1" presStyleCnt="7">
        <dgm:presLayoutVars>
          <dgm:bulletEnabled val="1"/>
        </dgm:presLayoutVars>
      </dgm:prSet>
      <dgm:spPr/>
    </dgm:pt>
    <dgm:pt modelId="{9E3A4663-6D4E-42EC-A4EB-307604665778}" type="pres">
      <dgm:prSet presAssocID="{A6267E00-30D5-48BC-8F28-7EC97DF66B6A}" presName="sibTrans" presStyleCnt="0"/>
      <dgm:spPr/>
    </dgm:pt>
    <dgm:pt modelId="{4EA042B0-BE13-491E-B672-9951C7024D81}" type="pres">
      <dgm:prSet presAssocID="{DFF7096B-EC53-4A69-9A6D-DB4E5D107970}" presName="node" presStyleLbl="node1" presStyleIdx="2" presStyleCnt="7">
        <dgm:presLayoutVars>
          <dgm:bulletEnabled val="1"/>
        </dgm:presLayoutVars>
      </dgm:prSet>
      <dgm:spPr/>
    </dgm:pt>
    <dgm:pt modelId="{3B42BD46-9CA7-495A-90DA-C91F56256FE1}" type="pres">
      <dgm:prSet presAssocID="{3AD02D07-4749-4E8A-A195-97F1835DFCCC}" presName="sibTrans" presStyleCnt="0"/>
      <dgm:spPr/>
    </dgm:pt>
    <dgm:pt modelId="{BC998343-71C1-42DB-BF79-D511FDF4E1D6}" type="pres">
      <dgm:prSet presAssocID="{6CA052B0-4681-4F9E-952D-108FCBD8CFCB}" presName="node" presStyleLbl="node1" presStyleIdx="3" presStyleCnt="7">
        <dgm:presLayoutVars>
          <dgm:bulletEnabled val="1"/>
        </dgm:presLayoutVars>
      </dgm:prSet>
      <dgm:spPr/>
    </dgm:pt>
    <dgm:pt modelId="{E5F80973-4FE2-46CA-889D-CBBCE37B5222}" type="pres">
      <dgm:prSet presAssocID="{7A32C647-85E1-4CF7-964A-00038E59CFB0}" presName="sibTrans" presStyleCnt="0"/>
      <dgm:spPr/>
    </dgm:pt>
    <dgm:pt modelId="{91A3F04F-1953-46A5-9D35-48AA5041111B}" type="pres">
      <dgm:prSet presAssocID="{8366E6AA-BED5-4D55-81BB-11D31A103139}" presName="node" presStyleLbl="node1" presStyleIdx="4" presStyleCnt="7">
        <dgm:presLayoutVars>
          <dgm:bulletEnabled val="1"/>
        </dgm:presLayoutVars>
      </dgm:prSet>
      <dgm:spPr/>
    </dgm:pt>
    <dgm:pt modelId="{7C8C1F61-B55B-4F19-8A2B-08643EE4557A}" type="pres">
      <dgm:prSet presAssocID="{E793EB05-7B7F-4E72-8CDD-34384DE97D19}" presName="sibTrans" presStyleCnt="0"/>
      <dgm:spPr/>
    </dgm:pt>
    <dgm:pt modelId="{4FDFE382-602B-42A3-87FC-9C33810295B5}" type="pres">
      <dgm:prSet presAssocID="{A6F3E0B6-24A8-4FF3-9C66-ED03DE10334A}" presName="node" presStyleLbl="node1" presStyleIdx="5" presStyleCnt="7">
        <dgm:presLayoutVars>
          <dgm:bulletEnabled val="1"/>
        </dgm:presLayoutVars>
      </dgm:prSet>
      <dgm:spPr/>
    </dgm:pt>
    <dgm:pt modelId="{6B6DED35-4CB7-4303-AA4C-CA169FF414DB}" type="pres">
      <dgm:prSet presAssocID="{30FF547A-ABF4-4422-927C-AD0E832D0F97}" presName="sibTrans" presStyleCnt="0"/>
      <dgm:spPr/>
    </dgm:pt>
    <dgm:pt modelId="{BC13BA2E-8B03-481F-BD95-FBC2501FC3C2}" type="pres">
      <dgm:prSet presAssocID="{FAD44626-4A7C-4CC6-A026-8038CE0A945A}" presName="node" presStyleLbl="node1" presStyleIdx="6" presStyleCnt="7">
        <dgm:presLayoutVars>
          <dgm:bulletEnabled val="1"/>
        </dgm:presLayoutVars>
      </dgm:prSet>
      <dgm:spPr/>
    </dgm:pt>
  </dgm:ptLst>
  <dgm:cxnLst>
    <dgm:cxn modelId="{A5A21E06-B9F8-4E81-BD20-9D866C62B4F4}" srcId="{7E21E3CF-D6AC-475C-8AD4-571422A5B7D1}" destId="{A6F3E0B6-24A8-4FF3-9C66-ED03DE10334A}" srcOrd="5" destOrd="0" parTransId="{B7F0A5F2-3CD2-434C-A8D5-390F141314CA}" sibTransId="{30FF547A-ABF4-4422-927C-AD0E832D0F97}"/>
    <dgm:cxn modelId="{AD12CE07-6B97-4101-950C-0ACFDDAF3E0C}" type="presOf" srcId="{6CA052B0-4681-4F9E-952D-108FCBD8CFCB}" destId="{BC998343-71C1-42DB-BF79-D511FDF4E1D6}" srcOrd="0" destOrd="0" presId="urn:microsoft.com/office/officeart/2005/8/layout/default"/>
    <dgm:cxn modelId="{ED514B14-5AD0-4F94-B6DF-E3F17E5E7211}" srcId="{7E21E3CF-D6AC-475C-8AD4-571422A5B7D1}" destId="{FAD44626-4A7C-4CC6-A026-8038CE0A945A}" srcOrd="6" destOrd="0" parTransId="{F97A99CE-8D97-4C2C-8557-C1D5B199519D}" sibTransId="{B492FF3B-9012-48E2-96B4-09D9649F7191}"/>
    <dgm:cxn modelId="{B013DB17-E611-4EF6-A611-9EBC285CD3CB}" srcId="{7E21E3CF-D6AC-475C-8AD4-571422A5B7D1}" destId="{ABC65C14-D1DE-4AE6-81FD-1E5EC8D0FA5C}" srcOrd="1" destOrd="0" parTransId="{071A80E1-CF1B-4DA3-BAC8-3AB73FB38861}" sibTransId="{A6267E00-30D5-48BC-8F28-7EC97DF66B6A}"/>
    <dgm:cxn modelId="{EC80A518-F940-4345-97A3-E10CD728AC7C}" type="presOf" srcId="{A6F3E0B6-24A8-4FF3-9C66-ED03DE10334A}" destId="{4FDFE382-602B-42A3-87FC-9C33810295B5}" srcOrd="0" destOrd="0" presId="urn:microsoft.com/office/officeart/2005/8/layout/default"/>
    <dgm:cxn modelId="{1EC42930-8849-42E8-AC9D-E8E98C4A53D8}" type="presOf" srcId="{FAD44626-4A7C-4CC6-A026-8038CE0A945A}" destId="{BC13BA2E-8B03-481F-BD95-FBC2501FC3C2}" srcOrd="0" destOrd="0" presId="urn:microsoft.com/office/officeart/2005/8/layout/default"/>
    <dgm:cxn modelId="{A27E5F50-B9BD-490F-A571-58D726116AA7}" type="presOf" srcId="{7E21E3CF-D6AC-475C-8AD4-571422A5B7D1}" destId="{90A94E11-0B06-4FC9-AE18-912A6B2DD75E}" srcOrd="0" destOrd="0" presId="urn:microsoft.com/office/officeart/2005/8/layout/default"/>
    <dgm:cxn modelId="{387F9782-B234-45A2-BC7D-02664A5FEB9D}" srcId="{7E21E3CF-D6AC-475C-8AD4-571422A5B7D1}" destId="{5A146EC2-AAA0-40DE-ADEF-B69CBF591599}" srcOrd="0" destOrd="0" parTransId="{5B9DB823-FEE3-44FE-A1B5-96CE9369E4A5}" sibTransId="{F84F2E85-F21E-4A1F-8D14-D3A7C3BC29E4}"/>
    <dgm:cxn modelId="{38BFACB8-EB88-485D-A028-7868AFCB4BE1}" type="presOf" srcId="{8366E6AA-BED5-4D55-81BB-11D31A103139}" destId="{91A3F04F-1953-46A5-9D35-48AA5041111B}" srcOrd="0" destOrd="0" presId="urn:microsoft.com/office/officeart/2005/8/layout/default"/>
    <dgm:cxn modelId="{A33611D1-0C10-4050-9C00-E4A0CE446A5A}" srcId="{7E21E3CF-D6AC-475C-8AD4-571422A5B7D1}" destId="{6CA052B0-4681-4F9E-952D-108FCBD8CFCB}" srcOrd="3" destOrd="0" parTransId="{D5B8EE49-1E12-4E27-8813-C96E36F8B018}" sibTransId="{7A32C647-85E1-4CF7-964A-00038E59CFB0}"/>
    <dgm:cxn modelId="{C1B5E0DC-578F-49E7-AA72-306AEB08628E}" srcId="{7E21E3CF-D6AC-475C-8AD4-571422A5B7D1}" destId="{DFF7096B-EC53-4A69-9A6D-DB4E5D107970}" srcOrd="2" destOrd="0" parTransId="{A19D21DC-8E61-455A-BCAA-2EA499864ACF}" sibTransId="{3AD02D07-4749-4E8A-A195-97F1835DFCCC}"/>
    <dgm:cxn modelId="{E5FCC1DE-081F-4FAD-A546-BB0548D6D1E7}" type="presOf" srcId="{DFF7096B-EC53-4A69-9A6D-DB4E5D107970}" destId="{4EA042B0-BE13-491E-B672-9951C7024D81}" srcOrd="0" destOrd="0" presId="urn:microsoft.com/office/officeart/2005/8/layout/default"/>
    <dgm:cxn modelId="{8B93EDDE-3677-44FF-B603-1F4F2F97036F}" srcId="{7E21E3CF-D6AC-475C-8AD4-571422A5B7D1}" destId="{8366E6AA-BED5-4D55-81BB-11D31A103139}" srcOrd="4" destOrd="0" parTransId="{5C1B2650-C127-45B8-B515-58EDB2DCF2E4}" sibTransId="{E793EB05-7B7F-4E72-8CDD-34384DE97D19}"/>
    <dgm:cxn modelId="{30BBCEF4-6B32-4E43-8C86-DDAAD862D45C}" type="presOf" srcId="{ABC65C14-D1DE-4AE6-81FD-1E5EC8D0FA5C}" destId="{CD091273-E774-4EC4-88B7-F82625CD7B94}" srcOrd="0" destOrd="0" presId="urn:microsoft.com/office/officeart/2005/8/layout/default"/>
    <dgm:cxn modelId="{0DC5BCF8-DC3B-4E99-969D-33C2B2C25EE2}" type="presOf" srcId="{5A146EC2-AAA0-40DE-ADEF-B69CBF591599}" destId="{432B0009-635E-4220-AA84-252C25C1F2B9}" srcOrd="0" destOrd="0" presId="urn:microsoft.com/office/officeart/2005/8/layout/default"/>
    <dgm:cxn modelId="{4976A6DE-9BF5-4FF9-9B95-B621A20AE7DA}" type="presParOf" srcId="{90A94E11-0B06-4FC9-AE18-912A6B2DD75E}" destId="{432B0009-635E-4220-AA84-252C25C1F2B9}" srcOrd="0" destOrd="0" presId="urn:microsoft.com/office/officeart/2005/8/layout/default"/>
    <dgm:cxn modelId="{B404F20F-F9E1-4D71-ACBD-773C57EB6505}" type="presParOf" srcId="{90A94E11-0B06-4FC9-AE18-912A6B2DD75E}" destId="{6FEBB31A-0775-4CF7-A409-78AF44CCCF73}" srcOrd="1" destOrd="0" presId="urn:microsoft.com/office/officeart/2005/8/layout/default"/>
    <dgm:cxn modelId="{6F6BAC28-A76F-4229-94FC-D9D8F96E6BD1}" type="presParOf" srcId="{90A94E11-0B06-4FC9-AE18-912A6B2DD75E}" destId="{CD091273-E774-4EC4-88B7-F82625CD7B94}" srcOrd="2" destOrd="0" presId="urn:microsoft.com/office/officeart/2005/8/layout/default"/>
    <dgm:cxn modelId="{E848B023-840A-4007-8067-8597B1A31802}" type="presParOf" srcId="{90A94E11-0B06-4FC9-AE18-912A6B2DD75E}" destId="{9E3A4663-6D4E-42EC-A4EB-307604665778}" srcOrd="3" destOrd="0" presId="urn:microsoft.com/office/officeart/2005/8/layout/default"/>
    <dgm:cxn modelId="{A50D6AF4-31DD-4E69-AA7C-AEDF38C2DFDF}" type="presParOf" srcId="{90A94E11-0B06-4FC9-AE18-912A6B2DD75E}" destId="{4EA042B0-BE13-491E-B672-9951C7024D81}" srcOrd="4" destOrd="0" presId="urn:microsoft.com/office/officeart/2005/8/layout/default"/>
    <dgm:cxn modelId="{FE82FE6B-C83D-465A-BCD9-53F64D423D42}" type="presParOf" srcId="{90A94E11-0B06-4FC9-AE18-912A6B2DD75E}" destId="{3B42BD46-9CA7-495A-90DA-C91F56256FE1}" srcOrd="5" destOrd="0" presId="urn:microsoft.com/office/officeart/2005/8/layout/default"/>
    <dgm:cxn modelId="{81276820-2312-42E1-98E8-C233BE8434CF}" type="presParOf" srcId="{90A94E11-0B06-4FC9-AE18-912A6B2DD75E}" destId="{BC998343-71C1-42DB-BF79-D511FDF4E1D6}" srcOrd="6" destOrd="0" presId="urn:microsoft.com/office/officeart/2005/8/layout/default"/>
    <dgm:cxn modelId="{014C1307-B686-42BA-AC6C-E48107E6C4D3}" type="presParOf" srcId="{90A94E11-0B06-4FC9-AE18-912A6B2DD75E}" destId="{E5F80973-4FE2-46CA-889D-CBBCE37B5222}" srcOrd="7" destOrd="0" presId="urn:microsoft.com/office/officeart/2005/8/layout/default"/>
    <dgm:cxn modelId="{B7A0A189-3356-4517-85FA-4FE535F7D7C3}" type="presParOf" srcId="{90A94E11-0B06-4FC9-AE18-912A6B2DD75E}" destId="{91A3F04F-1953-46A5-9D35-48AA5041111B}" srcOrd="8" destOrd="0" presId="urn:microsoft.com/office/officeart/2005/8/layout/default"/>
    <dgm:cxn modelId="{4A3312EC-9112-48D3-8D1E-A0412758E4F9}" type="presParOf" srcId="{90A94E11-0B06-4FC9-AE18-912A6B2DD75E}" destId="{7C8C1F61-B55B-4F19-8A2B-08643EE4557A}" srcOrd="9" destOrd="0" presId="urn:microsoft.com/office/officeart/2005/8/layout/default"/>
    <dgm:cxn modelId="{F48B4359-E60B-4C69-8A39-EC5C09A352D3}" type="presParOf" srcId="{90A94E11-0B06-4FC9-AE18-912A6B2DD75E}" destId="{4FDFE382-602B-42A3-87FC-9C33810295B5}" srcOrd="10" destOrd="0" presId="urn:microsoft.com/office/officeart/2005/8/layout/default"/>
    <dgm:cxn modelId="{B978A567-E338-4263-B7D5-082E59559E2B}" type="presParOf" srcId="{90A94E11-0B06-4FC9-AE18-912A6B2DD75E}" destId="{6B6DED35-4CB7-4303-AA4C-CA169FF414DB}" srcOrd="11" destOrd="0" presId="urn:microsoft.com/office/officeart/2005/8/layout/default"/>
    <dgm:cxn modelId="{D6DDC112-A9F6-448A-AD5E-37FE84AB3C38}" type="presParOf" srcId="{90A94E11-0B06-4FC9-AE18-912A6B2DD75E}" destId="{BC13BA2E-8B03-481F-BD95-FBC2501FC3C2}"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DFDF08-8E1E-4901-A34C-87B163D18EE5}" type="doc">
      <dgm:prSet loTypeId="urn:microsoft.com/office/officeart/2018/2/layout/IconVerticalSolidList" loCatId="icon" qsTypeId="urn:microsoft.com/office/officeart/2005/8/quickstyle/3d1#2" qsCatId="3D" csTypeId="urn:microsoft.com/office/officeart/2018/5/colors/Iconchunking_neutralicontext_colorful1" csCatId="colorful" phldr="1"/>
      <dgm:spPr/>
      <dgm:t>
        <a:bodyPr/>
        <a:lstStyle/>
        <a:p>
          <a:endParaRPr lang="en-US"/>
        </a:p>
      </dgm:t>
    </dgm:pt>
    <dgm:pt modelId="{28E8BB6F-EAF4-4D54-AD1A-0864FECDB671}">
      <dgm:prSet/>
      <dgm:spPr/>
      <dgm:t>
        <a:bodyPr/>
        <a:lstStyle/>
        <a:p>
          <a:pPr>
            <a:lnSpc>
              <a:spcPct val="100000"/>
            </a:lnSpc>
          </a:pPr>
          <a:r>
            <a:rPr lang="en-US" dirty="0"/>
            <a:t>Braille test booklets are </a:t>
          </a:r>
          <a:r>
            <a:rPr lang="en-US" b="1" dirty="0"/>
            <a:t>NOT</a:t>
          </a:r>
          <a:r>
            <a:rPr lang="en-US" dirty="0"/>
            <a:t> available for </a:t>
          </a:r>
          <a:r>
            <a:rPr lang="en-US" i="1" dirty="0"/>
            <a:t>CogAT</a:t>
          </a:r>
          <a:r>
            <a:rPr lang="en-US" dirty="0"/>
            <a:t> or the </a:t>
          </a:r>
          <a:r>
            <a:rPr lang="en-US" i="1" dirty="0"/>
            <a:t>Iowa Assessment </a:t>
          </a:r>
          <a:r>
            <a:rPr lang="en-US" dirty="0"/>
            <a:t>at the second-grade level.</a:t>
          </a:r>
        </a:p>
      </dgm:t>
    </dgm:pt>
    <dgm:pt modelId="{9FF80CBA-2221-4EAF-B461-8D1580679710}" type="parTrans" cxnId="{F7628FC2-114E-4827-8829-837612108716}">
      <dgm:prSet/>
      <dgm:spPr/>
      <dgm:t>
        <a:bodyPr/>
        <a:lstStyle/>
        <a:p>
          <a:endParaRPr lang="en-US"/>
        </a:p>
      </dgm:t>
    </dgm:pt>
    <dgm:pt modelId="{09D19DDE-8BFD-487A-ABCF-F980C7F1D32B}" type="sibTrans" cxnId="{F7628FC2-114E-4827-8829-837612108716}">
      <dgm:prSet/>
      <dgm:spPr/>
      <dgm:t>
        <a:bodyPr/>
        <a:lstStyle/>
        <a:p>
          <a:endParaRPr lang="en-US"/>
        </a:p>
      </dgm:t>
    </dgm:pt>
    <dgm:pt modelId="{E2FF9B58-0091-489E-B443-CF0C4630BE83}">
      <dgm:prSet/>
      <dgm:spPr/>
      <dgm:t>
        <a:bodyPr/>
        <a:lstStyle/>
        <a:p>
          <a:pPr>
            <a:lnSpc>
              <a:spcPct val="100000"/>
            </a:lnSpc>
          </a:pPr>
          <a:r>
            <a:rPr lang="en-US"/>
            <a:t>Large-print test books are available for both the </a:t>
          </a:r>
          <a:r>
            <a:rPr lang="en-US" i="1"/>
            <a:t>Iowa Assessments and</a:t>
          </a:r>
          <a:r>
            <a:rPr lang="en-US"/>
            <a:t> </a:t>
          </a:r>
          <a:r>
            <a:rPr lang="en-US" i="1"/>
            <a:t>CogAT</a:t>
          </a:r>
          <a:r>
            <a:rPr lang="en-US"/>
            <a:t>. Student responses must be transcribed to the student’s barcoded test booklet.</a:t>
          </a:r>
        </a:p>
      </dgm:t>
    </dgm:pt>
    <dgm:pt modelId="{82ECCA06-A0CB-44EC-ABE5-EA2CBD31EEB8}" type="parTrans" cxnId="{ED997680-43A9-48E9-839A-087A94B3AD18}">
      <dgm:prSet/>
      <dgm:spPr/>
      <dgm:t>
        <a:bodyPr/>
        <a:lstStyle/>
        <a:p>
          <a:endParaRPr lang="en-US"/>
        </a:p>
      </dgm:t>
    </dgm:pt>
    <dgm:pt modelId="{5ADBEE3B-7D00-479E-BEE7-BF8182FD946E}" type="sibTrans" cxnId="{ED997680-43A9-48E9-839A-087A94B3AD18}">
      <dgm:prSet/>
      <dgm:spPr/>
      <dgm:t>
        <a:bodyPr/>
        <a:lstStyle/>
        <a:p>
          <a:endParaRPr lang="en-US"/>
        </a:p>
      </dgm:t>
    </dgm:pt>
    <dgm:pt modelId="{0403E90A-F922-40A5-BAFC-2814E6435FA2}">
      <dgm:prSet/>
      <dgm:spPr/>
      <dgm:t>
        <a:bodyPr/>
        <a:lstStyle/>
        <a:p>
          <a:pPr>
            <a:lnSpc>
              <a:spcPct val="100000"/>
            </a:lnSpc>
          </a:pPr>
          <a:r>
            <a:rPr lang="en-US"/>
            <a:t>To order the Large Print books, please contact Celia Ortiz. We will begin to fulfill requests starting on Monday, 9/21. </a:t>
          </a:r>
        </a:p>
      </dgm:t>
    </dgm:pt>
    <dgm:pt modelId="{7E3404A6-1B45-4893-81C1-008E80A1EB5A}" type="parTrans" cxnId="{EDF5AC21-DAC3-424F-9BA0-C2A41B01B851}">
      <dgm:prSet/>
      <dgm:spPr/>
      <dgm:t>
        <a:bodyPr/>
        <a:lstStyle/>
        <a:p>
          <a:endParaRPr lang="en-US"/>
        </a:p>
      </dgm:t>
    </dgm:pt>
    <dgm:pt modelId="{0EF529E1-BD12-48F4-832E-3638C672D8E6}" type="sibTrans" cxnId="{EDF5AC21-DAC3-424F-9BA0-C2A41B01B851}">
      <dgm:prSet/>
      <dgm:spPr/>
      <dgm:t>
        <a:bodyPr/>
        <a:lstStyle/>
        <a:p>
          <a:endParaRPr lang="en-US"/>
        </a:p>
      </dgm:t>
    </dgm:pt>
    <dgm:pt modelId="{B396678A-2524-47DD-BC10-957776236BC7}">
      <dgm:prSet/>
      <dgm:spPr/>
      <dgm:t>
        <a:bodyPr/>
        <a:lstStyle/>
        <a:p>
          <a:pPr>
            <a:lnSpc>
              <a:spcPct val="100000"/>
            </a:lnSpc>
          </a:pPr>
          <a:r>
            <a:rPr lang="en-US"/>
            <a:t>Please order these materials no later than </a:t>
          </a:r>
          <a:r>
            <a:rPr lang="en-US" b="1"/>
            <a:t>Tuesday, October 20, 2026.</a:t>
          </a:r>
          <a:endParaRPr lang="en-US"/>
        </a:p>
      </dgm:t>
    </dgm:pt>
    <dgm:pt modelId="{3F85BB66-96CB-4F32-97C5-984DB1BF2A44}" type="parTrans" cxnId="{5FD7B9B3-5766-45A3-824C-D1F8DB968275}">
      <dgm:prSet/>
      <dgm:spPr/>
      <dgm:t>
        <a:bodyPr/>
        <a:lstStyle/>
        <a:p>
          <a:endParaRPr lang="en-US"/>
        </a:p>
      </dgm:t>
    </dgm:pt>
    <dgm:pt modelId="{1C210765-7327-49CE-89DA-5A3D26A1283E}" type="sibTrans" cxnId="{5FD7B9B3-5766-45A3-824C-D1F8DB968275}">
      <dgm:prSet/>
      <dgm:spPr/>
      <dgm:t>
        <a:bodyPr/>
        <a:lstStyle/>
        <a:p>
          <a:endParaRPr lang="en-US"/>
        </a:p>
      </dgm:t>
    </dgm:pt>
    <dgm:pt modelId="{9ECE4631-688B-4649-9E12-F716396E02CD}" type="pres">
      <dgm:prSet presAssocID="{78DFDF08-8E1E-4901-A34C-87B163D18EE5}" presName="root" presStyleCnt="0">
        <dgm:presLayoutVars>
          <dgm:dir/>
          <dgm:resizeHandles val="exact"/>
        </dgm:presLayoutVars>
      </dgm:prSet>
      <dgm:spPr/>
    </dgm:pt>
    <dgm:pt modelId="{50C5DC38-A45B-43DB-A4DD-68E6B910ED06}" type="pres">
      <dgm:prSet presAssocID="{28E8BB6F-EAF4-4D54-AD1A-0864FECDB671}" presName="compNode" presStyleCnt="0"/>
      <dgm:spPr/>
    </dgm:pt>
    <dgm:pt modelId="{9FD8ECBF-3081-42F1-9723-076BE3D936EC}" type="pres">
      <dgm:prSet presAssocID="{28E8BB6F-EAF4-4D54-AD1A-0864FECDB671}" presName="bgRect" presStyleLbl="bgShp" presStyleIdx="0" presStyleCnt="4" custLinFactNeighborX="-2719" custLinFactNeighborY="-15430"/>
      <dgm:spPr/>
    </dgm:pt>
    <dgm:pt modelId="{F8BD3FAC-96CD-4C6F-8FFF-D77BCB1F8929}" type="pres">
      <dgm:prSet presAssocID="{28E8BB6F-EAF4-4D54-AD1A-0864FECDB67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raille"/>
        </a:ext>
      </dgm:extLst>
    </dgm:pt>
    <dgm:pt modelId="{8C58FE94-1D20-4A89-A712-618A76E03B79}" type="pres">
      <dgm:prSet presAssocID="{28E8BB6F-EAF4-4D54-AD1A-0864FECDB671}" presName="spaceRect" presStyleCnt="0"/>
      <dgm:spPr/>
    </dgm:pt>
    <dgm:pt modelId="{95097439-F5B8-4604-8F50-9A0347218B67}" type="pres">
      <dgm:prSet presAssocID="{28E8BB6F-EAF4-4D54-AD1A-0864FECDB671}" presName="parTx" presStyleLbl="revTx" presStyleIdx="0" presStyleCnt="4">
        <dgm:presLayoutVars>
          <dgm:chMax val="0"/>
          <dgm:chPref val="0"/>
        </dgm:presLayoutVars>
      </dgm:prSet>
      <dgm:spPr/>
    </dgm:pt>
    <dgm:pt modelId="{7E94C5E0-F0E1-4A49-BB7C-1BC06B265BD9}" type="pres">
      <dgm:prSet presAssocID="{09D19DDE-8BFD-487A-ABCF-F980C7F1D32B}" presName="sibTrans" presStyleCnt="0"/>
      <dgm:spPr/>
    </dgm:pt>
    <dgm:pt modelId="{892BE503-1003-4C7B-B282-E6F6248448D4}" type="pres">
      <dgm:prSet presAssocID="{E2FF9B58-0091-489E-B443-CF0C4630BE83}" presName="compNode" presStyleCnt="0"/>
      <dgm:spPr/>
    </dgm:pt>
    <dgm:pt modelId="{DE477E03-426C-4BE8-9A99-2840FDC738CE}" type="pres">
      <dgm:prSet presAssocID="{E2FF9B58-0091-489E-B443-CF0C4630BE83}" presName="bgRect" presStyleLbl="bgShp" presStyleIdx="1" presStyleCnt="4"/>
      <dgm:spPr/>
    </dgm:pt>
    <dgm:pt modelId="{FC291A9A-04FE-4CFE-B85F-B2E2F9E76671}" type="pres">
      <dgm:prSet presAssocID="{E2FF9B58-0091-489E-B443-CF0C4630BE8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rcode"/>
        </a:ext>
      </dgm:extLst>
    </dgm:pt>
    <dgm:pt modelId="{65DAABCA-4F70-489D-9261-C8E99B95D704}" type="pres">
      <dgm:prSet presAssocID="{E2FF9B58-0091-489E-B443-CF0C4630BE83}" presName="spaceRect" presStyleCnt="0"/>
      <dgm:spPr/>
    </dgm:pt>
    <dgm:pt modelId="{40AFB4CB-91D4-469D-B87E-40A0278B33D2}" type="pres">
      <dgm:prSet presAssocID="{E2FF9B58-0091-489E-B443-CF0C4630BE83}" presName="parTx" presStyleLbl="revTx" presStyleIdx="1" presStyleCnt="4">
        <dgm:presLayoutVars>
          <dgm:chMax val="0"/>
          <dgm:chPref val="0"/>
        </dgm:presLayoutVars>
      </dgm:prSet>
      <dgm:spPr/>
    </dgm:pt>
    <dgm:pt modelId="{AAB3FDF2-0296-484E-A1F6-71B76CE2BB04}" type="pres">
      <dgm:prSet presAssocID="{5ADBEE3B-7D00-479E-BEE7-BF8182FD946E}" presName="sibTrans" presStyleCnt="0"/>
      <dgm:spPr/>
    </dgm:pt>
    <dgm:pt modelId="{452F07BC-5FDB-44B1-9B5B-E9A1D88C0C61}" type="pres">
      <dgm:prSet presAssocID="{0403E90A-F922-40A5-BAFC-2814E6435FA2}" presName="compNode" presStyleCnt="0"/>
      <dgm:spPr/>
    </dgm:pt>
    <dgm:pt modelId="{D69B456E-4EA8-4B9C-A966-E4AA5450EDE3}" type="pres">
      <dgm:prSet presAssocID="{0403E90A-F922-40A5-BAFC-2814E6435FA2}" presName="bgRect" presStyleLbl="bgShp" presStyleIdx="2" presStyleCnt="4"/>
      <dgm:spPr/>
    </dgm:pt>
    <dgm:pt modelId="{6306C108-FC02-4BEC-9096-D1FC1351D40E}" type="pres">
      <dgm:prSet presAssocID="{0403E90A-F922-40A5-BAFC-2814E6435FA2}"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ooks"/>
        </a:ext>
      </dgm:extLst>
    </dgm:pt>
    <dgm:pt modelId="{CF573EE2-C525-483B-AA21-052D2BE104E1}" type="pres">
      <dgm:prSet presAssocID="{0403E90A-F922-40A5-BAFC-2814E6435FA2}" presName="spaceRect" presStyleCnt="0"/>
      <dgm:spPr/>
    </dgm:pt>
    <dgm:pt modelId="{C3A6DE37-B4A2-4330-B57D-5DA916A219D2}" type="pres">
      <dgm:prSet presAssocID="{0403E90A-F922-40A5-BAFC-2814E6435FA2}" presName="parTx" presStyleLbl="revTx" presStyleIdx="2" presStyleCnt="4">
        <dgm:presLayoutVars>
          <dgm:chMax val="0"/>
          <dgm:chPref val="0"/>
        </dgm:presLayoutVars>
      </dgm:prSet>
      <dgm:spPr/>
    </dgm:pt>
    <dgm:pt modelId="{D708BDAD-314A-4104-9285-852D23454FE6}" type="pres">
      <dgm:prSet presAssocID="{0EF529E1-BD12-48F4-832E-3638C672D8E6}" presName="sibTrans" presStyleCnt="0"/>
      <dgm:spPr/>
    </dgm:pt>
    <dgm:pt modelId="{92CE5C81-FB37-4EEA-880F-E4BEFB01F66F}" type="pres">
      <dgm:prSet presAssocID="{B396678A-2524-47DD-BC10-957776236BC7}" presName="compNode" presStyleCnt="0"/>
      <dgm:spPr/>
    </dgm:pt>
    <dgm:pt modelId="{0C4C7B99-5430-434B-8A28-DB34A5601328}" type="pres">
      <dgm:prSet presAssocID="{B396678A-2524-47DD-BC10-957776236BC7}" presName="bgRect" presStyleLbl="bgShp" presStyleIdx="3" presStyleCnt="4"/>
      <dgm:spPr/>
    </dgm:pt>
    <dgm:pt modelId="{AC134F41-274B-4938-9AFD-2C47CAFF5867}" type="pres">
      <dgm:prSet presAssocID="{B396678A-2524-47DD-BC10-957776236BC7}"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lip Calendar"/>
        </a:ext>
      </dgm:extLst>
    </dgm:pt>
    <dgm:pt modelId="{0485DE87-1F33-4A8E-933E-6B67CBE35753}" type="pres">
      <dgm:prSet presAssocID="{B396678A-2524-47DD-BC10-957776236BC7}" presName="spaceRect" presStyleCnt="0"/>
      <dgm:spPr/>
    </dgm:pt>
    <dgm:pt modelId="{81C85931-89AC-4C94-AEEE-995744790BAE}" type="pres">
      <dgm:prSet presAssocID="{B396678A-2524-47DD-BC10-957776236BC7}" presName="parTx" presStyleLbl="revTx" presStyleIdx="3" presStyleCnt="4">
        <dgm:presLayoutVars>
          <dgm:chMax val="0"/>
          <dgm:chPref val="0"/>
        </dgm:presLayoutVars>
      </dgm:prSet>
      <dgm:spPr/>
    </dgm:pt>
  </dgm:ptLst>
  <dgm:cxnLst>
    <dgm:cxn modelId="{68F7B113-6A4D-4EEC-AC11-6EA1A9F21971}" type="presOf" srcId="{28E8BB6F-EAF4-4D54-AD1A-0864FECDB671}" destId="{95097439-F5B8-4604-8F50-9A0347218B67}" srcOrd="0" destOrd="0" presId="urn:microsoft.com/office/officeart/2018/2/layout/IconVerticalSolidList"/>
    <dgm:cxn modelId="{EDF5AC21-DAC3-424F-9BA0-C2A41B01B851}" srcId="{78DFDF08-8E1E-4901-A34C-87B163D18EE5}" destId="{0403E90A-F922-40A5-BAFC-2814E6435FA2}" srcOrd="2" destOrd="0" parTransId="{7E3404A6-1B45-4893-81C1-008E80A1EB5A}" sibTransId="{0EF529E1-BD12-48F4-832E-3638C672D8E6}"/>
    <dgm:cxn modelId="{9D43B745-1768-439F-887C-864C6130D920}" type="presOf" srcId="{B396678A-2524-47DD-BC10-957776236BC7}" destId="{81C85931-89AC-4C94-AEEE-995744790BAE}" srcOrd="0" destOrd="0" presId="urn:microsoft.com/office/officeart/2018/2/layout/IconVerticalSolidList"/>
    <dgm:cxn modelId="{A7D8916A-4F62-4D55-BB2B-36BC71C4F01D}" type="presOf" srcId="{78DFDF08-8E1E-4901-A34C-87B163D18EE5}" destId="{9ECE4631-688B-4649-9E12-F716396E02CD}" srcOrd="0" destOrd="0" presId="urn:microsoft.com/office/officeart/2018/2/layout/IconVerticalSolidList"/>
    <dgm:cxn modelId="{ED997680-43A9-48E9-839A-087A94B3AD18}" srcId="{78DFDF08-8E1E-4901-A34C-87B163D18EE5}" destId="{E2FF9B58-0091-489E-B443-CF0C4630BE83}" srcOrd="1" destOrd="0" parTransId="{82ECCA06-A0CB-44EC-ABE5-EA2CBD31EEB8}" sibTransId="{5ADBEE3B-7D00-479E-BEE7-BF8182FD946E}"/>
    <dgm:cxn modelId="{5FD7B9B3-5766-45A3-824C-D1F8DB968275}" srcId="{78DFDF08-8E1E-4901-A34C-87B163D18EE5}" destId="{B396678A-2524-47DD-BC10-957776236BC7}" srcOrd="3" destOrd="0" parTransId="{3F85BB66-96CB-4F32-97C5-984DB1BF2A44}" sibTransId="{1C210765-7327-49CE-89DA-5A3D26A1283E}"/>
    <dgm:cxn modelId="{DD7E5EB9-706B-4550-9766-513AD548A01F}" type="presOf" srcId="{E2FF9B58-0091-489E-B443-CF0C4630BE83}" destId="{40AFB4CB-91D4-469D-B87E-40A0278B33D2}" srcOrd="0" destOrd="0" presId="urn:microsoft.com/office/officeart/2018/2/layout/IconVerticalSolidList"/>
    <dgm:cxn modelId="{F7628FC2-114E-4827-8829-837612108716}" srcId="{78DFDF08-8E1E-4901-A34C-87B163D18EE5}" destId="{28E8BB6F-EAF4-4D54-AD1A-0864FECDB671}" srcOrd="0" destOrd="0" parTransId="{9FF80CBA-2221-4EAF-B461-8D1580679710}" sibTransId="{09D19DDE-8BFD-487A-ABCF-F980C7F1D32B}"/>
    <dgm:cxn modelId="{BB50F4DD-F23C-4B6E-A1C5-310CBB45AC81}" type="presOf" srcId="{0403E90A-F922-40A5-BAFC-2814E6435FA2}" destId="{C3A6DE37-B4A2-4330-B57D-5DA916A219D2}" srcOrd="0" destOrd="0" presId="urn:microsoft.com/office/officeart/2018/2/layout/IconVerticalSolidList"/>
    <dgm:cxn modelId="{30437B79-8443-4B30-AE98-1998FF92743F}" type="presParOf" srcId="{9ECE4631-688B-4649-9E12-F716396E02CD}" destId="{50C5DC38-A45B-43DB-A4DD-68E6B910ED06}" srcOrd="0" destOrd="0" presId="urn:microsoft.com/office/officeart/2018/2/layout/IconVerticalSolidList"/>
    <dgm:cxn modelId="{BEBB3BAE-B115-45A5-950D-A03DA3ACF604}" type="presParOf" srcId="{50C5DC38-A45B-43DB-A4DD-68E6B910ED06}" destId="{9FD8ECBF-3081-42F1-9723-076BE3D936EC}" srcOrd="0" destOrd="0" presId="urn:microsoft.com/office/officeart/2018/2/layout/IconVerticalSolidList"/>
    <dgm:cxn modelId="{8379DA33-2FEA-4879-A3F1-A1B03C0DDA1E}" type="presParOf" srcId="{50C5DC38-A45B-43DB-A4DD-68E6B910ED06}" destId="{F8BD3FAC-96CD-4C6F-8FFF-D77BCB1F8929}" srcOrd="1" destOrd="0" presId="urn:microsoft.com/office/officeart/2018/2/layout/IconVerticalSolidList"/>
    <dgm:cxn modelId="{8A0036D8-DC8D-4B21-9752-68E5885B1B08}" type="presParOf" srcId="{50C5DC38-A45B-43DB-A4DD-68E6B910ED06}" destId="{8C58FE94-1D20-4A89-A712-618A76E03B79}" srcOrd="2" destOrd="0" presId="urn:microsoft.com/office/officeart/2018/2/layout/IconVerticalSolidList"/>
    <dgm:cxn modelId="{CF89432C-6ED9-4919-A40A-05435A3BEE58}" type="presParOf" srcId="{50C5DC38-A45B-43DB-A4DD-68E6B910ED06}" destId="{95097439-F5B8-4604-8F50-9A0347218B67}" srcOrd="3" destOrd="0" presId="urn:microsoft.com/office/officeart/2018/2/layout/IconVerticalSolidList"/>
    <dgm:cxn modelId="{18438A12-2931-444F-8E58-92B8EBA7262C}" type="presParOf" srcId="{9ECE4631-688B-4649-9E12-F716396E02CD}" destId="{7E94C5E0-F0E1-4A49-BB7C-1BC06B265BD9}" srcOrd="1" destOrd="0" presId="urn:microsoft.com/office/officeart/2018/2/layout/IconVerticalSolidList"/>
    <dgm:cxn modelId="{E0FB0639-0C3C-4860-9400-A760A32BFC4D}" type="presParOf" srcId="{9ECE4631-688B-4649-9E12-F716396E02CD}" destId="{892BE503-1003-4C7B-B282-E6F6248448D4}" srcOrd="2" destOrd="0" presId="urn:microsoft.com/office/officeart/2018/2/layout/IconVerticalSolidList"/>
    <dgm:cxn modelId="{B10D8691-AA65-4BCC-BFEC-BB3D6D14BB9A}" type="presParOf" srcId="{892BE503-1003-4C7B-B282-E6F6248448D4}" destId="{DE477E03-426C-4BE8-9A99-2840FDC738CE}" srcOrd="0" destOrd="0" presId="urn:microsoft.com/office/officeart/2018/2/layout/IconVerticalSolidList"/>
    <dgm:cxn modelId="{509EB965-2401-4BEA-8B61-33B0B0ED8085}" type="presParOf" srcId="{892BE503-1003-4C7B-B282-E6F6248448D4}" destId="{FC291A9A-04FE-4CFE-B85F-B2E2F9E76671}" srcOrd="1" destOrd="0" presId="urn:microsoft.com/office/officeart/2018/2/layout/IconVerticalSolidList"/>
    <dgm:cxn modelId="{C1D41005-86EE-4A26-A770-C0DD633F90E1}" type="presParOf" srcId="{892BE503-1003-4C7B-B282-E6F6248448D4}" destId="{65DAABCA-4F70-489D-9261-C8E99B95D704}" srcOrd="2" destOrd="0" presId="urn:microsoft.com/office/officeart/2018/2/layout/IconVerticalSolidList"/>
    <dgm:cxn modelId="{C8192C84-7458-4556-8A24-39D0E3C7E4E6}" type="presParOf" srcId="{892BE503-1003-4C7B-B282-E6F6248448D4}" destId="{40AFB4CB-91D4-469D-B87E-40A0278B33D2}" srcOrd="3" destOrd="0" presId="urn:microsoft.com/office/officeart/2018/2/layout/IconVerticalSolidList"/>
    <dgm:cxn modelId="{F023DBD2-9838-455D-A8C3-CC2B5B306A70}" type="presParOf" srcId="{9ECE4631-688B-4649-9E12-F716396E02CD}" destId="{AAB3FDF2-0296-484E-A1F6-71B76CE2BB04}" srcOrd="3" destOrd="0" presId="urn:microsoft.com/office/officeart/2018/2/layout/IconVerticalSolidList"/>
    <dgm:cxn modelId="{8AFCA214-3E5B-4CB2-B1E0-49DC27A65AB0}" type="presParOf" srcId="{9ECE4631-688B-4649-9E12-F716396E02CD}" destId="{452F07BC-5FDB-44B1-9B5B-E9A1D88C0C61}" srcOrd="4" destOrd="0" presId="urn:microsoft.com/office/officeart/2018/2/layout/IconVerticalSolidList"/>
    <dgm:cxn modelId="{9F62AC46-DAC2-4FFB-940B-83FC0BCED50A}" type="presParOf" srcId="{452F07BC-5FDB-44B1-9B5B-E9A1D88C0C61}" destId="{D69B456E-4EA8-4B9C-A966-E4AA5450EDE3}" srcOrd="0" destOrd="0" presId="urn:microsoft.com/office/officeart/2018/2/layout/IconVerticalSolidList"/>
    <dgm:cxn modelId="{C7875E0B-AA91-400B-8C2E-5CD9D18AF33F}" type="presParOf" srcId="{452F07BC-5FDB-44B1-9B5B-E9A1D88C0C61}" destId="{6306C108-FC02-4BEC-9096-D1FC1351D40E}" srcOrd="1" destOrd="0" presId="urn:microsoft.com/office/officeart/2018/2/layout/IconVerticalSolidList"/>
    <dgm:cxn modelId="{C2321439-D643-4A7F-9DB5-B6D0F3F10CF2}" type="presParOf" srcId="{452F07BC-5FDB-44B1-9B5B-E9A1D88C0C61}" destId="{CF573EE2-C525-483B-AA21-052D2BE104E1}" srcOrd="2" destOrd="0" presId="urn:microsoft.com/office/officeart/2018/2/layout/IconVerticalSolidList"/>
    <dgm:cxn modelId="{EB11BAA5-1E17-4F7C-B965-71C0DACA2728}" type="presParOf" srcId="{452F07BC-5FDB-44B1-9B5B-E9A1D88C0C61}" destId="{C3A6DE37-B4A2-4330-B57D-5DA916A219D2}" srcOrd="3" destOrd="0" presId="urn:microsoft.com/office/officeart/2018/2/layout/IconVerticalSolidList"/>
    <dgm:cxn modelId="{310BB302-78DA-41BB-AF6D-A11965711CC4}" type="presParOf" srcId="{9ECE4631-688B-4649-9E12-F716396E02CD}" destId="{D708BDAD-314A-4104-9285-852D23454FE6}" srcOrd="5" destOrd="0" presId="urn:microsoft.com/office/officeart/2018/2/layout/IconVerticalSolidList"/>
    <dgm:cxn modelId="{D87FCE59-8CFB-4718-80F3-D4090B6BC4B9}" type="presParOf" srcId="{9ECE4631-688B-4649-9E12-F716396E02CD}" destId="{92CE5C81-FB37-4EEA-880F-E4BEFB01F66F}" srcOrd="6" destOrd="0" presId="urn:microsoft.com/office/officeart/2018/2/layout/IconVerticalSolidList"/>
    <dgm:cxn modelId="{5F81A55C-8A2A-4A04-BE8E-C50072B693D6}" type="presParOf" srcId="{92CE5C81-FB37-4EEA-880F-E4BEFB01F66F}" destId="{0C4C7B99-5430-434B-8A28-DB34A5601328}" srcOrd="0" destOrd="0" presId="urn:microsoft.com/office/officeart/2018/2/layout/IconVerticalSolidList"/>
    <dgm:cxn modelId="{B7EFCDD5-7964-4BAD-B8D2-A25ACFF9D6FA}" type="presParOf" srcId="{92CE5C81-FB37-4EEA-880F-E4BEFB01F66F}" destId="{AC134F41-274B-4938-9AFD-2C47CAFF5867}" srcOrd="1" destOrd="0" presId="urn:microsoft.com/office/officeart/2018/2/layout/IconVerticalSolidList"/>
    <dgm:cxn modelId="{501C6622-A317-4435-BF4B-99E62B1DA6E4}" type="presParOf" srcId="{92CE5C81-FB37-4EEA-880F-E4BEFB01F66F}" destId="{0485DE87-1F33-4A8E-933E-6B67CBE35753}" srcOrd="2" destOrd="0" presId="urn:microsoft.com/office/officeart/2018/2/layout/IconVerticalSolidList"/>
    <dgm:cxn modelId="{37753ACF-81DF-4393-AB2E-951448056091}" type="presParOf" srcId="{92CE5C81-FB37-4EEA-880F-E4BEFB01F66F}" destId="{81C85931-89AC-4C94-AEEE-995744790BA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2B0009-635E-4220-AA84-252C25C1F2B9}">
      <dsp:nvSpPr>
        <dsp:cNvPr id="0" name=""/>
        <dsp:cNvSpPr/>
      </dsp:nvSpPr>
      <dsp:spPr>
        <a:xfrm>
          <a:off x="3080" y="587635"/>
          <a:ext cx="2444055" cy="1466433"/>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Setting – individual or small group </a:t>
          </a:r>
        </a:p>
      </dsp:txBody>
      <dsp:txXfrm>
        <a:off x="3080" y="587635"/>
        <a:ext cx="2444055" cy="1466433"/>
      </dsp:txXfrm>
    </dsp:sp>
    <dsp:sp modelId="{CD091273-E774-4EC4-88B7-F82625CD7B94}">
      <dsp:nvSpPr>
        <dsp:cNvPr id="0" name=""/>
        <dsp:cNvSpPr/>
      </dsp:nvSpPr>
      <dsp:spPr>
        <a:xfrm>
          <a:off x="2691541" y="587635"/>
          <a:ext cx="2444055" cy="1466433"/>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Timing – frequent and extended breaks</a:t>
          </a:r>
        </a:p>
      </dsp:txBody>
      <dsp:txXfrm>
        <a:off x="2691541" y="587635"/>
        <a:ext cx="2444055" cy="1466433"/>
      </dsp:txXfrm>
    </dsp:sp>
    <dsp:sp modelId="{4EA042B0-BE13-491E-B672-9951C7024D81}">
      <dsp:nvSpPr>
        <dsp:cNvPr id="0" name=""/>
        <dsp:cNvSpPr/>
      </dsp:nvSpPr>
      <dsp:spPr>
        <a:xfrm>
          <a:off x="5380002" y="587635"/>
          <a:ext cx="2444055" cy="1466433"/>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Scheduling - multiple sessions or days</a:t>
          </a:r>
        </a:p>
      </dsp:txBody>
      <dsp:txXfrm>
        <a:off x="5380002" y="587635"/>
        <a:ext cx="2444055" cy="1466433"/>
      </dsp:txXfrm>
    </dsp:sp>
    <dsp:sp modelId="{BC998343-71C1-42DB-BF79-D511FDF4E1D6}">
      <dsp:nvSpPr>
        <dsp:cNvPr id="0" name=""/>
        <dsp:cNvSpPr/>
      </dsp:nvSpPr>
      <dsp:spPr>
        <a:xfrm>
          <a:off x="8068463" y="587635"/>
          <a:ext cx="2444055" cy="1466433"/>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Presentation –read aloud to self, repeating or signing the directions, repeated directions, signed administration </a:t>
          </a:r>
        </a:p>
      </dsp:txBody>
      <dsp:txXfrm>
        <a:off x="8068463" y="587635"/>
        <a:ext cx="2444055" cy="1466433"/>
      </dsp:txXfrm>
    </dsp:sp>
    <dsp:sp modelId="{91A3F04F-1953-46A5-9D35-48AA5041111B}">
      <dsp:nvSpPr>
        <dsp:cNvPr id="0" name=""/>
        <dsp:cNvSpPr/>
      </dsp:nvSpPr>
      <dsp:spPr>
        <a:xfrm>
          <a:off x="1347311" y="2298474"/>
          <a:ext cx="2444055" cy="1466433"/>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Response – nonverbal indication of answer choices or dictation of responses</a:t>
          </a:r>
        </a:p>
      </dsp:txBody>
      <dsp:txXfrm>
        <a:off x="1347311" y="2298474"/>
        <a:ext cx="2444055" cy="1466433"/>
      </dsp:txXfrm>
    </dsp:sp>
    <dsp:sp modelId="{4FDFE382-602B-42A3-87FC-9C33810295B5}">
      <dsp:nvSpPr>
        <dsp:cNvPr id="0" name=""/>
        <dsp:cNvSpPr/>
      </dsp:nvSpPr>
      <dsp:spPr>
        <a:xfrm>
          <a:off x="4035772" y="2298474"/>
          <a:ext cx="2444055" cy="1466433"/>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Bilingual Dictionary – word-to-word dictionary only with no pictures, definitions, etc.</a:t>
          </a:r>
        </a:p>
      </dsp:txBody>
      <dsp:txXfrm>
        <a:off x="4035772" y="2298474"/>
        <a:ext cx="2444055" cy="1466433"/>
      </dsp:txXfrm>
    </dsp:sp>
    <dsp:sp modelId="{BC13BA2E-8B03-481F-BD95-FBC2501FC3C2}">
      <dsp:nvSpPr>
        <dsp:cNvPr id="0" name=""/>
        <dsp:cNvSpPr/>
      </dsp:nvSpPr>
      <dsp:spPr>
        <a:xfrm>
          <a:off x="6724233" y="2298474"/>
          <a:ext cx="2444055" cy="1466433"/>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Translate Directions – only general test directions may be translated</a:t>
          </a:r>
        </a:p>
      </dsp:txBody>
      <dsp:txXfrm>
        <a:off x="6724233" y="2298474"/>
        <a:ext cx="2444055" cy="14664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D8ECBF-3081-42F1-9723-076BE3D936EC}">
      <dsp:nvSpPr>
        <dsp:cNvPr id="0" name=""/>
        <dsp:cNvSpPr/>
      </dsp:nvSpPr>
      <dsp:spPr>
        <a:xfrm>
          <a:off x="0" y="0"/>
          <a:ext cx="10950575" cy="96473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8BD3FAC-96CD-4C6F-8FFF-D77BCB1F8929}">
      <dsp:nvSpPr>
        <dsp:cNvPr id="0" name=""/>
        <dsp:cNvSpPr/>
      </dsp:nvSpPr>
      <dsp:spPr>
        <a:xfrm>
          <a:off x="291831" y="218968"/>
          <a:ext cx="530602" cy="5306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5097439-F5B8-4604-8F50-9A0347218B67}">
      <dsp:nvSpPr>
        <dsp:cNvPr id="0" name=""/>
        <dsp:cNvSpPr/>
      </dsp:nvSpPr>
      <dsp:spPr>
        <a:xfrm>
          <a:off x="1114266" y="1903"/>
          <a:ext cx="9836308" cy="964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101" tIns="102101" rIns="102101" bIns="102101" numCol="1" spcCol="1270" anchor="ctr" anchorCtr="0">
          <a:noAutofit/>
        </a:bodyPr>
        <a:lstStyle/>
        <a:p>
          <a:pPr marL="0" lvl="0" indent="0" algn="l" defTabSz="977900">
            <a:lnSpc>
              <a:spcPct val="100000"/>
            </a:lnSpc>
            <a:spcBef>
              <a:spcPct val="0"/>
            </a:spcBef>
            <a:spcAft>
              <a:spcPct val="35000"/>
            </a:spcAft>
            <a:buNone/>
          </a:pPr>
          <a:r>
            <a:rPr lang="en-US" sz="2200" kern="1200" dirty="0"/>
            <a:t>Braille test booklets are </a:t>
          </a:r>
          <a:r>
            <a:rPr lang="en-US" sz="2200" b="1" kern="1200" dirty="0"/>
            <a:t>NOT</a:t>
          </a:r>
          <a:r>
            <a:rPr lang="en-US" sz="2200" kern="1200" dirty="0"/>
            <a:t> available for </a:t>
          </a:r>
          <a:r>
            <a:rPr lang="en-US" sz="2200" i="1" kern="1200" dirty="0"/>
            <a:t>CogAT</a:t>
          </a:r>
          <a:r>
            <a:rPr lang="en-US" sz="2200" kern="1200" dirty="0"/>
            <a:t> or the </a:t>
          </a:r>
          <a:r>
            <a:rPr lang="en-US" sz="2200" i="1" kern="1200" dirty="0"/>
            <a:t>Iowa Assessment </a:t>
          </a:r>
          <a:r>
            <a:rPr lang="en-US" sz="2200" kern="1200" dirty="0"/>
            <a:t>at the second-grade level.</a:t>
          </a:r>
        </a:p>
      </dsp:txBody>
      <dsp:txXfrm>
        <a:off x="1114266" y="1903"/>
        <a:ext cx="9836308" cy="964732"/>
      </dsp:txXfrm>
    </dsp:sp>
    <dsp:sp modelId="{DE477E03-426C-4BE8-9A99-2840FDC738CE}">
      <dsp:nvSpPr>
        <dsp:cNvPr id="0" name=""/>
        <dsp:cNvSpPr/>
      </dsp:nvSpPr>
      <dsp:spPr>
        <a:xfrm>
          <a:off x="0" y="1207819"/>
          <a:ext cx="10950575" cy="964732"/>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C291A9A-04FE-4CFE-B85F-B2E2F9E76671}">
      <dsp:nvSpPr>
        <dsp:cNvPr id="0" name=""/>
        <dsp:cNvSpPr/>
      </dsp:nvSpPr>
      <dsp:spPr>
        <a:xfrm>
          <a:off x="291831" y="1424884"/>
          <a:ext cx="530602" cy="5306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0AFB4CB-91D4-469D-B87E-40A0278B33D2}">
      <dsp:nvSpPr>
        <dsp:cNvPr id="0" name=""/>
        <dsp:cNvSpPr/>
      </dsp:nvSpPr>
      <dsp:spPr>
        <a:xfrm>
          <a:off x="1114266" y="1207819"/>
          <a:ext cx="9836308" cy="964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101" tIns="102101" rIns="102101" bIns="102101" numCol="1" spcCol="1270" anchor="ctr" anchorCtr="0">
          <a:noAutofit/>
        </a:bodyPr>
        <a:lstStyle/>
        <a:p>
          <a:pPr marL="0" lvl="0" indent="0" algn="l" defTabSz="977900">
            <a:lnSpc>
              <a:spcPct val="100000"/>
            </a:lnSpc>
            <a:spcBef>
              <a:spcPct val="0"/>
            </a:spcBef>
            <a:spcAft>
              <a:spcPct val="35000"/>
            </a:spcAft>
            <a:buNone/>
          </a:pPr>
          <a:r>
            <a:rPr lang="en-US" sz="2200" kern="1200"/>
            <a:t>Large-print test books are available for both the </a:t>
          </a:r>
          <a:r>
            <a:rPr lang="en-US" sz="2200" i="1" kern="1200"/>
            <a:t>Iowa Assessments and</a:t>
          </a:r>
          <a:r>
            <a:rPr lang="en-US" sz="2200" kern="1200"/>
            <a:t> </a:t>
          </a:r>
          <a:r>
            <a:rPr lang="en-US" sz="2200" i="1" kern="1200"/>
            <a:t>CogAT</a:t>
          </a:r>
          <a:r>
            <a:rPr lang="en-US" sz="2200" kern="1200"/>
            <a:t>. Student responses must be transcribed to the student’s barcoded test booklet.</a:t>
          </a:r>
        </a:p>
      </dsp:txBody>
      <dsp:txXfrm>
        <a:off x="1114266" y="1207819"/>
        <a:ext cx="9836308" cy="964732"/>
      </dsp:txXfrm>
    </dsp:sp>
    <dsp:sp modelId="{D69B456E-4EA8-4B9C-A966-E4AA5450EDE3}">
      <dsp:nvSpPr>
        <dsp:cNvPr id="0" name=""/>
        <dsp:cNvSpPr/>
      </dsp:nvSpPr>
      <dsp:spPr>
        <a:xfrm>
          <a:off x="0" y="2413735"/>
          <a:ext cx="10950575" cy="964732"/>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6306C108-FC02-4BEC-9096-D1FC1351D40E}">
      <dsp:nvSpPr>
        <dsp:cNvPr id="0" name=""/>
        <dsp:cNvSpPr/>
      </dsp:nvSpPr>
      <dsp:spPr>
        <a:xfrm>
          <a:off x="291831" y="2630799"/>
          <a:ext cx="530602" cy="5306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3A6DE37-B4A2-4330-B57D-5DA916A219D2}">
      <dsp:nvSpPr>
        <dsp:cNvPr id="0" name=""/>
        <dsp:cNvSpPr/>
      </dsp:nvSpPr>
      <dsp:spPr>
        <a:xfrm>
          <a:off x="1114266" y="2413735"/>
          <a:ext cx="9836308" cy="964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101" tIns="102101" rIns="102101" bIns="102101" numCol="1" spcCol="1270" anchor="ctr" anchorCtr="0">
          <a:noAutofit/>
        </a:bodyPr>
        <a:lstStyle/>
        <a:p>
          <a:pPr marL="0" lvl="0" indent="0" algn="l" defTabSz="977900">
            <a:lnSpc>
              <a:spcPct val="100000"/>
            </a:lnSpc>
            <a:spcBef>
              <a:spcPct val="0"/>
            </a:spcBef>
            <a:spcAft>
              <a:spcPct val="35000"/>
            </a:spcAft>
            <a:buNone/>
          </a:pPr>
          <a:r>
            <a:rPr lang="en-US" sz="2200" kern="1200"/>
            <a:t>To order the Large Print books, please contact Celia Ortiz. We will begin to fulfill requests starting on Monday, 9/21. </a:t>
          </a:r>
        </a:p>
      </dsp:txBody>
      <dsp:txXfrm>
        <a:off x="1114266" y="2413735"/>
        <a:ext cx="9836308" cy="964732"/>
      </dsp:txXfrm>
    </dsp:sp>
    <dsp:sp modelId="{0C4C7B99-5430-434B-8A28-DB34A5601328}">
      <dsp:nvSpPr>
        <dsp:cNvPr id="0" name=""/>
        <dsp:cNvSpPr/>
      </dsp:nvSpPr>
      <dsp:spPr>
        <a:xfrm>
          <a:off x="0" y="3619650"/>
          <a:ext cx="10950575" cy="96473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AC134F41-274B-4938-9AFD-2C47CAFF5867}">
      <dsp:nvSpPr>
        <dsp:cNvPr id="0" name=""/>
        <dsp:cNvSpPr/>
      </dsp:nvSpPr>
      <dsp:spPr>
        <a:xfrm>
          <a:off x="291831" y="3836715"/>
          <a:ext cx="530602" cy="5306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1C85931-89AC-4C94-AEEE-995744790BAE}">
      <dsp:nvSpPr>
        <dsp:cNvPr id="0" name=""/>
        <dsp:cNvSpPr/>
      </dsp:nvSpPr>
      <dsp:spPr>
        <a:xfrm>
          <a:off x="1114266" y="3619650"/>
          <a:ext cx="9836308" cy="964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101" tIns="102101" rIns="102101" bIns="102101" numCol="1" spcCol="1270" anchor="ctr" anchorCtr="0">
          <a:noAutofit/>
        </a:bodyPr>
        <a:lstStyle/>
        <a:p>
          <a:pPr marL="0" lvl="0" indent="0" algn="l" defTabSz="977900">
            <a:lnSpc>
              <a:spcPct val="100000"/>
            </a:lnSpc>
            <a:spcBef>
              <a:spcPct val="0"/>
            </a:spcBef>
            <a:spcAft>
              <a:spcPct val="35000"/>
            </a:spcAft>
            <a:buNone/>
          </a:pPr>
          <a:r>
            <a:rPr lang="en-US" sz="2200" kern="1200"/>
            <a:t>Please order these materials no later than </a:t>
          </a:r>
          <a:r>
            <a:rPr lang="en-US" sz="2200" b="1" kern="1200"/>
            <a:t>Tuesday, October 20, 2026.</a:t>
          </a:r>
          <a:endParaRPr lang="en-US" sz="2200" kern="1200"/>
        </a:p>
      </dsp:txBody>
      <dsp:txXfrm>
        <a:off x="1114266" y="3619650"/>
        <a:ext cx="9836308" cy="96473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rawings/drawing1.xml><?xml version="1.0" encoding="utf-8"?>
<c:userShapes xmlns:c="http://schemas.openxmlformats.org/drawingml/2006/chart">
  <cdr:relSizeAnchor xmlns:cdr="http://schemas.openxmlformats.org/drawingml/2006/chartDrawing">
    <cdr:from>
      <cdr:x>0.27705</cdr:x>
      <cdr:y>0.27498</cdr:y>
    </cdr:from>
    <cdr:to>
      <cdr:x>0.63618</cdr:x>
      <cdr:y>0.74225</cdr:y>
    </cdr:to>
    <cdr:cxnSp macro="">
      <cdr:nvCxnSpPr>
        <cdr:cNvPr id="3" name="Connector: Elbow 2">
          <a:extLst xmlns:a="http://schemas.openxmlformats.org/drawingml/2006/main">
            <a:ext uri="{FF2B5EF4-FFF2-40B4-BE49-F238E27FC236}">
              <a16:creationId xmlns:a16="http://schemas.microsoft.com/office/drawing/2014/main" id="{4C29497F-09DE-4B6E-CE4E-3174E0CC7C1A}"/>
            </a:ext>
          </a:extLst>
        </cdr:cNvPr>
        <cdr:cNvCxnSpPr/>
      </cdr:nvCxnSpPr>
      <cdr:spPr>
        <a:xfrm xmlns:a="http://schemas.openxmlformats.org/drawingml/2006/main" rot="5400000" flipH="1" flipV="1">
          <a:off x="587300" y="1400051"/>
          <a:ext cx="1828801" cy="1181101"/>
        </a:xfrm>
        <a:prstGeom xmlns:a="http://schemas.openxmlformats.org/drawingml/2006/main" prst="bentConnector3">
          <a:avLst>
            <a:gd name="adj1" fmla="val 100000"/>
          </a:avLst>
        </a:prstGeom>
        <a:ln xmlns:a="http://schemas.openxmlformats.org/drawingml/2006/main">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0.37957</cdr:x>
      <cdr:y>0.2448</cdr:y>
    </cdr:from>
    <cdr:to>
      <cdr:x>0.51859</cdr:x>
      <cdr:y>0.30321</cdr:y>
    </cdr:to>
    <cdr:sp macro="" textlink="">
      <cdr:nvSpPr>
        <cdr:cNvPr id="7" name="Rectangle: Rounded Corners 6">
          <a:extLst xmlns:a="http://schemas.openxmlformats.org/drawingml/2006/main">
            <a:ext uri="{FF2B5EF4-FFF2-40B4-BE49-F238E27FC236}">
              <a16:creationId xmlns:a16="http://schemas.microsoft.com/office/drawing/2014/main" id="{07B033C0-8A98-355F-29B2-0FA160F41A10}"/>
            </a:ext>
          </a:extLst>
        </cdr:cNvPr>
        <cdr:cNvSpPr/>
      </cdr:nvSpPr>
      <cdr:spPr>
        <a:xfrm xmlns:a="http://schemas.openxmlformats.org/drawingml/2006/main">
          <a:off x="1248335" y="958090"/>
          <a:ext cx="457201" cy="228600"/>
        </a:xfrm>
        <a:prstGeom xmlns:a="http://schemas.openxmlformats.org/drawingml/2006/main" prst="roundRect">
          <a:avLst/>
        </a:prstGeom>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wrap="none" lIns="0" tIns="0" rIns="0" bIns="0" anchor="ctr"/>
        <a:lstStyle xmlns:a="http://schemas.openxmlformats.org/drawingml/2006/main"/>
        <a:p xmlns:a="http://schemas.openxmlformats.org/drawingml/2006/main">
          <a:pPr algn="ctr"/>
          <a:r>
            <a:rPr lang="en-US" kern="1200" dirty="0"/>
            <a:t>+ 950%</a:t>
          </a:r>
        </a:p>
      </cdr:txBody>
    </cdr:sp>
  </cdr:relSizeAnchor>
</c:userShapes>
</file>

<file path=ppt/drawings/drawing2.xml><?xml version="1.0" encoding="utf-8"?>
<c:userShapes xmlns:c="http://schemas.openxmlformats.org/drawingml/2006/chart">
  <cdr:relSizeAnchor xmlns:cdr="http://schemas.openxmlformats.org/drawingml/2006/chartDrawing">
    <cdr:from>
      <cdr:x>0.34209</cdr:x>
      <cdr:y>0.28633</cdr:y>
    </cdr:from>
    <cdr:to>
      <cdr:x>0.72712</cdr:x>
      <cdr:y>0.81591</cdr:y>
    </cdr:to>
    <cdr:cxnSp macro="">
      <cdr:nvCxnSpPr>
        <cdr:cNvPr id="3" name="Connector: Elbow 2">
          <a:extLst xmlns:a="http://schemas.openxmlformats.org/drawingml/2006/main">
            <a:ext uri="{FF2B5EF4-FFF2-40B4-BE49-F238E27FC236}">
              <a16:creationId xmlns:a16="http://schemas.microsoft.com/office/drawing/2014/main" id="{4C29497F-09DE-4B6E-CE4E-3174E0CC7C1A}"/>
            </a:ext>
          </a:extLst>
        </cdr:cNvPr>
        <cdr:cNvCxnSpPr/>
      </cdr:nvCxnSpPr>
      <cdr:spPr>
        <a:xfrm xmlns:a="http://schemas.openxmlformats.org/drawingml/2006/main" rot="16200000" flipH="1">
          <a:off x="721876" y="1523830"/>
          <a:ext cx="2072642" cy="1266282"/>
        </a:xfrm>
        <a:prstGeom xmlns:a="http://schemas.openxmlformats.org/drawingml/2006/main" prst="bentConnector3">
          <a:avLst>
            <a:gd name="adj1" fmla="val -245"/>
          </a:avLst>
        </a:prstGeom>
        <a:ln xmlns:a="http://schemas.openxmlformats.org/drawingml/2006/main">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0.66224</cdr:x>
      <cdr:y>0.45782</cdr:y>
    </cdr:from>
    <cdr:to>
      <cdr:x>0.80126</cdr:x>
      <cdr:y>0.51623</cdr:y>
    </cdr:to>
    <cdr:sp macro="" textlink="">
      <cdr:nvSpPr>
        <cdr:cNvPr id="7" name="Rectangle: Rounded Corners 6">
          <a:extLst xmlns:a="http://schemas.openxmlformats.org/drawingml/2006/main">
            <a:ext uri="{FF2B5EF4-FFF2-40B4-BE49-F238E27FC236}">
              <a16:creationId xmlns:a16="http://schemas.microsoft.com/office/drawing/2014/main" id="{07B033C0-8A98-355F-29B2-0FA160F41A10}"/>
            </a:ext>
          </a:extLst>
        </cdr:cNvPr>
        <cdr:cNvSpPr/>
      </cdr:nvSpPr>
      <cdr:spPr>
        <a:xfrm xmlns:a="http://schemas.openxmlformats.org/drawingml/2006/main">
          <a:off x="2177967" y="1791795"/>
          <a:ext cx="457208" cy="228605"/>
        </a:xfrm>
        <a:prstGeom xmlns:a="http://schemas.openxmlformats.org/drawingml/2006/main" prst="roundRect">
          <a:avLst/>
        </a:prstGeom>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wrap="none" lIns="0" tIns="0" rIns="0" bIns="0" anchor="ctr"/>
        <a:lstStyle xmlns:a="http://schemas.openxmlformats.org/drawingml/2006/main"/>
        <a:p xmlns:a="http://schemas.openxmlformats.org/drawingml/2006/main">
          <a:pPr algn="ctr"/>
          <a:r>
            <a:rPr lang="en-US" kern="1200" dirty="0"/>
            <a:t>- 98%</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176828AE-E791-4CF2-8F3E-1D9BB86AF133}" type="datetimeFigureOut">
              <a:rPr lang="en-US" smtClean="0"/>
              <a:t>9/10/2026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1F97E4FF-90BF-4345-990B-E4714F674C46}" type="slidenum">
              <a:rPr lang="en-US" smtClean="0"/>
              <a:t>‹#›</a:t>
            </a:fld>
            <a:endParaRPr lang="en-US"/>
          </a:p>
        </p:txBody>
      </p:sp>
    </p:spTree>
    <p:extLst>
      <p:ext uri="{BB962C8B-B14F-4D97-AF65-F5344CB8AC3E}">
        <p14:creationId xmlns:p14="http://schemas.microsoft.com/office/powerpoint/2010/main" val="2209122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d.sc.gov/index.cfm?LinkServID=5FD381E6-C221-0449-5E1C5EE985A2F0F8"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97E4FF-90BF-4345-990B-E4714F674C46}" type="slidenum">
              <a:rPr lang="en-US" smtClean="0"/>
              <a:t>1</a:t>
            </a:fld>
            <a:endParaRPr lang="en-US"/>
          </a:p>
        </p:txBody>
      </p:sp>
    </p:spTree>
    <p:extLst>
      <p:ext uri="{BB962C8B-B14F-4D97-AF65-F5344CB8AC3E}">
        <p14:creationId xmlns:p14="http://schemas.microsoft.com/office/powerpoint/2010/main" val="1964928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2</a:t>
            </a:fld>
            <a:endParaRPr lang="en-US"/>
          </a:p>
        </p:txBody>
      </p:sp>
    </p:spTree>
    <p:extLst>
      <p:ext uri="{BB962C8B-B14F-4D97-AF65-F5344CB8AC3E}">
        <p14:creationId xmlns:p14="http://schemas.microsoft.com/office/powerpoint/2010/main" val="3745033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u="sng" dirty="0">
                <a:solidFill>
                  <a:srgbClr val="000000"/>
                </a:solidFill>
                <a:latin typeface="Calibri" panose="020F0502020204030204" pitchFamily="34" charset="0"/>
                <a:ea typeface="Calibri" panose="020F0502020204030204" pitchFamily="34" charset="0"/>
                <a:cs typeface="Lucida Sans" panose="020B0602030504020204" pitchFamily="34" charset="0"/>
                <a:hlinkClick r:id="rId3"/>
              </a:rPr>
              <a:t>State Board of Education regulation 43-220</a:t>
            </a:r>
            <a:r>
              <a:rPr lang="en-US" b="0" i="0" dirty="0">
                <a:solidFill>
                  <a:srgbClr val="333333"/>
                </a:solidFill>
                <a:effectLst/>
                <a:latin typeface="proxima-nova"/>
              </a:rPr>
              <a:t> requires the administration of assessments measuring cognitive, academic, and/or artistic abilities to identify students for district gifted and talented programs. </a:t>
            </a:r>
            <a:r>
              <a:rPr lang="en-US" dirty="0">
                <a:solidFill>
                  <a:srgbClr val="000000"/>
                </a:solidFill>
                <a:latin typeface="Calibri" panose="020F0502020204030204" pitchFamily="34" charset="0"/>
                <a:ea typeface="Calibri" panose="020F0502020204030204" pitchFamily="34" charset="0"/>
                <a:cs typeface="Lucida Sans" panose="020B0602030504020204" pitchFamily="34" charset="0"/>
              </a:rPr>
              <a:t>The South Carolina Department of Education (SCDE) provides an aptitude and an achievement assessment for this </a:t>
            </a:r>
            <a:r>
              <a:rPr lang="en-US" u="sng" dirty="0">
                <a:solidFill>
                  <a:srgbClr val="000000"/>
                </a:solidFill>
                <a:latin typeface="Calibri" panose="020F0502020204030204" pitchFamily="34" charset="0"/>
                <a:ea typeface="Calibri" panose="020F0502020204030204" pitchFamily="34" charset="0"/>
                <a:cs typeface="Lucida Sans" panose="020B0602030504020204" pitchFamily="34" charset="0"/>
              </a:rPr>
              <a:t>purpose.</a:t>
            </a:r>
            <a:endParaRPr lang="en-US" dirty="0">
              <a:latin typeface="Lucida Sans" panose="020B0602030504020204" pitchFamily="34" charset="0"/>
              <a:ea typeface="Calibri" panose="020F0502020204030204" pitchFamily="34" charset="0"/>
              <a:cs typeface="Lucida Sans" panose="020B0602030504020204" pitchFamily="34" charset="0"/>
            </a:endParaRPr>
          </a:p>
          <a:p>
            <a:r>
              <a:rPr lang="en-US" dirty="0"/>
              <a:t> </a:t>
            </a:r>
          </a:p>
          <a:p>
            <a:pPr defTabSz="924916">
              <a:defRPr/>
            </a:pPr>
            <a:r>
              <a:rPr lang="en-US" dirty="0"/>
              <a:t>South Carolina law requires districts to screen all students at the elementary and secondary levels for district Gifted and Talented services. Districts are required to provide services for all gifted and talented students.</a:t>
            </a:r>
          </a:p>
          <a:p>
            <a:pPr defTabSz="924916">
              <a:defRPr/>
            </a:pPr>
            <a:endParaRPr lang="en-US" dirty="0"/>
          </a:p>
          <a:p>
            <a:r>
              <a:rPr lang="en-US" dirty="0"/>
              <a:t>Although the primary purpose of these assessments is to identify students for the Gifted and Talented programs, student results can be useful to teachers as they examine their instructional practices and can help them identify teaching strategies for all students.</a:t>
            </a:r>
          </a:p>
          <a:p>
            <a:endParaRPr lang="en-US" dirty="0"/>
          </a:p>
        </p:txBody>
      </p:sp>
      <p:sp>
        <p:nvSpPr>
          <p:cNvPr id="4" name="Slide Number Placeholder 3"/>
          <p:cNvSpPr>
            <a:spLocks noGrp="1"/>
          </p:cNvSpPr>
          <p:nvPr>
            <p:ph type="sldNum" sz="quarter" idx="5"/>
          </p:nvPr>
        </p:nvSpPr>
        <p:spPr/>
        <p:txBody>
          <a:bodyPr/>
          <a:lstStyle/>
          <a:p>
            <a:fld id="{1F4EE7B6-F268-4A8A-8121-53988FD9B107}" type="slidenum">
              <a:rPr lang="en-US" smtClean="0"/>
              <a:t>3</a:t>
            </a:fld>
            <a:endParaRPr lang="en-US"/>
          </a:p>
        </p:txBody>
      </p:sp>
    </p:spTree>
    <p:extLst>
      <p:ext uri="{BB962C8B-B14F-4D97-AF65-F5344CB8AC3E}">
        <p14:creationId xmlns:p14="http://schemas.microsoft.com/office/powerpoint/2010/main" val="2732232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 for using Composite Aptitude Score for placement into GT: </a:t>
            </a:r>
          </a:p>
          <a:p>
            <a:pPr marL="173422" indent="-173422">
              <a:buFont typeface="Arial" panose="020B0604020202020204" pitchFamily="34" charset="0"/>
              <a:buChar char="•"/>
            </a:pPr>
            <a:r>
              <a:rPr lang="en-US" dirty="0"/>
              <a:t>Students may qualify for the academically gifted and talented program solely based on their composite aptitude scores. </a:t>
            </a:r>
          </a:p>
          <a:p>
            <a:pPr marL="173422" indent="-173422">
              <a:buFont typeface="Arial" panose="020B0604020202020204" pitchFamily="34" charset="0"/>
              <a:buChar char="•"/>
            </a:pPr>
            <a:r>
              <a:rPr lang="en-US" dirty="0"/>
              <a:t>Students who meet or exceed the 96th national age percentile composite score (placement into grades three through twelve) or the 98th national age percentile score or higher (placement into grades one through two) </a:t>
            </a:r>
            <a:r>
              <a:rPr lang="en-US" b="1" dirty="0"/>
              <a:t>are not required to meet any other criteria</a:t>
            </a:r>
            <a:r>
              <a:rPr lang="en-US" dirty="0"/>
              <a:t>.</a:t>
            </a:r>
          </a:p>
        </p:txBody>
      </p:sp>
      <p:sp>
        <p:nvSpPr>
          <p:cNvPr id="4" name="Slide Number Placeholder 3"/>
          <p:cNvSpPr>
            <a:spLocks noGrp="1"/>
          </p:cNvSpPr>
          <p:nvPr>
            <p:ph type="sldNum" sz="quarter" idx="5"/>
          </p:nvPr>
        </p:nvSpPr>
        <p:spPr/>
        <p:txBody>
          <a:bodyPr/>
          <a:lstStyle/>
          <a:p>
            <a:fld id="{1F4EE7B6-F268-4A8A-8121-53988FD9B107}" type="slidenum">
              <a:rPr lang="en-US" smtClean="0"/>
              <a:t>4</a:t>
            </a:fld>
            <a:endParaRPr lang="en-US"/>
          </a:p>
        </p:txBody>
      </p:sp>
    </p:spTree>
    <p:extLst>
      <p:ext uri="{BB962C8B-B14F-4D97-AF65-F5344CB8AC3E}">
        <p14:creationId xmlns:p14="http://schemas.microsoft.com/office/powerpoint/2010/main" val="3824786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6</a:t>
            </a:fld>
            <a:endParaRPr lang="en-US"/>
          </a:p>
        </p:txBody>
      </p:sp>
    </p:spTree>
    <p:extLst>
      <p:ext uri="{BB962C8B-B14F-4D97-AF65-F5344CB8AC3E}">
        <p14:creationId xmlns:p14="http://schemas.microsoft.com/office/powerpoint/2010/main" val="1420970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7</a:t>
            </a:fld>
            <a:endParaRPr lang="en-US"/>
          </a:p>
        </p:txBody>
      </p:sp>
    </p:spTree>
    <p:extLst>
      <p:ext uri="{BB962C8B-B14F-4D97-AF65-F5344CB8AC3E}">
        <p14:creationId xmlns:p14="http://schemas.microsoft.com/office/powerpoint/2010/main" val="740054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8</a:t>
            </a:fld>
            <a:endParaRPr lang="en-US"/>
          </a:p>
        </p:txBody>
      </p:sp>
    </p:spTree>
    <p:extLst>
      <p:ext uri="{BB962C8B-B14F-4D97-AF65-F5344CB8AC3E}">
        <p14:creationId xmlns:p14="http://schemas.microsoft.com/office/powerpoint/2010/main" val="38751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9</a:t>
            </a:fld>
            <a:endParaRPr lang="en-US"/>
          </a:p>
        </p:txBody>
      </p:sp>
    </p:spTree>
    <p:extLst>
      <p:ext uri="{BB962C8B-B14F-4D97-AF65-F5344CB8AC3E}">
        <p14:creationId xmlns:p14="http://schemas.microsoft.com/office/powerpoint/2010/main" val="2281238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10</a:t>
            </a:fld>
            <a:endParaRPr lang="en-US"/>
          </a:p>
        </p:txBody>
      </p:sp>
    </p:spTree>
    <p:extLst>
      <p:ext uri="{BB962C8B-B14F-4D97-AF65-F5344CB8AC3E}">
        <p14:creationId xmlns:p14="http://schemas.microsoft.com/office/powerpoint/2010/main" val="954045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(TAM page iii)</a:t>
            </a:r>
            <a:endParaRPr lang="en-US" dirty="0"/>
          </a:p>
        </p:txBody>
      </p:sp>
      <p:sp>
        <p:nvSpPr>
          <p:cNvPr id="4" name="Slide Number Placeholder 3"/>
          <p:cNvSpPr>
            <a:spLocks noGrp="1"/>
          </p:cNvSpPr>
          <p:nvPr>
            <p:ph type="sldNum" sz="quarter" idx="5"/>
          </p:nvPr>
        </p:nvSpPr>
        <p:spPr/>
        <p:txBody>
          <a:bodyPr/>
          <a:lstStyle/>
          <a:p>
            <a:fld id="{1F4EE7B6-F268-4A8A-8121-53988FD9B107}" type="slidenum">
              <a:rPr lang="en-US" smtClean="0"/>
              <a:t>11</a:t>
            </a:fld>
            <a:endParaRPr lang="en-US"/>
          </a:p>
        </p:txBody>
      </p:sp>
    </p:spTree>
    <p:extLst>
      <p:ext uri="{BB962C8B-B14F-4D97-AF65-F5344CB8AC3E}">
        <p14:creationId xmlns:p14="http://schemas.microsoft.com/office/powerpoint/2010/main" val="4052317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6AEA7-F6AE-CF8D-BF6A-D35139E253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79717D-24ED-CF10-5A11-6799B095A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D54A6-B373-E03A-049A-0525A1BFA8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34FAE0-2750-737D-990A-558567CCCBAB}"/>
              </a:ext>
            </a:extLst>
          </p:cNvPr>
          <p:cNvSpPr>
            <a:spLocks noGrp="1"/>
          </p:cNvSpPr>
          <p:nvPr>
            <p:ph type="sldNum" sz="quarter" idx="5"/>
          </p:nvPr>
        </p:nvSpPr>
        <p:spPr/>
        <p:txBody>
          <a:bodyPr/>
          <a:lstStyle/>
          <a:p>
            <a:fld id="{1F4EE7B6-F268-4A8A-8121-53988FD9B107}" type="slidenum">
              <a:rPr lang="en-US" smtClean="0"/>
              <a:t>12</a:t>
            </a:fld>
            <a:endParaRPr lang="en-US"/>
          </a:p>
        </p:txBody>
      </p:sp>
    </p:spTree>
    <p:extLst>
      <p:ext uri="{BB962C8B-B14F-4D97-AF65-F5344CB8AC3E}">
        <p14:creationId xmlns:p14="http://schemas.microsoft.com/office/powerpoint/2010/main" val="141452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Subtest directions- </a:t>
            </a:r>
            <a:r>
              <a:rPr lang="en-US">
                <a:highlight>
                  <a:srgbClr val="FFFF00"/>
                </a:highlight>
              </a:rPr>
              <a:t>TAM pages 81-83</a:t>
            </a:r>
          </a:p>
          <a:p>
            <a:endParaRPr lang="en-US"/>
          </a:p>
          <a:p>
            <a:r>
              <a:rPr lang="en-US"/>
              <a:t>Practice items- the students are prompted to try again if they answer incorrectly. This is only for the practice items, not the actual test. </a:t>
            </a:r>
          </a:p>
        </p:txBody>
      </p:sp>
      <p:sp>
        <p:nvSpPr>
          <p:cNvPr id="4" name="Slide Number Placeholder 3"/>
          <p:cNvSpPr>
            <a:spLocks noGrp="1"/>
          </p:cNvSpPr>
          <p:nvPr>
            <p:ph type="sldNum" sz="quarter" idx="5"/>
          </p:nvPr>
        </p:nvSpPr>
        <p:spPr/>
        <p:txBody>
          <a:bodyPr/>
          <a:lstStyle/>
          <a:p>
            <a:fld id="{1F4EE7B6-F268-4A8A-8121-53988FD9B107}" type="slidenum">
              <a:rPr lang="en-US" smtClean="0"/>
              <a:t>13</a:t>
            </a:fld>
            <a:endParaRPr lang="en-US"/>
          </a:p>
        </p:txBody>
      </p:sp>
    </p:spTree>
    <p:extLst>
      <p:ext uri="{BB962C8B-B14F-4D97-AF65-F5344CB8AC3E}">
        <p14:creationId xmlns:p14="http://schemas.microsoft.com/office/powerpoint/2010/main" val="521180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14</a:t>
            </a:fld>
            <a:endParaRPr lang="en-US"/>
          </a:p>
        </p:txBody>
      </p:sp>
    </p:spTree>
    <p:extLst>
      <p:ext uri="{BB962C8B-B14F-4D97-AF65-F5344CB8AC3E}">
        <p14:creationId xmlns:p14="http://schemas.microsoft.com/office/powerpoint/2010/main" val="800113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Online Reading</a:t>
            </a:r>
          </a:p>
          <a:p>
            <a:r>
              <a:rPr lang="en-US"/>
              <a:t>Part 1 includes Picture Stories and Sentences</a:t>
            </a:r>
          </a:p>
          <a:p>
            <a:r>
              <a:rPr lang="en-US"/>
              <a:t>Part 2 includes Stories</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15</a:t>
            </a:fld>
            <a:endParaRPr lang="en-US"/>
          </a:p>
        </p:txBody>
      </p:sp>
    </p:spTree>
    <p:extLst>
      <p:ext uri="{BB962C8B-B14F-4D97-AF65-F5344CB8AC3E}">
        <p14:creationId xmlns:p14="http://schemas.microsoft.com/office/powerpoint/2010/main" val="2330513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ts val="1517"/>
              </a:lnSpc>
            </a:pPr>
            <a:r>
              <a:rPr lang="en-US" b="1" i="0">
                <a:solidFill>
                  <a:srgbClr val="DEDEDE"/>
                </a:solidFill>
                <a:effectLst/>
                <a:latin typeface="Segoe Sans"/>
              </a:rPr>
              <a:t>A student with a documented disability is either a student who has been evaluated and found to meet the eligibility criteria for enrollment in special education </a:t>
            </a:r>
            <a:r>
              <a:rPr lang="en-US" b="0" i="0">
                <a:solidFill>
                  <a:srgbClr val="DEDEDE"/>
                </a:solidFill>
                <a:effectLst/>
                <a:latin typeface="Segoe Sans"/>
              </a:rPr>
              <a:t>as defined by the Individuals with Disabilities Education Act (IDEA 97) and South Carolina State Board of Education Regulation 43-243.1 </a:t>
            </a:r>
            <a:r>
              <a:rPr lang="en-US" b="1" i="0">
                <a:solidFill>
                  <a:srgbClr val="DEDEDE"/>
                </a:solidFill>
                <a:effectLst/>
                <a:latin typeface="Segoe Sans"/>
              </a:rPr>
              <a:t>or a student who has a disability covered under Section 504 of the Rehabilitation Act</a:t>
            </a:r>
            <a:r>
              <a:rPr lang="en-US" b="0" i="0">
                <a:solidFill>
                  <a:srgbClr val="DEDEDE"/>
                </a:solidFill>
                <a:effectLst/>
                <a:latin typeface="Segoe Sans"/>
              </a:rPr>
              <a:t> of 1973</a:t>
            </a:r>
            <a:endParaRPr lang="en-US" b="0" i="0">
              <a:effectLst/>
              <a:latin typeface="Segoe UI" panose="020B0502040204020203" pitchFamily="34" charset="0"/>
            </a:endParaRPr>
          </a:p>
          <a:p>
            <a:pPr fontAlgn="t">
              <a:lnSpc>
                <a:spcPts val="1517"/>
              </a:lnSpc>
            </a:pPr>
            <a:endParaRPr lang="en-US" b="1" i="0">
              <a:effectLst/>
              <a:latin typeface="Segoe UI" panose="020B0502040204020203" pitchFamily="34" charset="0"/>
            </a:endParaRPr>
          </a:p>
          <a:p>
            <a:pPr fontAlgn="t">
              <a:lnSpc>
                <a:spcPts val="1517"/>
              </a:lnSpc>
            </a:pPr>
            <a:r>
              <a:rPr lang="en-US" b="1" i="0">
                <a:effectLst/>
                <a:latin typeface="Segoe UI" panose="020B0502040204020203" pitchFamily="34" charset="0"/>
              </a:rPr>
              <a:t>Key Point:</a:t>
            </a:r>
            <a:r>
              <a:rPr lang="en-US" b="0" i="0">
                <a:effectLst/>
                <a:latin typeface="Segoe UI" panose="020B0502040204020203" pitchFamily="34" charset="0"/>
              </a:rPr>
              <a:t> Students receiving services through either an </a:t>
            </a:r>
            <a:r>
              <a:rPr lang="en-US" b="1" i="0">
                <a:effectLst/>
                <a:latin typeface="Segoe UI" panose="020B0502040204020203" pitchFamily="34" charset="0"/>
              </a:rPr>
              <a:t>IEP</a:t>
            </a:r>
            <a:r>
              <a:rPr lang="en-US" b="0" i="0">
                <a:effectLst/>
                <a:latin typeface="Segoe UI" panose="020B0502040204020203" pitchFamily="34" charset="0"/>
              </a:rPr>
              <a:t> or a </a:t>
            </a:r>
            <a:r>
              <a:rPr lang="en-US" b="1" i="0">
                <a:effectLst/>
                <a:latin typeface="Segoe UI" panose="020B0502040204020203" pitchFamily="34" charset="0"/>
              </a:rPr>
              <a:t>Section 504 Plan</a:t>
            </a:r>
            <a:r>
              <a:rPr lang="en-US" b="0" i="0">
                <a:effectLst/>
                <a:latin typeface="Segoe UI" panose="020B0502040204020203" pitchFamily="34" charset="0"/>
              </a:rPr>
              <a:t> are considered students with documented disabilities and may be eligible for approved testing accommodations.</a:t>
            </a:r>
          </a:p>
          <a:p>
            <a:endParaRPr lang="en-US" b="1"/>
          </a:p>
          <a:p>
            <a:r>
              <a:rPr lang="en-US" b="1"/>
              <a:t>Students with a current</a:t>
            </a:r>
            <a:r>
              <a:rPr lang="en-US"/>
              <a:t> Individualized Education Program </a:t>
            </a:r>
            <a:r>
              <a:rPr lang="en-US" b="1"/>
              <a:t>(IEP) or 504 Accommodations Plan must participate in screening</a:t>
            </a:r>
            <a:r>
              <a:rPr lang="en-US"/>
              <a:t> for identification for the academic gifted and talented program. Students should participate in CogAT and Iowa Assessments testing, as appropriate, or in an alternative screening process that includes a documented review of existing data from a norm-referenced aptitude and norm-referenced mathematics and reading comprehension assessment. </a:t>
            </a:r>
          </a:p>
          <a:p>
            <a:endParaRPr lang="en-US"/>
          </a:p>
          <a:p>
            <a:r>
              <a:rPr lang="en-US" b="1"/>
              <a:t>The student’s IEP team determines whether the student will participate in the assessment in the same manner as other students, or with accommodations. </a:t>
            </a:r>
            <a:r>
              <a:rPr lang="en-US"/>
              <a:t>Students cannot be excluded from screening because of a disability. </a:t>
            </a:r>
          </a:p>
          <a:p>
            <a:endParaRPr lang="en-US"/>
          </a:p>
          <a:p>
            <a:r>
              <a:rPr lang="en-US"/>
              <a:t>SC Allowed Accommodations- </a:t>
            </a:r>
            <a:r>
              <a:rPr lang="en-US" b="1"/>
              <a:t>Some accommodations listed in the Directions for Administration (DFA) for both CogAT and Iowa Assessments are not approved for use in South Carolina</a:t>
            </a:r>
            <a:r>
              <a:rPr lang="en-US"/>
              <a:t>. </a:t>
            </a:r>
            <a:r>
              <a:rPr lang="en-US" b="1"/>
              <a:t>Make sure that Test Administrators (TAs) are aware that the accommodations listed in the TAM pages 8-14 are the only approved accommodations for the South Carolina Grade 2 Gifted and Talented Assessment program. </a:t>
            </a:r>
          </a:p>
          <a:p>
            <a:endParaRPr lang="en-US"/>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16</a:t>
            </a:fld>
            <a:endParaRPr lang="en-US"/>
          </a:p>
        </p:txBody>
      </p:sp>
    </p:spTree>
    <p:extLst>
      <p:ext uri="{BB962C8B-B14F-4D97-AF65-F5344CB8AC3E}">
        <p14:creationId xmlns:p14="http://schemas.microsoft.com/office/powerpoint/2010/main" val="3805099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Setting- </a:t>
            </a:r>
          </a:p>
          <a:p>
            <a:r>
              <a:rPr lang="en-US" dirty="0"/>
              <a:t>The small-group size should be consistent with the group size used for routine classroom assessments. </a:t>
            </a:r>
          </a:p>
          <a:p>
            <a:pPr marL="179613" indent="-179613">
              <a:buFont typeface="Arial" panose="020B0604020202020204" pitchFamily="34" charset="0"/>
              <a:buChar char="•"/>
            </a:pPr>
            <a:r>
              <a:rPr lang="en-US" dirty="0"/>
              <a:t>Preferential seating</a:t>
            </a:r>
          </a:p>
          <a:p>
            <a:pPr marL="179613" indent="-179613">
              <a:buFont typeface="Arial" panose="020B0604020202020204" pitchFamily="34" charset="0"/>
              <a:buChar char="•"/>
            </a:pPr>
            <a:r>
              <a:rPr lang="en-US" dirty="0"/>
              <a:t>Separate location</a:t>
            </a:r>
          </a:p>
          <a:p>
            <a:endParaRPr lang="en-US" dirty="0"/>
          </a:p>
          <a:p>
            <a:r>
              <a:rPr lang="en-US" b="1" dirty="0"/>
              <a:t>Timing-  </a:t>
            </a:r>
            <a:r>
              <a:rPr lang="en-US" dirty="0"/>
              <a:t>Frequent and Extended Breaks – This accommodation is used if additional time is needed beyond the break structure of the assessment. These breaks may occur: </a:t>
            </a:r>
          </a:p>
          <a:p>
            <a:pPr marL="179613" indent="-179613">
              <a:buFont typeface="Arial" panose="020B0604020202020204" pitchFamily="34" charset="0"/>
              <a:buChar char="•"/>
            </a:pPr>
            <a:r>
              <a:rPr lang="en-US" dirty="0"/>
              <a:t>In the classroom/separate location, with no contact between students; or</a:t>
            </a:r>
          </a:p>
          <a:p>
            <a:pPr marL="179613" indent="-179613">
              <a:buFont typeface="Arial" panose="020B0604020202020204" pitchFamily="34" charset="0"/>
              <a:buChar char="•"/>
            </a:pPr>
            <a:r>
              <a:rPr lang="en-US" dirty="0"/>
              <a:t>Outside of the classroom/separate location, with contact between students monitored to ensure there is no discussion of the assessment.</a:t>
            </a:r>
          </a:p>
          <a:p>
            <a:endParaRPr lang="en-US" dirty="0"/>
          </a:p>
          <a:p>
            <a:r>
              <a:rPr lang="en-US" b="1" dirty="0"/>
              <a:t>Scheduling-</a:t>
            </a:r>
            <a:r>
              <a:rPr lang="en-US" dirty="0"/>
              <a:t> Multiple Test Sessions/Days – </a:t>
            </a:r>
            <a:r>
              <a:rPr lang="en-US" b="1" dirty="0"/>
              <a:t>The student may take portions of CogAT or the Iowa Assessments over several days, as long as all testing is completed by the last day of the testing window</a:t>
            </a:r>
            <a:r>
              <a:rPr lang="en-US" dirty="0"/>
              <a:t>. Students must begin testing on the regularly scheduled testing date and may not go back to previously completed sections of the test. </a:t>
            </a:r>
          </a:p>
          <a:p>
            <a:endParaRPr lang="en-US" dirty="0"/>
          </a:p>
          <a:p>
            <a:r>
              <a:rPr lang="en-US" b="1" dirty="0"/>
              <a:t>Presentation-</a:t>
            </a:r>
            <a:r>
              <a:rPr lang="en-US" dirty="0"/>
              <a:t> Highlighting and Cueing are not available with online testing</a:t>
            </a:r>
          </a:p>
          <a:p>
            <a:pPr marL="173422" indent="-173422">
              <a:buFont typeface="Arial" panose="020B0604020202020204" pitchFamily="34" charset="0"/>
              <a:buChar char="•"/>
            </a:pPr>
            <a:r>
              <a:rPr lang="en-US" b="1" dirty="0"/>
              <a:t>Read Aloud to Self </a:t>
            </a:r>
            <a:r>
              <a:rPr lang="en-US" dirty="0"/>
              <a:t>– All items on CogAT are pictorial. For the Iowa Assessments, the student may read the test questions aloud to himself or herself. This accommodation requires an individual administration. </a:t>
            </a:r>
            <a:endParaRPr lang="en-US" b="1" dirty="0"/>
          </a:p>
          <a:p>
            <a:pPr marL="173422" indent="-173422">
              <a:buFont typeface="Arial" panose="020B0604020202020204" pitchFamily="34" charset="0"/>
              <a:buChar char="•"/>
            </a:pPr>
            <a:r>
              <a:rPr lang="en-US" b="1" dirty="0"/>
              <a:t>Repeated Directions-</a:t>
            </a:r>
            <a:r>
              <a:rPr lang="en-US" dirty="0"/>
              <a:t> Only </a:t>
            </a:r>
            <a:r>
              <a:rPr lang="en-US" b="1" dirty="0"/>
              <a:t>test directions may be read aloud as many times as necessary to inform students of the proper procedures to follow in responding</a:t>
            </a:r>
            <a:r>
              <a:rPr lang="en-US" dirty="0"/>
              <a:t>. This accommodation applies only to the general test directions prior to the first test item for each subtest. Additionally, any student may have the general directions repeated or clarified to ensure the student understands the proper procedures to follow in responding.</a:t>
            </a:r>
          </a:p>
          <a:p>
            <a:pPr marL="635879" lvl="1" indent="-173422">
              <a:buFont typeface="Arial" panose="020B0604020202020204" pitchFamily="34" charset="0"/>
              <a:buChar char="•"/>
            </a:pPr>
            <a:r>
              <a:rPr lang="en-US" dirty="0"/>
              <a:t>Notice that there are differences between the test administration directions for the CogAT and Iowa Assessments tests. These administration directions apply to all students. </a:t>
            </a:r>
            <a:r>
              <a:rPr lang="en-US" b="1" dirty="0"/>
              <a:t>CogAT- you may repeat the directions as many times necessary.  Iowa- Read the directions for each question only once. Do not repeat the directions. </a:t>
            </a:r>
            <a:r>
              <a:rPr lang="en-US" dirty="0"/>
              <a:t>This applies to the entire test, even for students with “repeated directions” in their IEP, because repeating the directions changes the construct of the test. </a:t>
            </a:r>
          </a:p>
          <a:p>
            <a:pPr marL="173422" indent="-173422">
              <a:buFont typeface="Arial" panose="020B0604020202020204" pitchFamily="34" charset="0"/>
              <a:buChar char="•"/>
            </a:pPr>
            <a:r>
              <a:rPr lang="en-US" b="1" dirty="0"/>
              <a:t>Signing the Directions </a:t>
            </a:r>
            <a:r>
              <a:rPr lang="en-US" dirty="0"/>
              <a:t>– The student may need to repeat/sign the directions to the Test Administrator for clarification or to demonstrate his or her understanding.</a:t>
            </a:r>
          </a:p>
          <a:p>
            <a:pPr marL="173422" indent="-173422">
              <a:buFont typeface="Arial" panose="020B0604020202020204" pitchFamily="34" charset="0"/>
              <a:buChar char="•"/>
            </a:pPr>
            <a:r>
              <a:rPr lang="en-US" b="1" dirty="0"/>
              <a:t>Signed Administration (Communication Assistance) – </a:t>
            </a:r>
            <a:r>
              <a:rPr lang="en-US" dirty="0"/>
              <a:t>The online system does not have the capability of signing the test, so a Test Administrator or Interpreter may sign the entire administration to a student. The TA/Interpreter must sign exactly as written in the Proctor screen and may not interpret test item content beyond what is allowed by the subject. Care must be taken not to use signs that might convey answers to any test questions.</a:t>
            </a:r>
          </a:p>
          <a:p>
            <a:endParaRPr lang="en-US" b="1" dirty="0"/>
          </a:p>
          <a:p>
            <a:r>
              <a:rPr lang="en-US" b="1" dirty="0"/>
              <a:t>Bilingual Dictionary- </a:t>
            </a:r>
            <a:r>
              <a:rPr lang="en-US" b="0" dirty="0"/>
              <a:t>Students may use a word-to-word bilingual dictionary. However, the dictionary must not include any examples, pictures, or definitions..</a:t>
            </a:r>
          </a:p>
          <a:p>
            <a:endParaRPr lang="en-US" dirty="0"/>
          </a:p>
          <a:p>
            <a:r>
              <a:rPr lang="en-US" b="1" dirty="0"/>
              <a:t>Translate Directions- </a:t>
            </a:r>
            <a:r>
              <a:rPr lang="en-US" b="0" dirty="0"/>
              <a:t>The general test directions may be translated into the student’s native language</a:t>
            </a:r>
            <a:r>
              <a:rPr lang="en-US" dirty="0"/>
              <a:t>. </a:t>
            </a:r>
            <a:r>
              <a:rPr lang="en-US" b="0" dirty="0"/>
              <a:t>This translation cannot go beyond the scope and meaning of the directions. Test questions/individual test question directions may not be translated. Practice items also may not be translated as they are embedded in the test.</a:t>
            </a:r>
          </a:p>
          <a:p>
            <a:endParaRPr lang="en-US" b="0" dirty="0"/>
          </a:p>
          <a:p>
            <a:r>
              <a:rPr lang="en-US" dirty="0"/>
              <a:t>In DataManager, the directions and item prompts may be administered in the student’s native language using audio proctoring.  Seven additional languages are available including Spanish, Arabic, Chinese-Mandarin, Chinese-Cantonese, Russian, Somali, and Vietnamese. If your student’s native language is not available, then the general test directions may be translated into the student’s native language. This translation cannot go beyond the scope and meaning of the directions. Test questions/individual test question directions may not be translated. Practice items also may not be translated as they are embedded in the test</a:t>
            </a:r>
            <a:endParaRPr lang="en-US" b="0" dirty="0"/>
          </a:p>
          <a:p>
            <a:endParaRPr lang="en-US" dirty="0"/>
          </a:p>
        </p:txBody>
      </p:sp>
      <p:sp>
        <p:nvSpPr>
          <p:cNvPr id="4" name="Slide Number Placeholder 3"/>
          <p:cNvSpPr>
            <a:spLocks noGrp="1"/>
          </p:cNvSpPr>
          <p:nvPr>
            <p:ph type="sldNum" sz="quarter" idx="5"/>
          </p:nvPr>
        </p:nvSpPr>
        <p:spPr/>
        <p:txBody>
          <a:bodyPr/>
          <a:lstStyle/>
          <a:p>
            <a:fld id="{1F4EE7B6-F268-4A8A-8121-53988FD9B107}" type="slidenum">
              <a:rPr lang="en-US" smtClean="0"/>
              <a:t>17</a:t>
            </a:fld>
            <a:endParaRPr lang="en-US"/>
          </a:p>
        </p:txBody>
      </p:sp>
    </p:spTree>
    <p:extLst>
      <p:ext uri="{BB962C8B-B14F-4D97-AF65-F5344CB8AC3E}">
        <p14:creationId xmlns:p14="http://schemas.microsoft.com/office/powerpoint/2010/main" val="2609698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The types of accommodations provided to students can be recorded in the </a:t>
            </a:r>
            <a:r>
              <a:rPr lang="en-US" b="1"/>
              <a:t>student record </a:t>
            </a:r>
            <a:r>
              <a:rPr lang="en-US" b="0"/>
              <a:t>in DataManager. </a:t>
            </a:r>
          </a:p>
          <a:p>
            <a:r>
              <a:rPr lang="en-US" b="0"/>
              <a:t>Even though more accommodations are allowed for testing, the codes listed on page 15 of the TAM are the only accommodations that can be recorded.</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18</a:t>
            </a:fld>
            <a:endParaRPr lang="en-US"/>
          </a:p>
        </p:txBody>
      </p:sp>
    </p:spTree>
    <p:extLst>
      <p:ext uri="{BB962C8B-B14F-4D97-AF65-F5344CB8AC3E}">
        <p14:creationId xmlns:p14="http://schemas.microsoft.com/office/powerpoint/2010/main" val="2927201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isn’t CogAT offered in Braille?  The visual nature of the majority of CogAT items makes them impossible to convert into Braille. </a:t>
            </a:r>
          </a:p>
          <a:p>
            <a:endParaRPr lang="en-US"/>
          </a:p>
          <a:p>
            <a:r>
              <a:rPr lang="en-US"/>
              <a:t>Students may mark directly in the large print booklet with a pencil, pen, or crayon. Later, the test administrator can transfer the responses to the student’s barcoded test booklet. </a:t>
            </a:r>
          </a:p>
          <a:p>
            <a:endParaRPr lang="en-US"/>
          </a:p>
          <a:p>
            <a:r>
              <a:rPr lang="en-US"/>
              <a:t>If a student’s visual impairment is such that the large print booklet is insufficient, you may work with a clinician or school psychologist in your district to administer an appropriate individually administered assessment, such as the Woodcock-Johnson IV. Both the standard WJ IV kits from Riverside and the Braille kit from the American Printing House for the Blind (APH) will need to be ordered. Please contact David Trombly for more information. </a:t>
            </a:r>
          </a:p>
        </p:txBody>
      </p:sp>
      <p:sp>
        <p:nvSpPr>
          <p:cNvPr id="4" name="Slide Number Placeholder 3"/>
          <p:cNvSpPr>
            <a:spLocks noGrp="1"/>
          </p:cNvSpPr>
          <p:nvPr>
            <p:ph type="sldNum" sz="quarter" idx="5"/>
          </p:nvPr>
        </p:nvSpPr>
        <p:spPr/>
        <p:txBody>
          <a:bodyPr/>
          <a:lstStyle/>
          <a:p>
            <a:fld id="{1F4EE7B6-F268-4A8A-8121-53988FD9B107}" type="slidenum">
              <a:rPr lang="en-US" smtClean="0"/>
              <a:t>19</a:t>
            </a:fld>
            <a:endParaRPr lang="en-US"/>
          </a:p>
        </p:txBody>
      </p:sp>
    </p:spTree>
    <p:extLst>
      <p:ext uri="{BB962C8B-B14F-4D97-AF65-F5344CB8AC3E}">
        <p14:creationId xmlns:p14="http://schemas.microsoft.com/office/powerpoint/2010/main" val="140512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Alt-V scoring involves the elimination of the </a:t>
            </a:r>
            <a:r>
              <a:rPr lang="en-US" b="1" dirty="0"/>
              <a:t>Sentence Completion </a:t>
            </a:r>
            <a:r>
              <a:rPr lang="en-US" dirty="0"/>
              <a:t>subtest from the Verbal battery. </a:t>
            </a:r>
          </a:p>
          <a:p>
            <a:endParaRPr lang="en-US" dirty="0"/>
          </a:p>
          <a:p>
            <a:pPr defTabSz="924916">
              <a:defRPr/>
            </a:pPr>
            <a:r>
              <a:rPr lang="en-US" dirty="0"/>
              <a:t>SCDE states </a:t>
            </a:r>
            <a:r>
              <a:rPr lang="en-US" u="sng" dirty="0"/>
              <a:t>only</a:t>
            </a:r>
            <a:r>
              <a:rPr lang="en-US" dirty="0"/>
              <a:t> ML students are eligible for Alt-V scoring where they have the </a:t>
            </a:r>
            <a:r>
              <a:rPr lang="en-US" dirty="0">
                <a:solidFill>
                  <a:schemeClr val="tx2"/>
                </a:solidFill>
              </a:rPr>
              <a:t>option to </a:t>
            </a:r>
            <a:r>
              <a:rPr lang="en-US" dirty="0"/>
              <a:t>omit the Sentence Completion subtest.</a:t>
            </a:r>
          </a:p>
          <a:p>
            <a:pPr defTabSz="924916">
              <a:defRPr/>
            </a:pPr>
            <a:r>
              <a:rPr lang="en-US" dirty="0"/>
              <a:t>Consideration for Alt-V Scoring should be determined for each individual ML student. ML students receiving an ACCESS for ELL’s composite score between 1.0-4.9 may be coded for Alt-V Scoring (TAM page 14). </a:t>
            </a:r>
            <a:r>
              <a:rPr lang="en-US" b="1" dirty="0"/>
              <a:t>ML students without an ACCESS score may have their screener score used; 1.0–4.5 may be considered.</a:t>
            </a:r>
          </a:p>
          <a:p>
            <a:pPr defTabSz="924916">
              <a:defRPr/>
            </a:pPr>
            <a:endParaRPr lang="en-US" b="1" dirty="0"/>
          </a:p>
          <a:p>
            <a:r>
              <a:rPr lang="en-US" sz="1600" b="1" dirty="0">
                <a:solidFill>
                  <a:schemeClr val="accent1"/>
                </a:solidFill>
                <a:latin typeface="Segoe UI" panose="020B0502040204020203" pitchFamily="34" charset="0"/>
              </a:rPr>
              <a:t>How to Administer Alt-V Online</a:t>
            </a:r>
          </a:p>
          <a:p>
            <a:pPr fontAlgn="t">
              <a:lnSpc>
                <a:spcPct val="100000"/>
              </a:lnSpc>
              <a:buFont typeface="Arial" panose="020B0604020202020204" pitchFamily="34" charset="0"/>
              <a:buChar char="•"/>
            </a:pPr>
            <a:r>
              <a:rPr lang="en-US" sz="1600" dirty="0">
                <a:latin typeface="Segoe UI" panose="020B0502040204020203" pitchFamily="34" charset="0"/>
              </a:rPr>
              <a:t>In the online testing platform, select only the two ALT VERBAL subtests: </a:t>
            </a:r>
          </a:p>
          <a:p>
            <a:pPr lvl="1" fontAlgn="t">
              <a:lnSpc>
                <a:spcPct val="100000"/>
              </a:lnSpc>
            </a:pPr>
            <a:r>
              <a:rPr lang="en-US" sz="1600" dirty="0">
                <a:latin typeface="Segoe UI" panose="020B0502040204020203" pitchFamily="34" charset="0"/>
              </a:rPr>
              <a:t>ALT VERBAL / Picture Analogies</a:t>
            </a:r>
          </a:p>
          <a:p>
            <a:pPr lvl="1" fontAlgn="t">
              <a:lnSpc>
                <a:spcPct val="100000"/>
              </a:lnSpc>
            </a:pPr>
            <a:r>
              <a:rPr lang="en-US" sz="1600" dirty="0">
                <a:latin typeface="Segoe UI" panose="020B0502040204020203" pitchFamily="34" charset="0"/>
              </a:rPr>
              <a:t>ALT VERBAL / Picture Classification</a:t>
            </a:r>
          </a:p>
          <a:p>
            <a:pPr fontAlgn="t">
              <a:lnSpc>
                <a:spcPct val="100000"/>
              </a:lnSpc>
              <a:buFont typeface="Arial" panose="020B0604020202020204" pitchFamily="34" charset="0"/>
              <a:buChar char="•"/>
            </a:pPr>
            <a:r>
              <a:rPr lang="en-US" sz="1600" b="1" dirty="0">
                <a:latin typeface="Segoe UI" panose="020B0502040204020203" pitchFamily="34" charset="0"/>
              </a:rPr>
              <a:t>Do not </a:t>
            </a:r>
            <a:r>
              <a:rPr lang="en-US" sz="1600" dirty="0">
                <a:latin typeface="Segoe UI" panose="020B0502040204020203" pitchFamily="34" charset="0"/>
              </a:rPr>
              <a:t>administer the standard VERBAL subtests (including Sentence Completion) Once the ALT VERBAL subtests are complete, the Verbal battery is done for that student.</a:t>
            </a:r>
          </a:p>
          <a:p>
            <a:pPr fontAlgn="t">
              <a:lnSpc>
                <a:spcPct val="100000"/>
              </a:lnSpc>
              <a:buFont typeface="Arial" panose="020B0604020202020204" pitchFamily="34" charset="0"/>
              <a:buChar char="•"/>
            </a:pPr>
            <a:r>
              <a:rPr lang="en-US" sz="1600" dirty="0">
                <a:latin typeface="Segoe UI" panose="020B0502040204020203" pitchFamily="34" charset="0"/>
              </a:rPr>
              <a:t>Administer the full Quantitative battery.</a:t>
            </a:r>
          </a:p>
          <a:p>
            <a:pPr fontAlgn="t">
              <a:lnSpc>
                <a:spcPct val="100000"/>
              </a:lnSpc>
              <a:buFont typeface="Arial" panose="020B0604020202020204" pitchFamily="34" charset="0"/>
              <a:buChar char="•"/>
            </a:pPr>
            <a:r>
              <a:rPr lang="en-US" sz="1600" dirty="0">
                <a:latin typeface="Segoe UI" panose="020B0502040204020203" pitchFamily="34" charset="0"/>
              </a:rPr>
              <a:t>Administer the full Nonverbal battery.</a:t>
            </a:r>
            <a:endParaRPr lang="en-US" b="1" dirty="0"/>
          </a:p>
        </p:txBody>
      </p:sp>
      <p:sp>
        <p:nvSpPr>
          <p:cNvPr id="4" name="Slide Number Placeholder 3"/>
          <p:cNvSpPr>
            <a:spLocks noGrp="1"/>
          </p:cNvSpPr>
          <p:nvPr>
            <p:ph type="sldNum" sz="quarter" idx="5"/>
          </p:nvPr>
        </p:nvSpPr>
        <p:spPr/>
        <p:txBody>
          <a:bodyPr/>
          <a:lstStyle/>
          <a:p>
            <a:fld id="{1F4EE7B6-F268-4A8A-8121-53988FD9B107}" type="slidenum">
              <a:rPr lang="en-US" smtClean="0"/>
              <a:t>20</a:t>
            </a:fld>
            <a:endParaRPr lang="en-US"/>
          </a:p>
        </p:txBody>
      </p:sp>
    </p:spTree>
    <p:extLst>
      <p:ext uri="{BB962C8B-B14F-4D97-AF65-F5344CB8AC3E}">
        <p14:creationId xmlns:p14="http://schemas.microsoft.com/office/powerpoint/2010/main" val="702544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91A54-5D92-3D3A-837B-4D853E9E82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8903B1-0E0B-FB50-B263-899CEF33BA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DAEAA5-7A0F-CBED-A1A4-CBCEE5353DBB}"/>
              </a:ext>
            </a:extLst>
          </p:cNvPr>
          <p:cNvSpPr>
            <a:spLocks noGrp="1"/>
          </p:cNvSpPr>
          <p:nvPr>
            <p:ph type="body" idx="1"/>
          </p:nvPr>
        </p:nvSpPr>
        <p:spPr/>
        <p:txBody>
          <a:bodyPr/>
          <a:lstStyle/>
          <a:p>
            <a:r>
              <a:rPr lang="en-US" dirty="0"/>
              <a:t>Alt-V scoring involves the elimination of the </a:t>
            </a:r>
            <a:r>
              <a:rPr lang="en-US" b="1" dirty="0"/>
              <a:t>Sentence Completion </a:t>
            </a:r>
            <a:r>
              <a:rPr lang="en-US" dirty="0"/>
              <a:t>subtest from the Verbal battery. </a:t>
            </a:r>
          </a:p>
          <a:p>
            <a:endParaRPr lang="en-US" dirty="0"/>
          </a:p>
          <a:p>
            <a:pPr defTabSz="924916">
              <a:defRPr/>
            </a:pPr>
            <a:r>
              <a:rPr lang="en-US" dirty="0"/>
              <a:t>SCDE states </a:t>
            </a:r>
            <a:r>
              <a:rPr lang="en-US" u="sng" dirty="0"/>
              <a:t>only</a:t>
            </a:r>
            <a:r>
              <a:rPr lang="en-US" dirty="0"/>
              <a:t> ML students are eligible for Alt-V scoring where they have the </a:t>
            </a:r>
            <a:r>
              <a:rPr lang="en-US" dirty="0">
                <a:solidFill>
                  <a:schemeClr val="tx2"/>
                </a:solidFill>
              </a:rPr>
              <a:t>option to </a:t>
            </a:r>
            <a:r>
              <a:rPr lang="en-US" dirty="0"/>
              <a:t>omit the Sentence Completion subtest.</a:t>
            </a:r>
          </a:p>
          <a:p>
            <a:pPr defTabSz="924916">
              <a:defRPr/>
            </a:pPr>
            <a:r>
              <a:rPr lang="en-US" dirty="0"/>
              <a:t>Consideration for Alt-V Scoring should be determined for each individual ML student. ML students receiving an ACCESS for ELL’s composite score between 1.0-4.9 may be coded for Alt-V Scoring (TAM page 14). </a:t>
            </a:r>
            <a:r>
              <a:rPr lang="en-US" b="1" dirty="0"/>
              <a:t>ML students without an ACCESS score may have their screener score used; 1.0–4.5 may be considered.</a:t>
            </a:r>
          </a:p>
          <a:p>
            <a:pPr defTabSz="924916">
              <a:defRPr/>
            </a:pPr>
            <a:endParaRPr lang="en-US" b="1" dirty="0"/>
          </a:p>
          <a:p>
            <a:r>
              <a:rPr lang="en-US" sz="1600" b="1" dirty="0">
                <a:solidFill>
                  <a:schemeClr val="accent1"/>
                </a:solidFill>
                <a:latin typeface="Segoe UI" panose="020B0502040204020203" pitchFamily="34" charset="0"/>
              </a:rPr>
              <a:t>How to Administer Alt-V Online</a:t>
            </a:r>
          </a:p>
          <a:p>
            <a:pPr fontAlgn="t">
              <a:lnSpc>
                <a:spcPct val="100000"/>
              </a:lnSpc>
              <a:buFont typeface="Arial" panose="020B0604020202020204" pitchFamily="34" charset="0"/>
              <a:buChar char="•"/>
            </a:pPr>
            <a:r>
              <a:rPr lang="en-US" sz="1600" dirty="0">
                <a:latin typeface="Segoe UI" panose="020B0502040204020203" pitchFamily="34" charset="0"/>
              </a:rPr>
              <a:t>In the online testing platform, select only the two ALT VERBAL subtests: </a:t>
            </a:r>
          </a:p>
          <a:p>
            <a:pPr lvl="1" fontAlgn="t">
              <a:lnSpc>
                <a:spcPct val="100000"/>
              </a:lnSpc>
            </a:pPr>
            <a:r>
              <a:rPr lang="en-US" sz="1600" dirty="0">
                <a:latin typeface="Segoe UI" panose="020B0502040204020203" pitchFamily="34" charset="0"/>
              </a:rPr>
              <a:t>ALT VERBAL / Picture Analogies</a:t>
            </a:r>
          </a:p>
          <a:p>
            <a:pPr lvl="1" fontAlgn="t">
              <a:lnSpc>
                <a:spcPct val="100000"/>
              </a:lnSpc>
            </a:pPr>
            <a:r>
              <a:rPr lang="en-US" sz="1600" dirty="0">
                <a:latin typeface="Segoe UI" panose="020B0502040204020203" pitchFamily="34" charset="0"/>
              </a:rPr>
              <a:t>ALT VERBAL / Picture Classification</a:t>
            </a:r>
          </a:p>
          <a:p>
            <a:pPr fontAlgn="t">
              <a:lnSpc>
                <a:spcPct val="100000"/>
              </a:lnSpc>
              <a:buFont typeface="Arial" panose="020B0604020202020204" pitchFamily="34" charset="0"/>
              <a:buChar char="•"/>
            </a:pPr>
            <a:r>
              <a:rPr lang="en-US" sz="1600" b="1" dirty="0">
                <a:latin typeface="Segoe UI" panose="020B0502040204020203" pitchFamily="34" charset="0"/>
              </a:rPr>
              <a:t>Do not </a:t>
            </a:r>
            <a:r>
              <a:rPr lang="en-US" sz="1600" dirty="0">
                <a:latin typeface="Segoe UI" panose="020B0502040204020203" pitchFamily="34" charset="0"/>
              </a:rPr>
              <a:t>administer the standard VERBAL subtests (including Sentence Completion) Once the ALT VERBAL subtests are complete, the Verbal battery is done for that student.</a:t>
            </a:r>
          </a:p>
          <a:p>
            <a:pPr fontAlgn="t">
              <a:lnSpc>
                <a:spcPct val="100000"/>
              </a:lnSpc>
              <a:buFont typeface="Arial" panose="020B0604020202020204" pitchFamily="34" charset="0"/>
              <a:buChar char="•"/>
            </a:pPr>
            <a:r>
              <a:rPr lang="en-US" sz="1600" dirty="0">
                <a:latin typeface="Segoe UI" panose="020B0502040204020203" pitchFamily="34" charset="0"/>
              </a:rPr>
              <a:t>Administer the full Quantitative battery.</a:t>
            </a:r>
          </a:p>
          <a:p>
            <a:pPr fontAlgn="t">
              <a:lnSpc>
                <a:spcPct val="100000"/>
              </a:lnSpc>
              <a:buFont typeface="Arial" panose="020B0604020202020204" pitchFamily="34" charset="0"/>
              <a:buChar char="•"/>
            </a:pPr>
            <a:r>
              <a:rPr lang="en-US" sz="1600" dirty="0">
                <a:latin typeface="Segoe UI" panose="020B0502040204020203" pitchFamily="34" charset="0"/>
              </a:rPr>
              <a:t>Administer the full Nonverbal battery.</a:t>
            </a:r>
            <a:endParaRPr lang="en-US" b="1" dirty="0"/>
          </a:p>
        </p:txBody>
      </p:sp>
      <p:sp>
        <p:nvSpPr>
          <p:cNvPr id="4" name="Slide Number Placeholder 3">
            <a:extLst>
              <a:ext uri="{FF2B5EF4-FFF2-40B4-BE49-F238E27FC236}">
                <a16:creationId xmlns:a16="http://schemas.microsoft.com/office/drawing/2014/main" id="{8382046D-9D2E-56B8-49FC-051D063CE623}"/>
              </a:ext>
            </a:extLst>
          </p:cNvPr>
          <p:cNvSpPr>
            <a:spLocks noGrp="1"/>
          </p:cNvSpPr>
          <p:nvPr>
            <p:ph type="sldNum" sz="quarter" idx="5"/>
          </p:nvPr>
        </p:nvSpPr>
        <p:spPr/>
        <p:txBody>
          <a:bodyPr/>
          <a:lstStyle/>
          <a:p>
            <a:fld id="{1F4EE7B6-F268-4A8A-8121-53988FD9B107}" type="slidenum">
              <a:rPr lang="en-US" smtClean="0"/>
              <a:t>21</a:t>
            </a:fld>
            <a:endParaRPr lang="en-US"/>
          </a:p>
        </p:txBody>
      </p:sp>
    </p:spTree>
    <p:extLst>
      <p:ext uri="{BB962C8B-B14F-4D97-AF65-F5344CB8AC3E}">
        <p14:creationId xmlns:p14="http://schemas.microsoft.com/office/powerpoint/2010/main" val="2654781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22</a:t>
            </a:fld>
            <a:endParaRPr lang="en-US"/>
          </a:p>
        </p:txBody>
      </p:sp>
    </p:spTree>
    <p:extLst>
      <p:ext uri="{BB962C8B-B14F-4D97-AF65-F5344CB8AC3E}">
        <p14:creationId xmlns:p14="http://schemas.microsoft.com/office/powerpoint/2010/main" val="737737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Keeping parents informed before testing helps testing run smoothly and allows students to perform at their best.</a:t>
            </a:r>
          </a:p>
          <a:p>
            <a:pPr marL="173422" indent="-173422">
              <a:buFont typeface="Arial" panose="020B0604020202020204" pitchFamily="34" charset="0"/>
              <a:buChar char="•"/>
            </a:pPr>
            <a:r>
              <a:rPr lang="en-US"/>
              <a:t>Parents should be informed about the purpose of the tests and how the results will be used. It's important to clarify that there is no opt-out option—all second-grade students must be given the opportunity to participate in testing.</a:t>
            </a:r>
          </a:p>
          <a:p>
            <a:pPr marL="173422" indent="-173422">
              <a:buFont typeface="Arial" panose="020B0604020202020204" pitchFamily="34" charset="0"/>
              <a:buChar char="•"/>
            </a:pPr>
            <a:r>
              <a:rPr lang="en-US"/>
              <a:t>The grade 2 parent and student brochure that can be sent home to inform parents about the test. A Spanish-translated digital version is now available for districts to use if needed.</a:t>
            </a:r>
          </a:p>
          <a:p>
            <a:pPr marL="173422" indent="-173422">
              <a:buFont typeface="Arial" panose="020B0604020202020204" pitchFamily="34" charset="0"/>
              <a:buChar char="•"/>
            </a:pPr>
            <a:r>
              <a:rPr lang="en-US"/>
              <a:t>Parent permission is not required for these tests, but all parents should be notified in advance of the dates and times for each test and/or subtest at their child's school. Be sure to send them the testing schedule.</a:t>
            </a:r>
          </a:p>
          <a:p>
            <a:endParaRPr lang="en-US"/>
          </a:p>
          <a:p>
            <a:r>
              <a:rPr lang="en-US"/>
              <a:t>Testing Environment: </a:t>
            </a:r>
          </a:p>
          <a:p>
            <a:pPr marL="173422" indent="-173422">
              <a:buFont typeface="Arial" panose="020B0604020202020204" pitchFamily="34" charset="0"/>
              <a:buChar char="•"/>
            </a:pPr>
            <a:r>
              <a:rPr lang="en-US"/>
              <a:t>Students should be tested in well-lit and well-ventilated classrooms. </a:t>
            </a:r>
          </a:p>
          <a:p>
            <a:pPr marL="173422" indent="-173422">
              <a:buFont typeface="Arial" panose="020B0604020202020204" pitchFamily="34" charset="0"/>
              <a:buChar char="•"/>
            </a:pPr>
            <a:r>
              <a:rPr lang="en-US"/>
              <a:t>There should be adequate spacing between students to enhance test security. </a:t>
            </a:r>
          </a:p>
          <a:p>
            <a:pPr marL="173422" indent="-173422">
              <a:buFont typeface="Arial" panose="020B0604020202020204" pitchFamily="34" charset="0"/>
              <a:buChar char="•"/>
            </a:pPr>
            <a:r>
              <a:rPr lang="en-US"/>
              <a:t>The classrooms should be quiet, free from distractions, and any content related to grade 2 standards in reading and math should be covered or removed. </a:t>
            </a:r>
          </a:p>
          <a:p>
            <a:endParaRPr lang="en-US"/>
          </a:p>
          <a:p>
            <a:r>
              <a:rPr lang="en-US"/>
              <a:t>Test Administration:</a:t>
            </a:r>
          </a:p>
          <a:p>
            <a:pPr marL="173422" indent="-173422">
              <a:buFont typeface="Arial" panose="020B0604020202020204" pitchFamily="34" charset="0"/>
              <a:buChar char="•"/>
            </a:pPr>
            <a:r>
              <a:rPr lang="en-US"/>
              <a:t>Determine how the test will be administered and who will oversee it.</a:t>
            </a:r>
          </a:p>
          <a:p>
            <a:pPr marL="173422" indent="-173422">
              <a:buFont typeface="Arial" panose="020B0604020202020204" pitchFamily="34" charset="0"/>
              <a:buChar char="•"/>
            </a:pPr>
            <a:r>
              <a:rPr lang="en-US"/>
              <a:t>Monitor students to ensure they understand the test instructions.</a:t>
            </a:r>
          </a:p>
          <a:p>
            <a:pPr marL="173422" indent="-173422">
              <a:buFont typeface="Arial" panose="020B0604020202020204" pitchFamily="34" charset="0"/>
              <a:buChar char="•"/>
            </a:pPr>
            <a:r>
              <a:rPr lang="en-US"/>
              <a:t>Adjust the pacing of the test to suit the students' needs. For classes where some students may take significantly longer than others, consider administering the test in two separate groups.</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23</a:t>
            </a:fld>
            <a:endParaRPr lang="en-US"/>
          </a:p>
        </p:txBody>
      </p:sp>
    </p:spTree>
    <p:extLst>
      <p:ext uri="{BB962C8B-B14F-4D97-AF65-F5344CB8AC3E}">
        <p14:creationId xmlns:p14="http://schemas.microsoft.com/office/powerpoint/2010/main" val="13481420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Sample test schedule on page 19 of the TAM.</a:t>
            </a:r>
          </a:p>
        </p:txBody>
      </p:sp>
      <p:sp>
        <p:nvSpPr>
          <p:cNvPr id="4" name="Slide Number Placeholder 3"/>
          <p:cNvSpPr>
            <a:spLocks noGrp="1"/>
          </p:cNvSpPr>
          <p:nvPr>
            <p:ph type="sldNum" sz="quarter" idx="5"/>
          </p:nvPr>
        </p:nvSpPr>
        <p:spPr/>
        <p:txBody>
          <a:bodyPr/>
          <a:lstStyle/>
          <a:p>
            <a:fld id="{1F4EE7B6-F268-4A8A-8121-53988FD9B107}" type="slidenum">
              <a:rPr lang="en-US" smtClean="0"/>
              <a:t>24</a:t>
            </a:fld>
            <a:endParaRPr lang="en-US"/>
          </a:p>
        </p:txBody>
      </p:sp>
    </p:spTree>
    <p:extLst>
      <p:ext uri="{BB962C8B-B14F-4D97-AF65-F5344CB8AC3E}">
        <p14:creationId xmlns:p14="http://schemas.microsoft.com/office/powerpoint/2010/main" val="2554377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25</a:t>
            </a:fld>
            <a:endParaRPr lang="en-US"/>
          </a:p>
        </p:txBody>
      </p:sp>
    </p:spTree>
    <p:extLst>
      <p:ext uri="{BB962C8B-B14F-4D97-AF65-F5344CB8AC3E}">
        <p14:creationId xmlns:p14="http://schemas.microsoft.com/office/powerpoint/2010/main" val="25103944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26</a:t>
            </a:fld>
            <a:endParaRPr lang="en-US"/>
          </a:p>
        </p:txBody>
      </p:sp>
    </p:spTree>
    <p:extLst>
      <p:ext uri="{BB962C8B-B14F-4D97-AF65-F5344CB8AC3E}">
        <p14:creationId xmlns:p14="http://schemas.microsoft.com/office/powerpoint/2010/main" val="2327501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27</a:t>
            </a:fld>
            <a:endParaRPr lang="en-US"/>
          </a:p>
        </p:txBody>
      </p:sp>
    </p:spTree>
    <p:extLst>
      <p:ext uri="{BB962C8B-B14F-4D97-AF65-F5344CB8AC3E}">
        <p14:creationId xmlns:p14="http://schemas.microsoft.com/office/powerpoint/2010/main" val="930388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latin typeface="Calibri Light" panose="020F0302020204030204" pitchFamily="34" charset="0"/>
                <a:ea typeface="Times New Roman" panose="02020603050405020304" pitchFamily="18" charset="0"/>
              </a:rPr>
              <a:t>Sharing PII Information</a:t>
            </a:r>
            <a:r>
              <a:rPr lang="en-US" sz="1800">
                <a:latin typeface="Calibri Light" panose="020F0302020204030204" pitchFamily="34" charset="0"/>
                <a:ea typeface="Times New Roman" panose="02020603050405020304" pitchFamily="18" charset="0"/>
              </a:rPr>
              <a:t>: When emailing me student information for issue descriptions or student relocation requests, kindly provide only the student's 10-digit state ID (and building/class if applicable). Please refrain from including any other student identifiable information.</a:t>
            </a:r>
          </a:p>
          <a:p>
            <a:endParaRPr lang="en-US" sz="1100"/>
          </a:p>
          <a:p>
            <a:r>
              <a:rPr lang="en-US" sz="1100">
                <a:latin typeface="Calibri Light" panose="020F0302020204030204" pitchFamily="34" charset="0"/>
                <a:ea typeface="Times New Roman" panose="02020603050405020304" pitchFamily="18" charset="0"/>
              </a:rPr>
              <a:t>If you get a message indicating that a student ID already exists when adding a student, please contact me as it may signify that the student is already rostered in another SC district and requires an update.  Simply provide me with the 10-digit student ID and the school/class where the student should be moved. </a:t>
            </a:r>
            <a:endParaRPr lang="en-US" sz="1100">
              <a:latin typeface="Calibri" panose="020F0502020204030204" pitchFamily="34" charset="0"/>
              <a:ea typeface="Aptos" panose="020B0004020202020204" pitchFamily="34" charset="0"/>
            </a:endParaRP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28</a:t>
            </a:fld>
            <a:endParaRPr lang="en-US"/>
          </a:p>
        </p:txBody>
      </p:sp>
    </p:spTree>
    <p:extLst>
      <p:ext uri="{BB962C8B-B14F-4D97-AF65-F5344CB8AC3E}">
        <p14:creationId xmlns:p14="http://schemas.microsoft.com/office/powerpoint/2010/main" val="6065171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29</a:t>
            </a:fld>
            <a:endParaRPr lang="en-US"/>
          </a:p>
        </p:txBody>
      </p:sp>
    </p:spTree>
    <p:extLst>
      <p:ext uri="{BB962C8B-B14F-4D97-AF65-F5344CB8AC3E}">
        <p14:creationId xmlns:p14="http://schemas.microsoft.com/office/powerpoint/2010/main" val="11291368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30</a:t>
            </a:fld>
            <a:endParaRPr lang="en-US"/>
          </a:p>
        </p:txBody>
      </p:sp>
    </p:spTree>
    <p:extLst>
      <p:ext uri="{BB962C8B-B14F-4D97-AF65-F5344CB8AC3E}">
        <p14:creationId xmlns:p14="http://schemas.microsoft.com/office/powerpoint/2010/main" val="7052999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(TAM page 34)</a:t>
            </a:r>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31</a:t>
            </a:fld>
            <a:endParaRPr lang="en-US"/>
          </a:p>
        </p:txBody>
      </p:sp>
    </p:spTree>
    <p:extLst>
      <p:ext uri="{BB962C8B-B14F-4D97-AF65-F5344CB8AC3E}">
        <p14:creationId xmlns:p14="http://schemas.microsoft.com/office/powerpoint/2010/main" val="19618530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32</a:t>
            </a:fld>
            <a:endParaRPr lang="en-US"/>
          </a:p>
        </p:txBody>
      </p:sp>
    </p:spTree>
    <p:extLst>
      <p:ext uri="{BB962C8B-B14F-4D97-AF65-F5344CB8AC3E}">
        <p14:creationId xmlns:p14="http://schemas.microsoft.com/office/powerpoint/2010/main" val="42825933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33</a:t>
            </a:fld>
            <a:endParaRPr lang="en-US"/>
          </a:p>
        </p:txBody>
      </p:sp>
    </p:spTree>
    <p:extLst>
      <p:ext uri="{BB962C8B-B14F-4D97-AF65-F5344CB8AC3E}">
        <p14:creationId xmlns:p14="http://schemas.microsoft.com/office/powerpoint/2010/main" val="4682212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34</a:t>
            </a:fld>
            <a:endParaRPr lang="en-US"/>
          </a:p>
        </p:txBody>
      </p:sp>
    </p:spTree>
    <p:extLst>
      <p:ext uri="{BB962C8B-B14F-4D97-AF65-F5344CB8AC3E}">
        <p14:creationId xmlns:p14="http://schemas.microsoft.com/office/powerpoint/2010/main" val="2268695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35</a:t>
            </a:fld>
            <a:endParaRPr lang="en-US"/>
          </a:p>
        </p:txBody>
      </p:sp>
    </p:spTree>
    <p:extLst>
      <p:ext uri="{BB962C8B-B14F-4D97-AF65-F5344CB8AC3E}">
        <p14:creationId xmlns:p14="http://schemas.microsoft.com/office/powerpoint/2010/main" val="994688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36</a:t>
            </a:fld>
            <a:endParaRPr lang="en-US"/>
          </a:p>
        </p:txBody>
      </p:sp>
    </p:spTree>
    <p:extLst>
      <p:ext uri="{BB962C8B-B14F-4D97-AF65-F5344CB8AC3E}">
        <p14:creationId xmlns:p14="http://schemas.microsoft.com/office/powerpoint/2010/main" val="39289068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37</a:t>
            </a:fld>
            <a:endParaRPr lang="en-US"/>
          </a:p>
        </p:txBody>
      </p:sp>
    </p:spTree>
    <p:extLst>
      <p:ext uri="{BB962C8B-B14F-4D97-AF65-F5344CB8AC3E}">
        <p14:creationId xmlns:p14="http://schemas.microsoft.com/office/powerpoint/2010/main" val="11605167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DataManager Reporting is a dynamic online reporting tool that allows you to perform the following tasks:</a:t>
            </a:r>
          </a:p>
          <a:p>
            <a:pPr eaLnBrk="1" hangingPunct="1">
              <a:defRPr/>
            </a:pPr>
            <a:r>
              <a:rPr lang="en-US"/>
              <a:t>Create customized reports using the options available for your account</a:t>
            </a:r>
          </a:p>
          <a:p>
            <a:pPr eaLnBrk="1" hangingPunct="1">
              <a:defRPr/>
            </a:pPr>
            <a:r>
              <a:rPr lang="en-US"/>
              <a:t>View and edit reports online</a:t>
            </a:r>
          </a:p>
          <a:p>
            <a:pPr eaLnBrk="1" hangingPunct="1">
              <a:defRPr/>
            </a:pPr>
            <a:r>
              <a:rPr lang="en-US"/>
              <a:t>Save, edit, and re-use report criteria</a:t>
            </a:r>
          </a:p>
          <a:p>
            <a:pPr eaLnBrk="1" hangingPunct="1">
              <a:defRPr/>
            </a:pPr>
            <a:r>
              <a:rPr lang="en-US"/>
              <a:t>Print reports</a:t>
            </a:r>
          </a:p>
          <a:p>
            <a:pPr eaLnBrk="1" hangingPunct="1">
              <a:defRPr/>
            </a:pPr>
            <a:r>
              <a:rPr lang="en-US"/>
              <a:t>Export reports to PDF, RTF, or Microsoft Excel® format</a:t>
            </a:r>
          </a:p>
          <a:p>
            <a:pPr defTabSz="924916">
              <a:defRPr/>
            </a:pPr>
            <a:endParaRPr lang="en-US"/>
          </a:p>
          <a:p>
            <a:pPr>
              <a:defRPr/>
            </a:pPr>
            <a:r>
              <a:rPr lang="en-US"/>
              <a:t>From DataManager, you can locally download and/or print the following reports and more.</a:t>
            </a:r>
          </a:p>
          <a:p>
            <a:pPr lvl="2">
              <a:buFont typeface="Wingdings" panose="05000000000000000000" pitchFamily="2" charset="2"/>
              <a:buChar char="Ø"/>
              <a:defRPr/>
            </a:pPr>
            <a:r>
              <a:rPr lang="en-US"/>
              <a:t>List Report of Student Scores</a:t>
            </a:r>
          </a:p>
          <a:p>
            <a:pPr lvl="2">
              <a:buFont typeface="Wingdings" panose="05000000000000000000" pitchFamily="2" charset="2"/>
              <a:buChar char="Ø"/>
              <a:defRPr/>
            </a:pPr>
            <a:r>
              <a:rPr lang="en-US"/>
              <a:t>Classroom Summaries</a:t>
            </a:r>
          </a:p>
          <a:p>
            <a:pPr lvl="2">
              <a:buFont typeface="Wingdings" panose="05000000000000000000" pitchFamily="2" charset="2"/>
              <a:buChar char="Ø"/>
              <a:defRPr/>
            </a:pPr>
            <a:r>
              <a:rPr lang="en-US"/>
              <a:t>School Summaries</a:t>
            </a:r>
          </a:p>
          <a:p>
            <a:pPr lvl="2">
              <a:buFont typeface="Wingdings" panose="05000000000000000000" pitchFamily="2" charset="2"/>
              <a:buChar char="Ø"/>
              <a:defRPr/>
            </a:pPr>
            <a:r>
              <a:rPr lang="en-US"/>
              <a:t>District Summary</a:t>
            </a:r>
          </a:p>
          <a:p>
            <a:pPr lvl="2">
              <a:buFont typeface="Wingdings" panose="05000000000000000000" pitchFamily="2" charset="2"/>
              <a:buChar char="Ø"/>
              <a:defRPr/>
            </a:pPr>
            <a:r>
              <a:rPr lang="en-US"/>
              <a:t>Student data file</a:t>
            </a:r>
          </a:p>
          <a:p>
            <a:pPr eaLnBrk="1" hangingPunct="1">
              <a:buFont typeface="Arial"/>
              <a:buChar char="•"/>
              <a:defRPr/>
            </a:pPr>
            <a:endParaRPr lang="en-US" sz="1400"/>
          </a:p>
          <a:p>
            <a:pPr>
              <a:defRPr/>
            </a:pPr>
            <a:r>
              <a:rPr lang="en-US"/>
              <a:t>*The schools will also receive 2 copies of the Student Profile Narrative and the Student Score Labels- 1 for Iowa, 1 for CogAT</a:t>
            </a:r>
          </a:p>
          <a:p>
            <a:pPr defTabSz="924916">
              <a:defRPr/>
            </a:pPr>
            <a:endParaRPr lang="en-US"/>
          </a:p>
          <a:p>
            <a:pPr defTabSz="924916">
              <a:defRPr/>
            </a:pPr>
            <a:r>
              <a:rPr lang="en-US"/>
              <a:t>Step-by-step instructions on how to generate the reports above is be posted on the SC Microsite as well as a live demo during the Posttest Workshop.  </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38</a:t>
            </a:fld>
            <a:endParaRPr lang="en-US"/>
          </a:p>
        </p:txBody>
      </p:sp>
    </p:spTree>
    <p:extLst>
      <p:ext uri="{BB962C8B-B14F-4D97-AF65-F5344CB8AC3E}">
        <p14:creationId xmlns:p14="http://schemas.microsoft.com/office/powerpoint/2010/main" val="23660427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DataManager Reporting is a dynamic online reporting tool that allows you to perform the following tasks:</a:t>
            </a:r>
          </a:p>
          <a:p>
            <a:pPr eaLnBrk="1" hangingPunct="1">
              <a:defRPr/>
            </a:pPr>
            <a:r>
              <a:rPr lang="en-US"/>
              <a:t>Create customized reports using the options available for your account</a:t>
            </a:r>
          </a:p>
          <a:p>
            <a:pPr eaLnBrk="1" hangingPunct="1">
              <a:defRPr/>
            </a:pPr>
            <a:r>
              <a:rPr lang="en-US"/>
              <a:t>View and edit reports online</a:t>
            </a:r>
          </a:p>
          <a:p>
            <a:pPr eaLnBrk="1" hangingPunct="1">
              <a:defRPr/>
            </a:pPr>
            <a:r>
              <a:rPr lang="en-US"/>
              <a:t>Save, edit, and re-use report criteria</a:t>
            </a:r>
          </a:p>
          <a:p>
            <a:pPr eaLnBrk="1" hangingPunct="1">
              <a:defRPr/>
            </a:pPr>
            <a:r>
              <a:rPr lang="en-US"/>
              <a:t>Print reports</a:t>
            </a:r>
          </a:p>
          <a:p>
            <a:pPr eaLnBrk="1" hangingPunct="1">
              <a:defRPr/>
            </a:pPr>
            <a:r>
              <a:rPr lang="en-US"/>
              <a:t>Export reports to PDF, RTF, or Microsoft Excel® format</a:t>
            </a:r>
          </a:p>
          <a:p>
            <a:pPr defTabSz="924916">
              <a:defRPr/>
            </a:pPr>
            <a:endParaRPr lang="en-US"/>
          </a:p>
          <a:p>
            <a:pPr>
              <a:defRPr/>
            </a:pPr>
            <a:r>
              <a:rPr lang="en-US"/>
              <a:t>From DataManager, you can locally download and/or print the following reports and more.</a:t>
            </a:r>
          </a:p>
          <a:p>
            <a:pPr lvl="2">
              <a:buFont typeface="Wingdings" panose="05000000000000000000" pitchFamily="2" charset="2"/>
              <a:buChar char="Ø"/>
              <a:defRPr/>
            </a:pPr>
            <a:r>
              <a:rPr lang="en-US"/>
              <a:t>List Report of Student Scores</a:t>
            </a:r>
          </a:p>
          <a:p>
            <a:pPr lvl="2">
              <a:buFont typeface="Wingdings" panose="05000000000000000000" pitchFamily="2" charset="2"/>
              <a:buChar char="Ø"/>
              <a:defRPr/>
            </a:pPr>
            <a:r>
              <a:rPr lang="en-US"/>
              <a:t>Classroom Summaries</a:t>
            </a:r>
          </a:p>
          <a:p>
            <a:pPr lvl="2">
              <a:buFont typeface="Wingdings" panose="05000000000000000000" pitchFamily="2" charset="2"/>
              <a:buChar char="Ø"/>
              <a:defRPr/>
            </a:pPr>
            <a:r>
              <a:rPr lang="en-US"/>
              <a:t>School Summaries</a:t>
            </a:r>
          </a:p>
          <a:p>
            <a:pPr lvl="2">
              <a:buFont typeface="Wingdings" panose="05000000000000000000" pitchFamily="2" charset="2"/>
              <a:buChar char="Ø"/>
              <a:defRPr/>
            </a:pPr>
            <a:r>
              <a:rPr lang="en-US"/>
              <a:t>District Summary</a:t>
            </a:r>
          </a:p>
          <a:p>
            <a:pPr lvl="2">
              <a:buFont typeface="Wingdings" panose="05000000000000000000" pitchFamily="2" charset="2"/>
              <a:buChar char="Ø"/>
              <a:defRPr/>
            </a:pPr>
            <a:r>
              <a:rPr lang="en-US"/>
              <a:t>Student data file</a:t>
            </a:r>
          </a:p>
          <a:p>
            <a:pPr eaLnBrk="1" hangingPunct="1">
              <a:buFont typeface="Arial"/>
              <a:buChar char="•"/>
              <a:defRPr/>
            </a:pPr>
            <a:endParaRPr lang="en-US" sz="1400"/>
          </a:p>
          <a:p>
            <a:pPr>
              <a:defRPr/>
            </a:pPr>
            <a:r>
              <a:rPr lang="en-US"/>
              <a:t>*The schools will also receive 2 copies of the Student Profile Narrative and the Student Score Labels- 1 for Iowa, 1 for CogAT</a:t>
            </a:r>
          </a:p>
          <a:p>
            <a:pPr defTabSz="924916">
              <a:defRPr/>
            </a:pPr>
            <a:endParaRPr lang="en-US"/>
          </a:p>
          <a:p>
            <a:pPr defTabSz="924916">
              <a:defRPr/>
            </a:pPr>
            <a:r>
              <a:rPr lang="en-US"/>
              <a:t>Step-by-step instructions on how to generate the reports above is be posted on the SC Microsite as well as a live demo during the Posttest Workshop.  </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39</a:t>
            </a:fld>
            <a:endParaRPr lang="en-US"/>
          </a:p>
        </p:txBody>
      </p:sp>
    </p:spTree>
    <p:extLst>
      <p:ext uri="{BB962C8B-B14F-4D97-AF65-F5344CB8AC3E}">
        <p14:creationId xmlns:p14="http://schemas.microsoft.com/office/powerpoint/2010/main" val="36107122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40</a:t>
            </a:fld>
            <a:endParaRPr lang="en-US"/>
          </a:p>
        </p:txBody>
      </p:sp>
    </p:spTree>
    <p:extLst>
      <p:ext uri="{BB962C8B-B14F-4D97-AF65-F5344CB8AC3E}">
        <p14:creationId xmlns:p14="http://schemas.microsoft.com/office/powerpoint/2010/main" val="71673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41</a:t>
            </a:fld>
            <a:endParaRPr lang="en-US"/>
          </a:p>
        </p:txBody>
      </p:sp>
    </p:spTree>
    <p:extLst>
      <p:ext uri="{BB962C8B-B14F-4D97-AF65-F5344CB8AC3E}">
        <p14:creationId xmlns:p14="http://schemas.microsoft.com/office/powerpoint/2010/main" val="40760472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42</a:t>
            </a:fld>
            <a:endParaRPr lang="en-US"/>
          </a:p>
        </p:txBody>
      </p:sp>
    </p:spTree>
    <p:extLst>
      <p:ext uri="{BB962C8B-B14F-4D97-AF65-F5344CB8AC3E}">
        <p14:creationId xmlns:p14="http://schemas.microsoft.com/office/powerpoint/2010/main" val="21330691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97E4FF-90BF-4345-990B-E4714F674C46}" type="slidenum">
              <a:rPr lang="en-US" smtClean="0"/>
              <a:t>43</a:t>
            </a:fld>
            <a:endParaRPr lang="en-US"/>
          </a:p>
        </p:txBody>
      </p:sp>
    </p:spTree>
    <p:extLst>
      <p:ext uri="{BB962C8B-B14F-4D97-AF65-F5344CB8AC3E}">
        <p14:creationId xmlns:p14="http://schemas.microsoft.com/office/powerpoint/2010/main" val="8102828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Large Image Dark">
    <p:bg>
      <p:bgPr>
        <a:solidFill>
          <a:srgbClr val="003260"/>
        </a:solidFill>
        <a:effectLst/>
      </p:bgPr>
    </p:bg>
    <p:spTree>
      <p:nvGrpSpPr>
        <p:cNvPr id="1" name=""/>
        <p:cNvGrpSpPr/>
        <p:nvPr/>
      </p:nvGrpSpPr>
      <p:grpSpPr>
        <a:xfrm>
          <a:off x="0" y="0"/>
          <a:ext cx="0" cy="0"/>
          <a:chOff x="0" y="0"/>
          <a:chExt cx="0" cy="0"/>
        </a:xfrm>
      </p:grpSpPr>
      <p:pic>
        <p:nvPicPr>
          <p:cNvPr id="2" name="Group 41" descr="preencoded.png">
            <a:extLst>
              <a:ext uri="{FF2B5EF4-FFF2-40B4-BE49-F238E27FC236}">
                <a16:creationId xmlns:a16="http://schemas.microsoft.com/office/drawing/2014/main" id="{62FFAC7D-E874-9950-F9B0-6F37BCD9647B}"/>
              </a:ext>
            </a:extLst>
          </p:cNvPr>
          <p:cNvPicPr>
            <a:picLocks noChangeAspect="1"/>
          </p:cNvPicPr>
          <p:nvPr/>
        </p:nvPicPr>
        <p:blipFill>
          <a:blip>
            <a:extLst>
              <a:ext uri="{96DAC541-7B7A-43D3-8B79-37D633B846F1}">
                <asvg:svgBlip xmlns:asvg="http://schemas.microsoft.com/office/drawing/2016/SVG/main" r:embed="rId2"/>
              </a:ext>
            </a:extLst>
          </a:blip>
          <a:srcRect/>
          <a:stretch>
            <a:fillRect/>
          </a:stretch>
        </p:blipFill>
        <p:spPr>
          <a:xfrm>
            <a:off x="10403457" y="0"/>
            <a:ext cx="1788538" cy="6858000"/>
          </a:xfrm>
          <a:prstGeom prst="rect">
            <a:avLst/>
          </a:prstGeom>
          <a:noFill/>
          <a:ln cap="flat">
            <a:noFill/>
          </a:ln>
        </p:spPr>
      </p:pic>
    </p:spTree>
    <p:extLst>
      <p:ext uri="{BB962C8B-B14F-4D97-AF65-F5344CB8AC3E}">
        <p14:creationId xmlns:p14="http://schemas.microsoft.com/office/powerpoint/2010/main" val="112043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Light 1">
    <p:spTree>
      <p:nvGrpSpPr>
        <p:cNvPr id="1" name=""/>
        <p:cNvGrpSpPr/>
        <p:nvPr/>
      </p:nvGrpSpPr>
      <p:grpSpPr>
        <a:xfrm>
          <a:off x="0" y="0"/>
          <a:ext cx="0" cy="0"/>
          <a:chOff x="0" y="0"/>
          <a:chExt cx="0" cy="0"/>
        </a:xfrm>
      </p:grpSpPr>
      <p:pic>
        <p:nvPicPr>
          <p:cNvPr id="2" name="Logo" descr="preencoded.png">
            <a:extLst>
              <a:ext uri="{FF2B5EF4-FFF2-40B4-BE49-F238E27FC236}">
                <a16:creationId xmlns:a16="http://schemas.microsoft.com/office/drawing/2014/main" id="{2F974468-0AA1-39EB-A65D-6FE39AA496EA}"/>
              </a:ext>
            </a:extLst>
          </p:cNvPr>
          <p:cNvPicPr>
            <a:picLocks noMove="1" noResize="1"/>
          </p:cNvPicPr>
          <p:nvPr/>
        </p:nvPicPr>
        <p:blipFill>
          <a:blip>
            <a:extLst>
              <a:ext uri="{96DAC541-7B7A-43D3-8B79-37D633B846F1}">
                <asvg:svgBlip xmlns:asvg="http://schemas.microsoft.com/office/drawing/2016/SVG/main" r:embed="rId2"/>
              </a:ext>
            </a:extLst>
          </a:blip>
          <a:srcRect/>
          <a:stretch>
            <a:fillRect/>
          </a:stretch>
        </p:blipFill>
        <p:spPr>
          <a:xfrm>
            <a:off x="381003" y="381003"/>
            <a:ext cx="2025652" cy="634995"/>
          </a:xfrm>
          <a:prstGeom prst="rect">
            <a:avLst/>
          </a:prstGeom>
          <a:noFill/>
          <a:ln cap="flat">
            <a:noFill/>
          </a:ln>
        </p:spPr>
      </p:pic>
      <p:sp>
        <p:nvSpPr>
          <p:cNvPr id="3" name="name_00002025">
            <a:extLst>
              <a:ext uri="{FF2B5EF4-FFF2-40B4-BE49-F238E27FC236}">
                <a16:creationId xmlns:a16="http://schemas.microsoft.com/office/drawing/2014/main" id="{235D54D5-903D-4D1C-4CA1-A82B678BFCEB}"/>
              </a:ext>
            </a:extLst>
          </p:cNvPr>
          <p:cNvSpPr/>
          <p:nvPr/>
        </p:nvSpPr>
        <p:spPr>
          <a:xfrm>
            <a:off x="895353" y="6083302"/>
            <a:ext cx="6692895" cy="95253"/>
          </a:xfrm>
          <a:prstGeom prst="rect">
            <a:avLst/>
          </a:prstGeom>
          <a:noFill/>
          <a:ln cap="flat">
            <a:noFill/>
            <a:prstDash val="solid"/>
          </a:ln>
        </p:spPr>
        <p:txBody>
          <a:bodyPr vert="horz" wrap="square" lIns="0" tIns="0" rIns="0" bIns="0" anchor="ctr" anchorCtr="0" compatLnSpc="1">
            <a:noAutofit/>
          </a:bodyPr>
          <a:lstStyle/>
          <a:p>
            <a:pPr marL="0" marR="0" lvl="0" indent="0" algn="l" defTabSz="914372" rtl="0" fontAlgn="auto" hangingPunct="1">
              <a:lnSpc>
                <a:spcPct val="91667"/>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000000"/>
                </a:solidFill>
                <a:uFillTx/>
                <a:latin typeface="ProximaNova-ExtraBold" pitchFamily="34"/>
                <a:ea typeface="ProximaNova-ExtraBold" pitchFamily="34"/>
                <a:cs typeface="ProximaNova-ExtraBold" pitchFamily="34"/>
              </a:rPr>
              <a:t>00.00.2025</a:t>
            </a:r>
            <a:endParaRPr lang="en-US" sz="1200" b="0" i="0" u="none" strike="noStrike" kern="1200" cap="none" spc="0" baseline="0">
              <a:solidFill>
                <a:srgbClr val="000000"/>
              </a:solidFill>
              <a:uFillTx/>
              <a:latin typeface="Calibri"/>
              <a:cs typeface="Arial"/>
            </a:endParaRPr>
          </a:p>
        </p:txBody>
      </p:sp>
      <p:sp>
        <p:nvSpPr>
          <p:cNvPr id="4" name="Text Placeholder 9">
            <a:extLst>
              <a:ext uri="{FF2B5EF4-FFF2-40B4-BE49-F238E27FC236}">
                <a16:creationId xmlns:a16="http://schemas.microsoft.com/office/drawing/2014/main" id="{0CC64B0B-76BD-9A86-6F23-ED8CC88174F1}"/>
              </a:ext>
            </a:extLst>
          </p:cNvPr>
          <p:cNvSpPr txBox="1">
            <a:spLocks noGrp="1"/>
          </p:cNvSpPr>
          <p:nvPr>
            <p:ph type="body" idx="4294967295"/>
          </p:nvPr>
        </p:nvSpPr>
        <p:spPr>
          <a:xfrm>
            <a:off x="895353" y="2122093"/>
            <a:ext cx="5865839" cy="2196864"/>
          </a:xfrm>
        </p:spPr>
        <p:txBody>
          <a:bodyPr anchor="ctr">
            <a:noAutofit/>
          </a:bodyPr>
          <a:lstStyle>
            <a:lvl1pPr marL="0" indent="0" defTabSz="609612">
              <a:lnSpc>
                <a:spcPct val="100000"/>
              </a:lnSpc>
              <a:spcBef>
                <a:spcPts val="0"/>
              </a:spcBef>
              <a:buNone/>
              <a:defRPr sz="4800" b="1">
                <a:latin typeface="PROXIMANOVA-EXTRABOLD" pitchFamily="2"/>
              </a:defRPr>
            </a:lvl1pPr>
            <a:lvl2pPr marL="0" lvl="0" indent="0" defTabSz="609612">
              <a:lnSpc>
                <a:spcPct val="100000"/>
              </a:lnSpc>
              <a:spcBef>
                <a:spcPts val="0"/>
              </a:spcBef>
              <a:buNone/>
              <a:defRPr sz="4800" b="1">
                <a:latin typeface="PROXIMANOVA-EXTRABOLD" pitchFamily="2"/>
              </a:defRPr>
            </a:lvl2pPr>
          </a:lstStyle>
          <a:p>
            <a:pPr lvl="0"/>
            <a:r>
              <a:rPr lang="en-US"/>
              <a:t>Name of Slide Deck:</a:t>
            </a:r>
          </a:p>
          <a:p>
            <a:pPr lvl="0"/>
            <a:r>
              <a:rPr lang="en-US"/>
              <a:t>Subtitle Here</a:t>
            </a:r>
          </a:p>
        </p:txBody>
      </p:sp>
      <p:pic>
        <p:nvPicPr>
          <p:cNvPr id="5" name="Picture 2">
            <a:extLst>
              <a:ext uri="{FF2B5EF4-FFF2-40B4-BE49-F238E27FC236}">
                <a16:creationId xmlns:a16="http://schemas.microsoft.com/office/drawing/2014/main" id="{EF18E598-E79D-23EC-E7DA-8C8CE48E9AE6}"/>
              </a:ext>
            </a:extLst>
          </p:cNvPr>
          <p:cNvPicPr>
            <a:picLocks noChangeAspect="1"/>
          </p:cNvPicPr>
          <p:nvPr/>
        </p:nvPicPr>
        <p:blipFill>
          <a:blip r:embed="rId3"/>
          <a:stretch>
            <a:fillRect/>
          </a:stretch>
        </p:blipFill>
        <p:spPr>
          <a:xfrm>
            <a:off x="9918387" y="0"/>
            <a:ext cx="2273619" cy="6858000"/>
          </a:xfrm>
          <a:prstGeom prst="rect">
            <a:avLst/>
          </a:prstGeom>
          <a:noFill/>
          <a:ln cap="flat">
            <a:noFill/>
          </a:ln>
        </p:spPr>
      </p:pic>
      <p:sp>
        <p:nvSpPr>
          <p:cNvPr id="6" name="AutoShape 2" descr="Modern blue and green template">
            <a:extLst>
              <a:ext uri="{FF2B5EF4-FFF2-40B4-BE49-F238E27FC236}">
                <a16:creationId xmlns:a16="http://schemas.microsoft.com/office/drawing/2014/main" id="{D134E453-71F5-8411-1787-CCD8F84E657B}"/>
              </a:ext>
            </a:extLst>
          </p:cNvPr>
          <p:cNvSpPr/>
          <p:nvPr/>
        </p:nvSpPr>
        <p:spPr>
          <a:xfrm>
            <a:off x="5943600" y="327659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cs typeface="Arial"/>
            </a:endParaRPr>
          </a:p>
        </p:txBody>
      </p:sp>
      <p:pic>
        <p:nvPicPr>
          <p:cNvPr id="7" name="Picture 7">
            <a:extLst>
              <a:ext uri="{FF2B5EF4-FFF2-40B4-BE49-F238E27FC236}">
                <a16:creationId xmlns:a16="http://schemas.microsoft.com/office/drawing/2014/main" id="{575FB6E2-A43E-B199-EE87-EB68512FA243}"/>
              </a:ext>
            </a:extLst>
          </p:cNvPr>
          <p:cNvPicPr>
            <a:picLocks noChangeAspect="1"/>
          </p:cNvPicPr>
          <p:nvPr/>
        </p:nvPicPr>
        <p:blipFill>
          <a:blip r:embed="rId4"/>
          <a:stretch>
            <a:fillRect/>
          </a:stretch>
        </p:blipFill>
        <p:spPr>
          <a:xfrm>
            <a:off x="-18653" y="0"/>
            <a:ext cx="12229304" cy="6858000"/>
          </a:xfrm>
          <a:prstGeom prst="rect">
            <a:avLst/>
          </a:prstGeom>
          <a:noFill/>
          <a:ln cap="flat">
            <a:noFill/>
          </a:ln>
        </p:spPr>
      </p:pic>
    </p:spTree>
    <p:extLst>
      <p:ext uri="{BB962C8B-B14F-4D97-AF65-F5344CB8AC3E}">
        <p14:creationId xmlns:p14="http://schemas.microsoft.com/office/powerpoint/2010/main" val="3700134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Agenda Light">
    <p:spTree>
      <p:nvGrpSpPr>
        <p:cNvPr id="1" name=""/>
        <p:cNvGrpSpPr/>
        <p:nvPr/>
      </p:nvGrpSpPr>
      <p:grpSpPr>
        <a:xfrm>
          <a:off x="0" y="0"/>
          <a:ext cx="0" cy="0"/>
          <a:chOff x="0" y="0"/>
          <a:chExt cx="0" cy="0"/>
        </a:xfrm>
      </p:grpSpPr>
      <p:pic>
        <p:nvPicPr>
          <p:cNvPr id="2" name="Logo" descr="preencoded.png">
            <a:extLst>
              <a:ext uri="{FF2B5EF4-FFF2-40B4-BE49-F238E27FC236}">
                <a16:creationId xmlns:a16="http://schemas.microsoft.com/office/drawing/2014/main" id="{2DA45C96-F630-910C-2BE0-1D65D64F3C7C}"/>
              </a:ext>
            </a:extLst>
          </p:cNvPr>
          <p:cNvPicPr>
            <a:picLocks noMove="1" noResize="1"/>
          </p:cNvPicPr>
          <p:nvPr/>
        </p:nvPicPr>
        <p:blipFill>
          <a:blip>
            <a:extLst>
              <a:ext uri="{96DAC541-7B7A-43D3-8B79-37D633B846F1}">
                <asvg:svgBlip xmlns:asvg="http://schemas.microsoft.com/office/drawing/2016/SVG/main" r:embed="rId2"/>
              </a:ext>
            </a:extLst>
          </a:blip>
          <a:srcRect/>
          <a:stretch>
            <a:fillRect/>
          </a:stretch>
        </p:blipFill>
        <p:spPr>
          <a:xfrm>
            <a:off x="381003" y="381003"/>
            <a:ext cx="2025652" cy="634995"/>
          </a:xfrm>
          <a:prstGeom prst="rect">
            <a:avLst/>
          </a:prstGeom>
          <a:noFill/>
          <a:ln cap="flat">
            <a:noFill/>
          </a:ln>
        </p:spPr>
      </p:pic>
      <p:pic>
        <p:nvPicPr>
          <p:cNvPr id="3" name="Picture 6">
            <a:extLst>
              <a:ext uri="{FF2B5EF4-FFF2-40B4-BE49-F238E27FC236}">
                <a16:creationId xmlns:a16="http://schemas.microsoft.com/office/drawing/2014/main" id="{1A94539D-13CC-EEDA-2A1F-B37F5A7B29AD}"/>
              </a:ext>
            </a:extLst>
          </p:cNvPr>
          <p:cNvPicPr>
            <a:picLocks noChangeAspect="1"/>
          </p:cNvPicPr>
          <p:nvPr/>
        </p:nvPicPr>
        <p:blipFill>
          <a:blip r:embed="rId3"/>
          <a:stretch>
            <a:fillRect/>
          </a:stretch>
        </p:blipFill>
        <p:spPr>
          <a:xfrm>
            <a:off x="3236" y="0"/>
            <a:ext cx="12185523" cy="6858000"/>
          </a:xfrm>
          <a:prstGeom prst="rect">
            <a:avLst/>
          </a:prstGeom>
          <a:noFill/>
          <a:ln cap="flat">
            <a:noFill/>
          </a:ln>
        </p:spPr>
      </p:pic>
    </p:spTree>
    <p:extLst>
      <p:ext uri="{BB962C8B-B14F-4D97-AF65-F5344CB8AC3E}">
        <p14:creationId xmlns:p14="http://schemas.microsoft.com/office/powerpoint/2010/main" val="2213958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Agenda Light">
    <p:spTree>
      <p:nvGrpSpPr>
        <p:cNvPr id="1" name=""/>
        <p:cNvGrpSpPr/>
        <p:nvPr/>
      </p:nvGrpSpPr>
      <p:grpSpPr>
        <a:xfrm>
          <a:off x="0" y="0"/>
          <a:ext cx="0" cy="0"/>
          <a:chOff x="0" y="0"/>
          <a:chExt cx="0" cy="0"/>
        </a:xfrm>
      </p:grpSpPr>
      <p:pic>
        <p:nvPicPr>
          <p:cNvPr id="2" name="Logo" descr="preencoded.png">
            <a:extLst>
              <a:ext uri="{FF2B5EF4-FFF2-40B4-BE49-F238E27FC236}">
                <a16:creationId xmlns:a16="http://schemas.microsoft.com/office/drawing/2014/main" id="{77E9908D-DBE9-04D5-211B-13DB95EAD7F6}"/>
              </a:ext>
            </a:extLst>
          </p:cNvPr>
          <p:cNvPicPr>
            <a:picLocks noMove="1" noResize="1"/>
          </p:cNvPicPr>
          <p:nvPr/>
        </p:nvPicPr>
        <p:blipFill>
          <a:blip>
            <a:extLst>
              <a:ext uri="{96DAC541-7B7A-43D3-8B79-37D633B846F1}">
                <asvg:svgBlip xmlns:asvg="http://schemas.microsoft.com/office/drawing/2016/SVG/main" r:embed="rId2"/>
              </a:ext>
            </a:extLst>
          </a:blip>
          <a:srcRect/>
          <a:stretch>
            <a:fillRect/>
          </a:stretch>
        </p:blipFill>
        <p:spPr>
          <a:xfrm>
            <a:off x="381003" y="381003"/>
            <a:ext cx="2025652" cy="634995"/>
          </a:xfrm>
          <a:prstGeom prst="rect">
            <a:avLst/>
          </a:prstGeom>
          <a:noFill/>
          <a:ln cap="flat">
            <a:noFill/>
          </a:ln>
        </p:spPr>
      </p:pic>
      <p:pic>
        <p:nvPicPr>
          <p:cNvPr id="3" name="Picture 6">
            <a:extLst>
              <a:ext uri="{FF2B5EF4-FFF2-40B4-BE49-F238E27FC236}">
                <a16:creationId xmlns:a16="http://schemas.microsoft.com/office/drawing/2014/main" id="{93B25FA2-DE7B-B29A-96F5-A08E29D55F9F}"/>
              </a:ext>
            </a:extLst>
          </p:cNvPr>
          <p:cNvPicPr>
            <a:picLocks noChangeAspect="1"/>
          </p:cNvPicPr>
          <p:nvPr/>
        </p:nvPicPr>
        <p:blipFill>
          <a:blip r:embed="rId3"/>
          <a:stretch>
            <a:fillRect/>
          </a:stretch>
        </p:blipFill>
        <p:spPr>
          <a:xfrm>
            <a:off x="3236" y="0"/>
            <a:ext cx="12185523" cy="6858000"/>
          </a:xfrm>
          <a:prstGeom prst="rect">
            <a:avLst/>
          </a:prstGeom>
          <a:noFill/>
          <a:ln cap="flat">
            <a:noFill/>
          </a:ln>
        </p:spPr>
      </p:pic>
      <p:sp>
        <p:nvSpPr>
          <p:cNvPr id="4" name="Rectangle 3">
            <a:extLst>
              <a:ext uri="{FF2B5EF4-FFF2-40B4-BE49-F238E27FC236}">
                <a16:creationId xmlns:a16="http://schemas.microsoft.com/office/drawing/2014/main" id="{68484CF3-B84B-50B9-8500-548E48A8D1A9}"/>
              </a:ext>
            </a:extLst>
          </p:cNvPr>
          <p:cNvSpPr/>
          <p:nvPr/>
        </p:nvSpPr>
        <p:spPr>
          <a:xfrm>
            <a:off x="0" y="0"/>
            <a:ext cx="5895475" cy="3529263"/>
          </a:xfrm>
          <a:prstGeom prst="rect">
            <a:avLst/>
          </a:prstGeom>
          <a:solidFill>
            <a:srgbClr val="FFFFFF"/>
          </a:solidFill>
          <a:ln w="12701" cap="flat">
            <a:solidFill>
              <a:srgbClr val="FFFFFF"/>
            </a:solidFill>
            <a:prstDash val="solid"/>
            <a:miter/>
          </a:ln>
        </p:spPr>
        <p:txBody>
          <a:bodyPr vert="horz" wrap="square" lIns="91440" tIns="45720" rIns="91440" bIns="45720" anchor="ctr" anchorCtr="1" compatLnSpc="1">
            <a:noAutofit/>
          </a:bodyPr>
          <a:lstStyle/>
          <a:p>
            <a:pPr marL="0" marR="0" lvl="0" indent="0" algn="ctr" defTabSz="1219169"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0" cap="none" spc="0" baseline="0">
              <a:solidFill>
                <a:srgbClr val="FFFFFF"/>
              </a:solidFill>
              <a:uFillTx/>
              <a:latin typeface="Arial"/>
            </a:endParaRPr>
          </a:p>
        </p:txBody>
      </p:sp>
    </p:spTree>
    <p:extLst>
      <p:ext uri="{BB962C8B-B14F-4D97-AF65-F5344CB8AC3E}">
        <p14:creationId xmlns:p14="http://schemas.microsoft.com/office/powerpoint/2010/main" val="2572093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One column text">
    <p:bg>
      <p:bgPr>
        <a:solidFill>
          <a:srgbClr val="0E2841"/>
        </a:solidFill>
        <a:effectLst/>
      </p:bgPr>
    </p:bg>
    <p:spTree>
      <p:nvGrpSpPr>
        <p:cNvPr id="1" name=""/>
        <p:cNvGrpSpPr/>
        <p:nvPr/>
      </p:nvGrpSpPr>
      <p:grpSpPr>
        <a:xfrm>
          <a:off x="0" y="0"/>
          <a:ext cx="0" cy="0"/>
          <a:chOff x="0" y="0"/>
          <a:chExt cx="0" cy="0"/>
        </a:xfrm>
      </p:grpSpPr>
      <p:sp>
        <p:nvSpPr>
          <p:cNvPr id="2" name="AutoShape 2" descr="Abstract curved arcs on white background">
            <a:extLst>
              <a:ext uri="{FF2B5EF4-FFF2-40B4-BE49-F238E27FC236}">
                <a16:creationId xmlns:a16="http://schemas.microsoft.com/office/drawing/2014/main" id="{F3E6ACE7-0462-903B-5E77-28A7CB11415B}"/>
              </a:ext>
            </a:extLst>
          </p:cNvPr>
          <p:cNvSpPr/>
          <p:nvPr/>
        </p:nvSpPr>
        <p:spPr>
          <a:xfrm>
            <a:off x="5892795" y="3225802"/>
            <a:ext cx="406395" cy="406395"/>
          </a:xfrm>
          <a:prstGeom prst="rect">
            <a:avLst/>
          </a:prstGeom>
          <a:noFill/>
          <a:ln cap="flat">
            <a:noFill/>
            <a:prstDash val="solid"/>
          </a:ln>
        </p:spPr>
        <p:txBody>
          <a:bodyPr vert="horz" wrap="square" lIns="121916" tIns="60963" rIns="121916" bIns="60963" anchor="t" anchorCtr="0" compatLnSpc="1">
            <a:noAutofit/>
          </a:bodyPr>
          <a:lstStyle/>
          <a:p>
            <a:pPr marL="0" marR="0" lvl="0" indent="0" algn="l" defTabSz="1219169"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0" cap="none" spc="0" baseline="0">
              <a:solidFill>
                <a:srgbClr val="000000"/>
              </a:solidFill>
              <a:uFillTx/>
              <a:latin typeface="Arial"/>
              <a:cs typeface="Arial"/>
            </a:endParaRPr>
          </a:p>
        </p:txBody>
      </p:sp>
      <p:pic>
        <p:nvPicPr>
          <p:cNvPr id="3" name="Picture 7">
            <a:extLst>
              <a:ext uri="{FF2B5EF4-FFF2-40B4-BE49-F238E27FC236}">
                <a16:creationId xmlns:a16="http://schemas.microsoft.com/office/drawing/2014/main" id="{6A973D62-738B-76D6-E4B8-F04B0AFB068F}"/>
              </a:ext>
            </a:extLst>
          </p:cNvPr>
          <p:cNvPicPr>
            <a:picLocks noChangeAspect="1"/>
          </p:cNvPicPr>
          <p:nvPr/>
        </p:nvPicPr>
        <p:blipFill>
          <a:blip r:embed="rId2"/>
          <a:stretch>
            <a:fillRect/>
          </a:stretch>
        </p:blipFill>
        <p:spPr>
          <a:xfrm>
            <a:off x="3236" y="0"/>
            <a:ext cx="12185523" cy="6858000"/>
          </a:xfrm>
          <a:prstGeom prst="rect">
            <a:avLst/>
          </a:prstGeom>
          <a:noFill/>
          <a:ln cap="flat">
            <a:noFill/>
          </a:ln>
        </p:spPr>
      </p:pic>
    </p:spTree>
    <p:extLst>
      <p:ext uri="{BB962C8B-B14F-4D97-AF65-F5344CB8AC3E}">
        <p14:creationId xmlns:p14="http://schemas.microsoft.com/office/powerpoint/2010/main" val="1199005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2" name="Google Shape;9;p2">
            <a:extLst>
              <a:ext uri="{FF2B5EF4-FFF2-40B4-BE49-F238E27FC236}">
                <a16:creationId xmlns:a16="http://schemas.microsoft.com/office/drawing/2014/main" id="{9F6AAABA-35FB-7F1B-08DE-4DC9F1549576}"/>
              </a:ext>
            </a:extLst>
          </p:cNvPr>
          <p:cNvSpPr txBox="1">
            <a:spLocks noGrp="1"/>
          </p:cNvSpPr>
          <p:nvPr>
            <p:ph type="ctrTitle"/>
          </p:nvPr>
        </p:nvSpPr>
        <p:spPr>
          <a:xfrm>
            <a:off x="963631" y="2471513"/>
            <a:ext cx="6211199" cy="1666795"/>
          </a:xfrm>
        </p:spPr>
        <p:txBody>
          <a:bodyPr lIns="91421" tIns="91421" rIns="91421" bIns="91421">
            <a:noAutofit/>
          </a:bodyPr>
          <a:lstStyle>
            <a:lvl1pPr>
              <a:defRPr sz="5733">
                <a:solidFill>
                  <a:srgbClr val="FFFFFF"/>
                </a:solidFill>
                <a:latin typeface="Montserrat ExtraBold"/>
                <a:ea typeface="Montserrat ExtraBold"/>
                <a:cs typeface="Montserrat ExtraBold"/>
              </a:defRPr>
            </a:lvl1pPr>
          </a:lstStyle>
          <a:p>
            <a:pPr lvl="0"/>
            <a:endParaRPr lang="en-US"/>
          </a:p>
        </p:txBody>
      </p:sp>
      <p:sp>
        <p:nvSpPr>
          <p:cNvPr id="3" name="Google Shape;10;p2">
            <a:extLst>
              <a:ext uri="{FF2B5EF4-FFF2-40B4-BE49-F238E27FC236}">
                <a16:creationId xmlns:a16="http://schemas.microsoft.com/office/drawing/2014/main" id="{985CF999-1872-7CC2-462C-2DADE3D76650}"/>
              </a:ext>
            </a:extLst>
          </p:cNvPr>
          <p:cNvSpPr txBox="1">
            <a:spLocks noGrp="1"/>
          </p:cNvSpPr>
          <p:nvPr>
            <p:ph type="subTitle" idx="1"/>
          </p:nvPr>
        </p:nvSpPr>
        <p:spPr>
          <a:xfrm>
            <a:off x="1113464" y="4980096"/>
            <a:ext cx="3839199" cy="623602"/>
          </a:xfrm>
        </p:spPr>
        <p:txBody>
          <a:bodyPr lIns="91421" tIns="91421" rIns="91421" bIns="91421" anchor="ctr">
            <a:noAutofit/>
          </a:bodyPr>
          <a:lstStyle>
            <a:lvl1pPr>
              <a:lnSpc>
                <a:spcPct val="100000"/>
              </a:lnSpc>
              <a:spcBef>
                <a:spcPts val="0"/>
              </a:spcBef>
              <a:buNone/>
              <a:defRPr sz="2133">
                <a:solidFill>
                  <a:srgbClr val="FFFFFF"/>
                </a:solidFill>
                <a:latin typeface="Poppins"/>
                <a:ea typeface="Poppins"/>
                <a:cs typeface="Poppins"/>
              </a:defRPr>
            </a:lvl1pPr>
          </a:lstStyle>
          <a:p>
            <a:pPr lvl="0"/>
            <a:endParaRPr lang="en-US"/>
          </a:p>
        </p:txBody>
      </p:sp>
      <p:sp>
        <p:nvSpPr>
          <p:cNvPr id="4" name="Google Shape;11;p2">
            <a:extLst>
              <a:ext uri="{FF2B5EF4-FFF2-40B4-BE49-F238E27FC236}">
                <a16:creationId xmlns:a16="http://schemas.microsoft.com/office/drawing/2014/main" id="{2A477EB7-D015-BF79-C47B-E1D79B617039}"/>
              </a:ext>
            </a:extLst>
          </p:cNvPr>
          <p:cNvSpPr/>
          <p:nvPr/>
        </p:nvSpPr>
        <p:spPr>
          <a:xfrm rot="16199987">
            <a:off x="475918" y="-486086"/>
            <a:ext cx="6871972" cy="7823807"/>
          </a:xfrm>
          <a:custGeom>
            <a:avLst/>
            <a:gdLst>
              <a:gd name="f0" fmla="val 10800000"/>
              <a:gd name="f1" fmla="val 5400000"/>
              <a:gd name="f2" fmla="val 180"/>
              <a:gd name="f3" fmla="val w"/>
              <a:gd name="f4" fmla="val h"/>
              <a:gd name="f5" fmla="val 0"/>
              <a:gd name="f6" fmla="val 21600"/>
              <a:gd name="f7" fmla="val 17322"/>
              <a:gd name="f8" fmla="val 10800"/>
              <a:gd name="f9" fmla="val 23922"/>
              <a:gd name="f10" fmla="val 20172"/>
              <a:gd name="f11" fmla="+- 0 0 -180"/>
              <a:gd name="f12" fmla="*/ f3 1 21600"/>
              <a:gd name="f13" fmla="*/ f4 1 21600"/>
              <a:gd name="f14" fmla="val f5"/>
              <a:gd name="f15" fmla="val f6"/>
              <a:gd name="f16" fmla="*/ f11 f0 1"/>
              <a:gd name="f17" fmla="+- f15 0 f14"/>
              <a:gd name="f18" fmla="*/ f16 1 f2"/>
              <a:gd name="f19" fmla="*/ f17 1 2"/>
              <a:gd name="f20" fmla="*/ f17 1 21600"/>
              <a:gd name="f21" fmla="*/ f17 17322 1"/>
              <a:gd name="f22" fmla="*/ f17 20172 1"/>
              <a:gd name="f23" fmla="+- f18 0 f1"/>
              <a:gd name="f24" fmla="+- f14 f19 0"/>
              <a:gd name="f25" fmla="*/ f21 1 21600"/>
              <a:gd name="f26" fmla="*/ f22 1 21600"/>
              <a:gd name="f27" fmla="*/ f14 1 f20"/>
              <a:gd name="f28" fmla="*/ f15 1 f20"/>
              <a:gd name="f29" fmla="*/ f24 1 f20"/>
              <a:gd name="f30" fmla="*/ f26 1 f20"/>
              <a:gd name="f31" fmla="*/ f25 1 f20"/>
              <a:gd name="f32" fmla="*/ f27 f12 1"/>
              <a:gd name="f33" fmla="*/ f28 f12 1"/>
              <a:gd name="f34" fmla="*/ f27 f13 1"/>
              <a:gd name="f35" fmla="*/ f31 f13 1"/>
              <a:gd name="f36" fmla="*/ f29 f12 1"/>
              <a:gd name="f37" fmla="*/ f30 f13 1"/>
            </a:gdLst>
            <a:ahLst/>
            <a:cxnLst>
              <a:cxn ang="3cd4">
                <a:pos x="hc" y="t"/>
              </a:cxn>
              <a:cxn ang="0">
                <a:pos x="r" y="vc"/>
              </a:cxn>
              <a:cxn ang="cd4">
                <a:pos x="hc" y="b"/>
              </a:cxn>
              <a:cxn ang="cd2">
                <a:pos x="l" y="vc"/>
              </a:cxn>
              <a:cxn ang="f23">
                <a:pos x="f36" y="f37"/>
              </a:cxn>
            </a:cxnLst>
            <a:rect l="f32" t="f34" r="f33" b="f35"/>
            <a:pathLst>
              <a:path w="21600" h="21600">
                <a:moveTo>
                  <a:pt x="f5" y="f5"/>
                </a:moveTo>
                <a:lnTo>
                  <a:pt x="f6" y="f5"/>
                </a:lnTo>
                <a:lnTo>
                  <a:pt x="f6" y="f7"/>
                </a:lnTo>
                <a:cubicBezTo>
                  <a:pt x="f8" y="f7"/>
                  <a:pt x="f8" y="f9"/>
                  <a:pt x="f5" y="f10"/>
                </a:cubicBezTo>
                <a:close/>
              </a:path>
            </a:pathLst>
          </a:custGeom>
          <a:solidFill>
            <a:srgbClr val="0C2054"/>
          </a:solidFill>
          <a:ln cap="flat">
            <a:noFill/>
            <a:prstDash val="solid"/>
          </a:ln>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ahoma"/>
            </a:endParaRPr>
          </a:p>
        </p:txBody>
      </p:sp>
    </p:spTree>
    <p:extLst>
      <p:ext uri="{BB962C8B-B14F-4D97-AF65-F5344CB8AC3E}">
        <p14:creationId xmlns:p14="http://schemas.microsoft.com/office/powerpoint/2010/main" val="1923090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87FB5-D50E-5A52-E89B-8910BA4EE1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52EB0E-B8D0-D525-640C-791D7E5DEB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73D7D0-74F5-9E09-59D0-7B2A558501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ABF0F3-BCA7-DC73-CC9A-C9EFA50E94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445931-0806-ABE6-4FDF-FFEBBC879A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4EF2A9-1108-EEF6-A33B-2409E620EA69}"/>
              </a:ext>
            </a:extLst>
          </p:cNvPr>
          <p:cNvSpPr>
            <a:spLocks noGrp="1"/>
          </p:cNvSpPr>
          <p:nvPr>
            <p:ph type="dt" sz="half" idx="10"/>
          </p:nvPr>
        </p:nvSpPr>
        <p:spPr/>
        <p:txBody>
          <a:bodyPr/>
          <a:lstStyle/>
          <a:p>
            <a:fld id="{18D739C1-3407-4B8B-9410-D90919A2794B}" type="datetimeFigureOut">
              <a:rPr lang="en-US" smtClean="0"/>
              <a:t>9/10/2026</a:t>
            </a:fld>
            <a:endParaRPr lang="en-US"/>
          </a:p>
        </p:txBody>
      </p:sp>
      <p:sp>
        <p:nvSpPr>
          <p:cNvPr id="8" name="Footer Placeholder 7">
            <a:extLst>
              <a:ext uri="{FF2B5EF4-FFF2-40B4-BE49-F238E27FC236}">
                <a16:creationId xmlns:a16="http://schemas.microsoft.com/office/drawing/2014/main" id="{FCA95C9B-79C2-D333-C3C0-1EA7500D17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652D6E-A5AC-C821-B333-E92C47DAE830}"/>
              </a:ext>
            </a:extLst>
          </p:cNvPr>
          <p:cNvSpPr>
            <a:spLocks noGrp="1"/>
          </p:cNvSpPr>
          <p:nvPr>
            <p:ph type="sldNum" sz="quarter" idx="12"/>
          </p:nvPr>
        </p:nvSpPr>
        <p:spPr/>
        <p:txBody>
          <a:bodyPr/>
          <a:lstStyle/>
          <a:p>
            <a:fld id="{E56841D0-892A-4C7D-83BA-EE3A7BF99535}" type="slidenum">
              <a:rPr lang="en-US" smtClean="0"/>
              <a:t>‹#›</a:t>
            </a:fld>
            <a:endParaRPr lang="en-US"/>
          </a:p>
        </p:txBody>
      </p:sp>
    </p:spTree>
    <p:extLst>
      <p:ext uri="{BB962C8B-B14F-4D97-AF65-F5344CB8AC3E}">
        <p14:creationId xmlns:p14="http://schemas.microsoft.com/office/powerpoint/2010/main" val="4228985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1D31B-D006-E274-EC7D-070FDA23AF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714765-A91F-1276-6B7A-86B68A5465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8E381F-E08A-C043-7047-1EA64959D269}"/>
              </a:ext>
            </a:extLst>
          </p:cNvPr>
          <p:cNvSpPr>
            <a:spLocks noGrp="1"/>
          </p:cNvSpPr>
          <p:nvPr>
            <p:ph type="dt" sz="half" idx="10"/>
          </p:nvPr>
        </p:nvSpPr>
        <p:spPr/>
        <p:txBody>
          <a:bodyPr/>
          <a:lstStyle/>
          <a:p>
            <a:fld id="{18D739C1-3407-4B8B-9410-D90919A2794B}" type="datetimeFigureOut">
              <a:rPr lang="en-US" smtClean="0"/>
              <a:t>9/10/2026</a:t>
            </a:fld>
            <a:endParaRPr lang="en-US"/>
          </a:p>
        </p:txBody>
      </p:sp>
      <p:sp>
        <p:nvSpPr>
          <p:cNvPr id="5" name="Footer Placeholder 4">
            <a:extLst>
              <a:ext uri="{FF2B5EF4-FFF2-40B4-BE49-F238E27FC236}">
                <a16:creationId xmlns:a16="http://schemas.microsoft.com/office/drawing/2014/main" id="{845D9B24-BA0C-70FF-8045-7E784C438C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767C4D-B657-A1BB-CE22-113D3097332A}"/>
              </a:ext>
            </a:extLst>
          </p:cNvPr>
          <p:cNvSpPr>
            <a:spLocks noGrp="1"/>
          </p:cNvSpPr>
          <p:nvPr>
            <p:ph type="sldNum" sz="quarter" idx="12"/>
          </p:nvPr>
        </p:nvSpPr>
        <p:spPr/>
        <p:txBody>
          <a:bodyPr/>
          <a:lstStyle/>
          <a:p>
            <a:fld id="{E56841D0-892A-4C7D-83BA-EE3A7BF99535}" type="slidenum">
              <a:rPr lang="en-US" smtClean="0"/>
              <a:t>‹#›</a:t>
            </a:fld>
            <a:endParaRPr lang="en-US"/>
          </a:p>
        </p:txBody>
      </p:sp>
    </p:spTree>
    <p:extLst>
      <p:ext uri="{BB962C8B-B14F-4D97-AF65-F5344CB8AC3E}">
        <p14:creationId xmlns:p14="http://schemas.microsoft.com/office/powerpoint/2010/main" val="29372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EAAD2D-B97B-D117-AD63-B895976A64B8}"/>
              </a:ext>
            </a:extLst>
          </p:cNvPr>
          <p:cNvSpPr>
            <a:spLocks noGrp="1"/>
          </p:cNvSpPr>
          <p:nvPr>
            <p:ph type="dt" sz="half" idx="10"/>
          </p:nvPr>
        </p:nvSpPr>
        <p:spPr/>
        <p:txBody>
          <a:bodyPr/>
          <a:lstStyle/>
          <a:p>
            <a:fld id="{18D739C1-3407-4B8B-9410-D90919A2794B}" type="datetimeFigureOut">
              <a:rPr lang="en-US" smtClean="0"/>
              <a:t>9/10/2026</a:t>
            </a:fld>
            <a:endParaRPr lang="en-US"/>
          </a:p>
        </p:txBody>
      </p:sp>
      <p:sp>
        <p:nvSpPr>
          <p:cNvPr id="3" name="Footer Placeholder 2">
            <a:extLst>
              <a:ext uri="{FF2B5EF4-FFF2-40B4-BE49-F238E27FC236}">
                <a16:creationId xmlns:a16="http://schemas.microsoft.com/office/drawing/2014/main" id="{ADB5DB30-F83C-7B3F-E384-209D82C9B7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77FE60-6AD3-2D61-AEAF-BF7A489F2944}"/>
              </a:ext>
            </a:extLst>
          </p:cNvPr>
          <p:cNvSpPr>
            <a:spLocks noGrp="1"/>
          </p:cNvSpPr>
          <p:nvPr>
            <p:ph type="sldNum" sz="quarter" idx="12"/>
          </p:nvPr>
        </p:nvSpPr>
        <p:spPr/>
        <p:txBody>
          <a:bodyPr/>
          <a:lstStyle/>
          <a:p>
            <a:fld id="{E56841D0-892A-4C7D-83BA-EE3A7BF99535}" type="slidenum">
              <a:rPr lang="en-US" smtClean="0"/>
              <a:t>‹#›</a:t>
            </a:fld>
            <a:endParaRPr lang="en-US"/>
          </a:p>
        </p:txBody>
      </p:sp>
    </p:spTree>
    <p:extLst>
      <p:ext uri="{BB962C8B-B14F-4D97-AF65-F5344CB8AC3E}">
        <p14:creationId xmlns:p14="http://schemas.microsoft.com/office/powerpoint/2010/main" val="442110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268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and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F2F7DD9C-5CA6-3D4D-B33C-97C6DFFEAB8B}"/>
              </a:ext>
            </a:extLst>
          </p:cNvPr>
          <p:cNvSpPr>
            <a:spLocks noGrp="1"/>
          </p:cNvSpPr>
          <p:nvPr>
            <p:ph type="pic" idx="13"/>
          </p:nvPr>
        </p:nvSpPr>
        <p:spPr>
          <a:xfrm>
            <a:off x="8908462" y="981075"/>
            <a:ext cx="2645363" cy="51149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Content Placeholder 2">
            <a:extLst>
              <a:ext uri="{FF2B5EF4-FFF2-40B4-BE49-F238E27FC236}">
                <a16:creationId xmlns:a16="http://schemas.microsoft.com/office/drawing/2014/main" id="{898DD6C5-787C-F846-96B5-BE9E7833255A}"/>
              </a:ext>
            </a:extLst>
          </p:cNvPr>
          <p:cNvSpPr>
            <a:spLocks noGrp="1"/>
          </p:cNvSpPr>
          <p:nvPr>
            <p:ph idx="1"/>
          </p:nvPr>
        </p:nvSpPr>
        <p:spPr>
          <a:xfrm>
            <a:off x="805774" y="1820008"/>
            <a:ext cx="7223801" cy="4351338"/>
          </a:xfrm>
        </p:spPr>
        <p:txBody>
          <a:bodyPr/>
          <a:lstStyle>
            <a:lvl1pPr>
              <a:defRPr sz="1800"/>
            </a:lvl1pPr>
            <a:lvl2pPr>
              <a:defRPr sz="16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D35FCB53-D6D3-C9BD-83DD-8F3801BC19D2}"/>
              </a:ext>
            </a:extLst>
          </p:cNvPr>
          <p:cNvSpPr>
            <a:spLocks noGrp="1"/>
          </p:cNvSpPr>
          <p:nvPr>
            <p:ph type="title" hasCustomPrompt="1"/>
          </p:nvPr>
        </p:nvSpPr>
        <p:spPr>
          <a:xfrm>
            <a:off x="800101" y="0"/>
            <a:ext cx="11010900" cy="1325563"/>
          </a:xfrm>
        </p:spPr>
        <p:txBody>
          <a:bodyPr/>
          <a:lstStyle>
            <a:lvl1pPr>
              <a:defRPr>
                <a:solidFill>
                  <a:schemeClr val="accent1"/>
                </a:solidFill>
              </a:defRPr>
            </a:lvl1pPr>
          </a:lstStyle>
          <a:p>
            <a:r>
              <a:rPr lang="en-US"/>
              <a:t>Process for Testing</a:t>
            </a:r>
          </a:p>
        </p:txBody>
      </p:sp>
    </p:spTree>
    <p:extLst>
      <p:ext uri="{BB962C8B-B14F-4D97-AF65-F5344CB8AC3E}">
        <p14:creationId xmlns:p14="http://schemas.microsoft.com/office/powerpoint/2010/main" val="3032502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8A3602-95B4-8781-8636-9CBE70618BEE}"/>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B3E547C3-A7AB-5005-19E7-29164DEC19CB}"/>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3F7A70-0A08-1C88-D517-A1BA1CA2DD9F}"/>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Tahoma"/>
              </a:defRPr>
            </a:lvl1pPr>
          </a:lstStyle>
          <a:p>
            <a:pPr lvl="0"/>
            <a:fld id="{43D5145E-01B3-4CD7-9647-E42BFFDBC120}" type="datetime1">
              <a:rPr lang="en-US"/>
              <a:pPr lvl="0"/>
              <a:t>9/10/2026</a:t>
            </a:fld>
            <a:endParaRPr lang="en-US"/>
          </a:p>
        </p:txBody>
      </p:sp>
      <p:sp>
        <p:nvSpPr>
          <p:cNvPr id="5" name="Footer Placeholder 4">
            <a:extLst>
              <a:ext uri="{FF2B5EF4-FFF2-40B4-BE49-F238E27FC236}">
                <a16:creationId xmlns:a16="http://schemas.microsoft.com/office/drawing/2014/main" id="{1FD122BD-3AFC-057C-8CA4-6EB0E17FDAFF}"/>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Tahoma"/>
              </a:defRPr>
            </a:lvl1pPr>
          </a:lstStyle>
          <a:p>
            <a:pPr lvl="0"/>
            <a:endParaRPr lang="en-US"/>
          </a:p>
        </p:txBody>
      </p:sp>
      <p:sp>
        <p:nvSpPr>
          <p:cNvPr id="6" name="Slide Number Placeholder 5">
            <a:extLst>
              <a:ext uri="{FF2B5EF4-FFF2-40B4-BE49-F238E27FC236}">
                <a16:creationId xmlns:a16="http://schemas.microsoft.com/office/drawing/2014/main" id="{58BC5761-3EBA-C629-3DEA-6D6EE628EC8D}"/>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Tahoma"/>
              </a:defRPr>
            </a:lvl1pPr>
          </a:lstStyle>
          <a:p>
            <a:pPr lvl="0"/>
            <a:fld id="{B516EEB5-3155-467F-9AD1-531B918E44C1}" type="slidenum">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Tahoma"/>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Tahoma"/>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Tahoma"/>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Tahoma"/>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hyperlink" Target="mailto:celia.ortiz@riversideinsight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hyperlink" Target="mailto:dctrombly@ed.sc.gov" TargetMode="External"/><Relationship Id="rId4" Type="http://schemas.openxmlformats.org/officeDocument/2006/relationships/hyperlink" Target="mailto:sierra.scott@riversideinsight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12.svg"/><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29.svg"/><Relationship Id="rId4" Type="http://schemas.openxmlformats.org/officeDocument/2006/relationships/image" Target="../media/image28.sv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temoscontodabondo.blogspot.com/2014/06/o-corazon-de-xupiter-deledicia-costas.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hyperlink" Target="http://www.riversideonlinetest.com/" TargetMode="External"/><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8.xml"/><Relationship Id="rId5" Type="http://schemas.openxmlformats.org/officeDocument/2006/relationships/image" Target="../media/image37.svg"/><Relationship Id="rId4" Type="http://schemas.openxmlformats.org/officeDocument/2006/relationships/image" Target="../media/image36.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www.riversidedatamanager.com/"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32.jpe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hyperlink" Target="mailto:sierra.scott@riversideinsights.com"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16.jpe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hyperlink" Target="https://info.riversideinsights.com/scdoe" TargetMode="External"/><Relationship Id="rId2" Type="http://schemas.openxmlformats.org/officeDocument/2006/relationships/notesSlide" Target="../notesSlides/notesSlide41.xml"/><Relationship Id="rId1" Type="http://schemas.openxmlformats.org/officeDocument/2006/relationships/slideLayout" Target="../slideLayouts/slideLayout8.xml"/><Relationship Id="rId5" Type="http://schemas.openxmlformats.org/officeDocument/2006/relationships/image" Target="../media/image43.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D08E2-D67D-F8E6-003D-78D259BDDF01}"/>
              </a:ext>
            </a:extLst>
          </p:cNvPr>
          <p:cNvSpPr>
            <a:spLocks noGrp="1"/>
          </p:cNvSpPr>
          <p:nvPr>
            <p:ph type="ctrTitle" idx="4294967295"/>
          </p:nvPr>
        </p:nvSpPr>
        <p:spPr>
          <a:xfrm>
            <a:off x="1595438" y="2219326"/>
            <a:ext cx="8682038" cy="1190625"/>
          </a:xfrm>
        </p:spPr>
        <p:txBody>
          <a:bodyPr>
            <a:normAutofit/>
          </a:bodyPr>
          <a:lstStyle/>
          <a:p>
            <a:pPr algn="l"/>
            <a:r>
              <a:rPr lang="en-US" sz="3600" b="1" dirty="0">
                <a:solidFill>
                  <a:schemeClr val="tx2"/>
                </a:solidFill>
                <a:latin typeface="Arial Black" panose="020B0A04020102020204" pitchFamily="34" charset="0"/>
              </a:rPr>
              <a:t>Gifted and Talented Assessment Program for Grade 2 Students</a:t>
            </a:r>
            <a:endParaRPr lang="en-US" sz="3600" dirty="0">
              <a:solidFill>
                <a:schemeClr val="tx2"/>
              </a:solidFill>
              <a:latin typeface="Arial Black" panose="020B0A04020102020204" pitchFamily="34" charset="0"/>
            </a:endParaRPr>
          </a:p>
        </p:txBody>
      </p:sp>
      <p:sp>
        <p:nvSpPr>
          <p:cNvPr id="3" name="Subtitle 2">
            <a:extLst>
              <a:ext uri="{FF2B5EF4-FFF2-40B4-BE49-F238E27FC236}">
                <a16:creationId xmlns:a16="http://schemas.microsoft.com/office/drawing/2014/main" id="{B309BE5D-9F22-B5C5-F7BE-569983E25647}"/>
              </a:ext>
            </a:extLst>
          </p:cNvPr>
          <p:cNvSpPr>
            <a:spLocks noGrp="1"/>
          </p:cNvSpPr>
          <p:nvPr>
            <p:ph type="body" idx="4294967295"/>
          </p:nvPr>
        </p:nvSpPr>
        <p:spPr>
          <a:xfrm>
            <a:off x="1619248" y="3429000"/>
            <a:ext cx="8943977" cy="1346230"/>
          </a:xfrm>
        </p:spPr>
        <p:txBody>
          <a:bodyPr>
            <a:normAutofit/>
          </a:bodyPr>
          <a:lstStyle/>
          <a:p>
            <a:pPr marL="0" indent="0" algn="l">
              <a:buNone/>
            </a:pPr>
            <a:r>
              <a:rPr lang="en-US" sz="3600" b="1" dirty="0">
                <a:solidFill>
                  <a:schemeClr val="tx2"/>
                </a:solidFill>
                <a:latin typeface="Arial" panose="020B0604020202020204" pitchFamily="34" charset="0"/>
                <a:cs typeface="Arial" panose="020B0604020202020204" pitchFamily="34" charset="0"/>
              </a:rPr>
              <a:t>Fall 2026 DTC Pretest Workshop- </a:t>
            </a:r>
          </a:p>
          <a:p>
            <a:pPr marL="0" indent="0" algn="l">
              <a:buNone/>
            </a:pPr>
            <a:r>
              <a:rPr lang="en-US" sz="3600" b="1" dirty="0">
                <a:solidFill>
                  <a:schemeClr val="tx2"/>
                </a:solidFill>
                <a:latin typeface="Arial" panose="020B0604020202020204" pitchFamily="34" charset="0"/>
                <a:cs typeface="Arial" panose="020B0604020202020204" pitchFamily="34" charset="0"/>
              </a:rPr>
              <a:t>Online Administration</a:t>
            </a:r>
          </a:p>
        </p:txBody>
      </p:sp>
      <p:pic>
        <p:nvPicPr>
          <p:cNvPr id="8" name="Picture 7" descr="A logo of a state&#10;&#10;Description automatically generated">
            <a:extLst>
              <a:ext uri="{FF2B5EF4-FFF2-40B4-BE49-F238E27FC236}">
                <a16:creationId xmlns:a16="http://schemas.microsoft.com/office/drawing/2014/main" id="{A64922D8-7D54-F31A-C78F-40F4A2070A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716" y="215870"/>
            <a:ext cx="1346230" cy="1346230"/>
          </a:xfrm>
          <a:prstGeom prst="rect">
            <a:avLst/>
          </a:prstGeom>
          <a:effectLst>
            <a:outerShdw blurRad="50800" dist="38100" dir="2700000" algn="tl" rotWithShape="0">
              <a:prstClr val="black">
                <a:alpha val="40000"/>
              </a:prstClr>
            </a:outerShdw>
          </a:effectLst>
        </p:spPr>
      </p:pic>
      <p:pic>
        <p:nvPicPr>
          <p:cNvPr id="10" name="Picture 9" descr="A blue and green text on a black background&#10;&#10;Description automatically generated">
            <a:extLst>
              <a:ext uri="{FF2B5EF4-FFF2-40B4-BE49-F238E27FC236}">
                <a16:creationId xmlns:a16="http://schemas.microsoft.com/office/drawing/2014/main" id="{24713DAF-D2DA-F94B-72CA-F4036A8517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1650" y="332074"/>
            <a:ext cx="2413634" cy="742657"/>
          </a:xfrm>
          <a:prstGeom prst="rect">
            <a:avLst/>
          </a:prstGeom>
        </p:spPr>
      </p:pic>
      <p:cxnSp>
        <p:nvCxnSpPr>
          <p:cNvPr id="5" name="Straight Connector 4">
            <a:extLst>
              <a:ext uri="{FF2B5EF4-FFF2-40B4-BE49-F238E27FC236}">
                <a16:creationId xmlns:a16="http://schemas.microsoft.com/office/drawing/2014/main" id="{F151A21C-EC90-4928-C336-41A6C9781ACC}"/>
              </a:ext>
            </a:extLst>
          </p:cNvPr>
          <p:cNvCxnSpPr/>
          <p:nvPr/>
        </p:nvCxnSpPr>
        <p:spPr>
          <a:xfrm>
            <a:off x="2190146" y="3409951"/>
            <a:ext cx="6400800"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Subtitle 2">
            <a:extLst>
              <a:ext uri="{FF2B5EF4-FFF2-40B4-BE49-F238E27FC236}">
                <a16:creationId xmlns:a16="http://schemas.microsoft.com/office/drawing/2014/main" id="{E686448B-E453-CFE3-877B-0CF20B199FA9}"/>
              </a:ext>
            </a:extLst>
          </p:cNvPr>
          <p:cNvSpPr txBox="1">
            <a:spLocks/>
          </p:cNvSpPr>
          <p:nvPr/>
        </p:nvSpPr>
        <p:spPr>
          <a:xfrm>
            <a:off x="1619248" y="4775230"/>
            <a:ext cx="8943977" cy="588112"/>
          </a:xfrm>
          <a:prstGeom prst="rect">
            <a:avLst/>
          </a:prstGeom>
          <a:noFill/>
          <a:ln>
            <a:noFill/>
          </a:ln>
        </p:spPr>
        <p:txBody>
          <a:bodyPr vert="horz" wrap="square" lIns="91440" tIns="45720" rIns="91440" bIns="45720" anchor="t" anchorCtr="0" compatLnSpc="1">
            <a:normAutofit/>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Tahoma"/>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Tahoma"/>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Tahoma"/>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chemeClr val="tx2"/>
                </a:solidFill>
                <a:latin typeface="Arial" panose="020B0604020202020204" pitchFamily="34" charset="0"/>
                <a:cs typeface="Arial" panose="020B0604020202020204" pitchFamily="34" charset="0"/>
              </a:rPr>
              <a:t>Thursday, September 10,2026</a:t>
            </a:r>
          </a:p>
        </p:txBody>
      </p:sp>
    </p:spTree>
    <p:extLst>
      <p:ext uri="{BB962C8B-B14F-4D97-AF65-F5344CB8AC3E}">
        <p14:creationId xmlns:p14="http://schemas.microsoft.com/office/powerpoint/2010/main" val="2294197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A5346-AAB1-EC6C-6B12-68D5E82D1786}"/>
              </a:ext>
            </a:extLst>
          </p:cNvPr>
          <p:cNvSpPr>
            <a:spLocks noGrp="1"/>
          </p:cNvSpPr>
          <p:nvPr>
            <p:ph type="title" idx="4294967295"/>
          </p:nvPr>
        </p:nvSpPr>
        <p:spPr>
          <a:xfrm>
            <a:off x="609600" y="692150"/>
            <a:ext cx="11582400" cy="668338"/>
          </a:xfrm>
        </p:spPr>
        <p:txBody>
          <a:bodyPr>
            <a:noAutofit/>
          </a:bodyPr>
          <a:lstStyle/>
          <a:p>
            <a:r>
              <a:rPr lang="en-US" b="1" dirty="0">
                <a:solidFill>
                  <a:schemeClr val="tx2">
                    <a:lumMod val="90000"/>
                    <a:lumOff val="10000"/>
                  </a:schemeClr>
                </a:solidFill>
                <a:latin typeface="Arial Black" panose="020B0A04020102020204" pitchFamily="34" charset="0"/>
              </a:rPr>
              <a:t>Who to Contact</a:t>
            </a:r>
          </a:p>
        </p:txBody>
      </p:sp>
      <p:sp>
        <p:nvSpPr>
          <p:cNvPr id="5" name="Content Placeholder 4">
            <a:extLst>
              <a:ext uri="{FF2B5EF4-FFF2-40B4-BE49-F238E27FC236}">
                <a16:creationId xmlns:a16="http://schemas.microsoft.com/office/drawing/2014/main" id="{74FE4406-BEB3-BFF3-7679-643C11549158}"/>
              </a:ext>
            </a:extLst>
          </p:cNvPr>
          <p:cNvSpPr>
            <a:spLocks noGrp="1"/>
          </p:cNvSpPr>
          <p:nvPr>
            <p:ph type="body" idx="4294967295"/>
          </p:nvPr>
        </p:nvSpPr>
        <p:spPr>
          <a:xfrm>
            <a:off x="180975" y="1352550"/>
            <a:ext cx="5744407" cy="823913"/>
          </a:xfrm>
          <a:solidFill>
            <a:schemeClr val="tx2"/>
          </a:solidFill>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normAutofit fontScale="92500" lnSpcReduction="10000"/>
          </a:bodyPr>
          <a:lstStyle/>
          <a:p>
            <a:pPr marL="0" indent="0" algn="ctr">
              <a:spcBef>
                <a:spcPts val="600"/>
              </a:spcBef>
              <a:spcAft>
                <a:spcPts val="600"/>
              </a:spcAft>
              <a:buNone/>
            </a:pPr>
            <a:r>
              <a:rPr lang="en-US">
                <a:latin typeface="Arial" panose="020B0604020202020204" pitchFamily="34" charset="0"/>
                <a:cs typeface="Arial" panose="020B0604020202020204" pitchFamily="34" charset="0"/>
              </a:rPr>
              <a:t>Riverside Insights- South </a:t>
            </a:r>
          </a:p>
          <a:p>
            <a:pPr marL="0" indent="0" algn="ctr">
              <a:spcBef>
                <a:spcPts val="0"/>
              </a:spcBef>
              <a:buNone/>
            </a:pPr>
            <a:r>
              <a:rPr lang="en-US">
                <a:latin typeface="Arial" panose="020B0604020202020204" pitchFamily="34" charset="0"/>
                <a:cs typeface="Arial" panose="020B0604020202020204" pitchFamily="34" charset="0"/>
              </a:rPr>
              <a:t>Carolina Team</a:t>
            </a:r>
          </a:p>
        </p:txBody>
      </p:sp>
      <p:sp>
        <p:nvSpPr>
          <p:cNvPr id="8" name="Content Placeholder 7">
            <a:extLst>
              <a:ext uri="{FF2B5EF4-FFF2-40B4-BE49-F238E27FC236}">
                <a16:creationId xmlns:a16="http://schemas.microsoft.com/office/drawing/2014/main" id="{E74710E3-3A2B-44DC-D213-F626C292D328}"/>
              </a:ext>
            </a:extLst>
          </p:cNvPr>
          <p:cNvSpPr>
            <a:spLocks noGrp="1"/>
          </p:cNvSpPr>
          <p:nvPr>
            <p:ph sz="half" idx="4294967295"/>
          </p:nvPr>
        </p:nvSpPr>
        <p:spPr>
          <a:xfrm>
            <a:off x="180975" y="2979926"/>
            <a:ext cx="5157788" cy="2630488"/>
          </a:xfrm>
        </p:spPr>
        <p:txBody>
          <a:bodyPr>
            <a:normAutofit/>
          </a:bodyPr>
          <a:lstStyle/>
          <a:p>
            <a:pPr>
              <a:spcBef>
                <a:spcPts val="0"/>
              </a:spcBef>
              <a:buFont typeface="Wingdings" panose="05000000000000000000" pitchFamily="2" charset="2"/>
              <a:buChar char="v"/>
            </a:pPr>
            <a:r>
              <a:rPr lang="en-US" sz="1800">
                <a:solidFill>
                  <a:schemeClr val="tx2"/>
                </a:solidFill>
                <a:latin typeface="Arial" panose="020B0604020202020204" pitchFamily="34" charset="0"/>
                <a:cs typeface="Arial" panose="020B0604020202020204" pitchFamily="34" charset="0"/>
              </a:rPr>
              <a:t>Celia Ortiz</a:t>
            </a:r>
          </a:p>
          <a:p>
            <a:pPr marL="457200" lvl="1" indent="0">
              <a:spcBef>
                <a:spcPts val="0"/>
              </a:spcBef>
              <a:buNone/>
            </a:pPr>
            <a:r>
              <a:rPr lang="en-US" altLang="en-US" sz="1800">
                <a:solidFill>
                  <a:schemeClr val="tx2"/>
                </a:solidFill>
                <a:latin typeface="Arial" panose="020B0604020202020204" pitchFamily="34" charset="0"/>
                <a:cs typeface="Arial" panose="020B0604020202020204" pitchFamily="34" charset="0"/>
              </a:rPr>
              <a:t>Sr. Project Manager  </a:t>
            </a:r>
            <a:r>
              <a:rPr lang="en-US" altLang="en-US" sz="1800">
                <a:solidFill>
                  <a:schemeClr val="tx2"/>
                </a:solidFill>
                <a:latin typeface="Arial" panose="020B0604020202020204" pitchFamily="34" charset="0"/>
                <a:cs typeface="Arial" panose="020B0604020202020204" pitchFamily="34" charset="0"/>
                <a:hlinkClick r:id="rId3"/>
              </a:rPr>
              <a:t>celia.ortiz@riversideinsights</a:t>
            </a:r>
            <a:r>
              <a:rPr lang="en-US" altLang="en-US" sz="1800">
                <a:latin typeface="Arial" panose="020B0604020202020204" pitchFamily="34" charset="0"/>
                <a:cs typeface="Arial" panose="020B0604020202020204" pitchFamily="34" charset="0"/>
                <a:hlinkClick r:id="rId3"/>
              </a:rPr>
              <a:t>.com</a:t>
            </a:r>
            <a:endParaRPr lang="en-US" altLang="en-US" sz="1800">
              <a:latin typeface="Arial" panose="020B0604020202020204" pitchFamily="34" charset="0"/>
              <a:cs typeface="Arial" panose="020B0604020202020204" pitchFamily="34" charset="0"/>
            </a:endParaRPr>
          </a:p>
          <a:p>
            <a:pPr marL="457200" lvl="1" indent="0">
              <a:spcBef>
                <a:spcPts val="0"/>
              </a:spcBef>
              <a:buNone/>
            </a:pPr>
            <a:r>
              <a:rPr lang="en-US" altLang="en-US" sz="1800">
                <a:solidFill>
                  <a:schemeClr val="tx2"/>
                </a:solidFill>
                <a:latin typeface="Arial" panose="020B0604020202020204" pitchFamily="34" charset="0"/>
                <a:cs typeface="Arial" panose="020B0604020202020204" pitchFamily="34" charset="0"/>
              </a:rPr>
              <a:t>Phone: 630-760-4419</a:t>
            </a:r>
            <a:endParaRPr lang="en-US" sz="1800">
              <a:solidFill>
                <a:schemeClr val="tx2"/>
              </a:solidFill>
              <a:latin typeface="Arial" panose="020B0604020202020204" pitchFamily="34" charset="0"/>
              <a:cs typeface="Arial" panose="020B0604020202020204" pitchFamily="34" charset="0"/>
            </a:endParaRPr>
          </a:p>
          <a:p>
            <a:pPr>
              <a:spcBef>
                <a:spcPts val="600"/>
              </a:spcBef>
              <a:buFont typeface="Wingdings" panose="05000000000000000000" pitchFamily="2" charset="2"/>
              <a:buChar char="v"/>
            </a:pPr>
            <a:r>
              <a:rPr lang="en-US" sz="1800">
                <a:solidFill>
                  <a:schemeClr val="tx2"/>
                </a:solidFill>
                <a:latin typeface="Arial" panose="020B0604020202020204" pitchFamily="34" charset="0"/>
                <a:cs typeface="Arial" panose="020B0604020202020204" pitchFamily="34" charset="0"/>
              </a:rPr>
              <a:t>Sierra Scott</a:t>
            </a:r>
          </a:p>
          <a:p>
            <a:pPr marL="457200" lvl="1" indent="0">
              <a:spcBef>
                <a:spcPts val="0"/>
              </a:spcBef>
              <a:buNone/>
            </a:pPr>
            <a:r>
              <a:rPr lang="en-US" altLang="en-US" sz="1800" b="0">
                <a:solidFill>
                  <a:schemeClr val="tx2"/>
                </a:solidFill>
                <a:latin typeface="Arial" panose="020B0604020202020204" pitchFamily="34" charset="0"/>
                <a:cs typeface="Arial" panose="020B0604020202020204" pitchFamily="34" charset="0"/>
              </a:rPr>
              <a:t>Assessment Consultant</a:t>
            </a:r>
          </a:p>
          <a:p>
            <a:pPr marL="457200" lvl="1" indent="0">
              <a:spcBef>
                <a:spcPts val="0"/>
              </a:spcBef>
              <a:buNone/>
            </a:pPr>
            <a:r>
              <a:rPr lang="en-US" altLang="en-US" sz="1800" b="0" i="0">
                <a:solidFill>
                  <a:schemeClr val="tx2"/>
                </a:solidFill>
                <a:latin typeface="Arial" panose="020B0604020202020204" pitchFamily="34" charset="0"/>
                <a:cs typeface="Arial" panose="020B0604020202020204" pitchFamily="34" charset="0"/>
                <a:hlinkClick r:id="rId4"/>
              </a:rPr>
              <a:t>sierra.scott@riversideinsights.com</a:t>
            </a:r>
            <a:br>
              <a:rPr lang="en-US" altLang="en-US" sz="1800" b="0">
                <a:solidFill>
                  <a:schemeClr val="tx2"/>
                </a:solidFill>
                <a:latin typeface="Arial" panose="020B0604020202020204" pitchFamily="34" charset="0"/>
                <a:cs typeface="Arial" panose="020B0604020202020204" pitchFamily="34" charset="0"/>
              </a:rPr>
            </a:br>
            <a:r>
              <a:rPr lang="en-US" altLang="en-US" sz="1800" b="0">
                <a:solidFill>
                  <a:schemeClr val="tx2"/>
                </a:solidFill>
                <a:latin typeface="Arial" panose="020B0604020202020204" pitchFamily="34" charset="0"/>
                <a:cs typeface="Arial" panose="020B0604020202020204" pitchFamily="34" charset="0"/>
              </a:rPr>
              <a:t>Phone: 407-362-8204</a:t>
            </a:r>
          </a:p>
          <a:p>
            <a:pPr marL="457200" lvl="1" indent="0">
              <a:spcBef>
                <a:spcPts val="0"/>
              </a:spcBef>
              <a:buNone/>
            </a:pPr>
            <a:endParaRPr lang="en-US" altLang="en-US" sz="1800" b="0">
              <a:solidFill>
                <a:schemeClr val="tx2"/>
              </a:solidFill>
              <a:latin typeface="Arial" panose="020B0604020202020204" pitchFamily="34" charset="0"/>
              <a:cs typeface="Arial" panose="020B0604020202020204" pitchFamily="34" charset="0"/>
            </a:endParaRPr>
          </a:p>
          <a:p>
            <a:pPr>
              <a:spcBef>
                <a:spcPts val="0"/>
              </a:spcBef>
            </a:pPr>
            <a:endParaRPr lang="en-US" sz="1800">
              <a:latin typeface="Arial" panose="020B0604020202020204" pitchFamily="34" charset="0"/>
              <a:cs typeface="Arial" panose="020B0604020202020204" pitchFamily="34" charset="0"/>
            </a:endParaRPr>
          </a:p>
          <a:p>
            <a:endParaRPr lang="en-US" sz="1800">
              <a:latin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02A17DF5-CD59-E15D-59F7-B896A97D281A}"/>
              </a:ext>
            </a:extLst>
          </p:cNvPr>
          <p:cNvSpPr>
            <a:spLocks noGrp="1"/>
          </p:cNvSpPr>
          <p:nvPr>
            <p:ph type="body" sz="quarter" idx="4294967295"/>
          </p:nvPr>
        </p:nvSpPr>
        <p:spPr>
          <a:xfrm>
            <a:off x="6266617" y="1352550"/>
            <a:ext cx="5744407" cy="823913"/>
          </a:xfrm>
          <a:solidFill>
            <a:schemeClr val="tx2"/>
          </a:solidFill>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normAutofit lnSpcReduction="10000"/>
          </a:bodyPr>
          <a:lstStyle/>
          <a:p>
            <a:pPr marL="0" indent="0" algn="ctr">
              <a:spcBef>
                <a:spcPts val="600"/>
              </a:spcBef>
              <a:spcAft>
                <a:spcPts val="600"/>
              </a:spcAft>
              <a:buNone/>
            </a:pPr>
            <a:r>
              <a:rPr lang="en-US">
                <a:latin typeface="Arial" panose="020B0604020202020204" pitchFamily="34" charset="0"/>
                <a:cs typeface="Arial" panose="020B0604020202020204" pitchFamily="34" charset="0"/>
              </a:rPr>
              <a:t>South Carolina Department of Education Staff</a:t>
            </a:r>
          </a:p>
        </p:txBody>
      </p:sp>
      <p:sp>
        <p:nvSpPr>
          <p:cNvPr id="10" name="Content Placeholder 9">
            <a:extLst>
              <a:ext uri="{FF2B5EF4-FFF2-40B4-BE49-F238E27FC236}">
                <a16:creationId xmlns:a16="http://schemas.microsoft.com/office/drawing/2014/main" id="{EB8E3C25-D7DA-3CD6-8E4C-E6440D0B911D}"/>
              </a:ext>
            </a:extLst>
          </p:cNvPr>
          <p:cNvSpPr>
            <a:spLocks noGrp="1"/>
          </p:cNvSpPr>
          <p:nvPr>
            <p:ph sz="quarter" idx="4294967295"/>
          </p:nvPr>
        </p:nvSpPr>
        <p:spPr>
          <a:xfrm>
            <a:off x="6266617" y="2979926"/>
            <a:ext cx="5925383" cy="1554163"/>
          </a:xfrm>
        </p:spPr>
        <p:txBody>
          <a:bodyPr>
            <a:normAutofit/>
          </a:bodyPr>
          <a:lstStyle/>
          <a:p>
            <a:pPr marR="0" lvl="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800">
                <a:solidFill>
                  <a:schemeClr val="tx2"/>
                </a:solidFill>
                <a:latin typeface="Arial" panose="020B0604020202020204" pitchFamily="34" charset="0"/>
                <a:cs typeface="Arial" panose="020B0604020202020204" pitchFamily="34" charset="0"/>
              </a:rPr>
              <a:t>David Trombly</a:t>
            </a:r>
            <a:endParaRPr lang="en-US" altLang="en-US" sz="1800" strike="sngStrike">
              <a:solidFill>
                <a:schemeClr val="tx2"/>
              </a:solidFill>
              <a:latin typeface="Arial" panose="020B0604020202020204" pitchFamily="34" charset="0"/>
              <a:cs typeface="Arial" panose="020B0604020202020204" pitchFamily="34" charset="0"/>
            </a:endParaRPr>
          </a:p>
          <a:p>
            <a:pPr marL="457200" lvl="1" indent="0">
              <a:lnSpc>
                <a:spcPct val="100000"/>
              </a:lnSpc>
              <a:spcBef>
                <a:spcPts val="0"/>
              </a:spcBef>
              <a:buNone/>
              <a:defRPr/>
            </a:pPr>
            <a:r>
              <a:rPr lang="en-US" altLang="en-US" sz="1800" b="0" strike="noStrike">
                <a:solidFill>
                  <a:schemeClr val="tx2"/>
                </a:solidFill>
                <a:latin typeface="Arial" panose="020B0604020202020204" pitchFamily="34" charset="0"/>
                <a:cs typeface="Arial" panose="020B0604020202020204" pitchFamily="34" charset="0"/>
              </a:rPr>
              <a:t>Office of Assessment and Standards, SCDE</a:t>
            </a:r>
          </a:p>
          <a:p>
            <a:pPr marL="457200" lvl="1" indent="0">
              <a:lnSpc>
                <a:spcPct val="100000"/>
              </a:lnSpc>
              <a:spcBef>
                <a:spcPts val="0"/>
              </a:spcBef>
              <a:buNone/>
              <a:defRPr/>
            </a:pPr>
            <a:r>
              <a:rPr lang="en-US" altLang="en-US" sz="1800" b="0" i="0" strike="noStrike">
                <a:solidFill>
                  <a:schemeClr val="tx2"/>
                </a:solidFill>
                <a:latin typeface="Arial" panose="020B0604020202020204" pitchFamily="34" charset="0"/>
                <a:cs typeface="Arial" panose="020B0604020202020204" pitchFamily="34" charset="0"/>
                <a:hlinkClick r:id="rId5"/>
              </a:rPr>
              <a:t>dctrombly@ed.sc.gov</a:t>
            </a:r>
            <a:endParaRPr lang="en-US" altLang="en-US" sz="1800" b="0" i="0" strike="noStrike">
              <a:solidFill>
                <a:schemeClr val="tx2"/>
              </a:solidFill>
              <a:latin typeface="Arial" panose="020B0604020202020204" pitchFamily="34" charset="0"/>
              <a:cs typeface="Arial" panose="020B0604020202020204" pitchFamily="34" charset="0"/>
            </a:endParaRPr>
          </a:p>
          <a:p>
            <a:pPr marL="457200" lvl="1" indent="0">
              <a:lnSpc>
                <a:spcPct val="100000"/>
              </a:lnSpc>
              <a:spcBef>
                <a:spcPts val="0"/>
              </a:spcBef>
              <a:buNone/>
              <a:defRPr/>
            </a:pPr>
            <a:r>
              <a:rPr lang="en-US" altLang="en-US" sz="1800" b="0" strike="noStrike">
                <a:solidFill>
                  <a:schemeClr val="tx2"/>
                </a:solidFill>
                <a:latin typeface="Arial" panose="020B0604020202020204" pitchFamily="34" charset="0"/>
                <a:cs typeface="Arial" panose="020B0604020202020204" pitchFamily="34" charset="0"/>
              </a:rPr>
              <a:t>Phone:  803-734-8274</a:t>
            </a:r>
          </a:p>
        </p:txBody>
      </p:sp>
      <p:sp>
        <p:nvSpPr>
          <p:cNvPr id="4" name="TextBox 3">
            <a:extLst>
              <a:ext uri="{FF2B5EF4-FFF2-40B4-BE49-F238E27FC236}">
                <a16:creationId xmlns:a16="http://schemas.microsoft.com/office/drawing/2014/main" id="{219ABC95-6127-5066-363E-49CF91B3B450}"/>
              </a:ext>
            </a:extLst>
          </p:cNvPr>
          <p:cNvSpPr txBox="1"/>
          <p:nvPr/>
        </p:nvSpPr>
        <p:spPr>
          <a:xfrm>
            <a:off x="180975" y="2255029"/>
            <a:ext cx="5744407" cy="646331"/>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For information on the administration of the CogAT and Iowa Assessments.</a:t>
            </a:r>
          </a:p>
        </p:txBody>
      </p:sp>
      <p:sp>
        <p:nvSpPr>
          <p:cNvPr id="6" name="TextBox 5">
            <a:extLst>
              <a:ext uri="{FF2B5EF4-FFF2-40B4-BE49-F238E27FC236}">
                <a16:creationId xmlns:a16="http://schemas.microsoft.com/office/drawing/2014/main" id="{B4C3983B-3FCF-8AE0-B508-F775B664A610}"/>
              </a:ext>
            </a:extLst>
          </p:cNvPr>
          <p:cNvSpPr txBox="1"/>
          <p:nvPr/>
        </p:nvSpPr>
        <p:spPr>
          <a:xfrm>
            <a:off x="6266617" y="2256509"/>
            <a:ext cx="5925383" cy="646331"/>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For questions regarding accommodations, testing procedures, or test security.</a:t>
            </a:r>
          </a:p>
        </p:txBody>
      </p:sp>
    </p:spTree>
    <p:extLst>
      <p:ext uri="{BB962C8B-B14F-4D97-AF65-F5344CB8AC3E}">
        <p14:creationId xmlns:p14="http://schemas.microsoft.com/office/powerpoint/2010/main" val="3751992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76577D0-0834-626A-9302-16BF57BC468F}"/>
              </a:ext>
            </a:extLst>
          </p:cNvPr>
          <p:cNvSpPr>
            <a:spLocks noGrp="1"/>
          </p:cNvSpPr>
          <p:nvPr>
            <p:ph type="title" idx="4294967295"/>
          </p:nvPr>
        </p:nvSpPr>
        <p:spPr>
          <a:xfrm>
            <a:off x="628650" y="1227138"/>
            <a:ext cx="11563350" cy="1277937"/>
          </a:xfrm>
        </p:spPr>
        <p:txBody>
          <a:bodyPr vert="horz" lIns="91440" tIns="45720" rIns="91440" bIns="45720" rtlCol="0" anchor="b">
            <a:normAutofit fontScale="90000"/>
          </a:bodyPr>
          <a:lstStyle/>
          <a:p>
            <a:r>
              <a:rPr lang="en-US" b="1" kern="1200" dirty="0">
                <a:solidFill>
                  <a:schemeClr val="tx2">
                    <a:lumMod val="90000"/>
                    <a:lumOff val="10000"/>
                  </a:schemeClr>
                </a:solidFill>
                <a:latin typeface="Arial Black" panose="020B0A04020102020204" pitchFamily="34" charset="0"/>
              </a:rPr>
              <a:t>SC Gr 2 Gifted &amp; Talented </a:t>
            </a:r>
            <a:br>
              <a:rPr lang="en-US" b="1" kern="1200" dirty="0">
                <a:solidFill>
                  <a:schemeClr val="tx2">
                    <a:lumMod val="90000"/>
                    <a:lumOff val="10000"/>
                  </a:schemeClr>
                </a:solidFill>
                <a:latin typeface="Arial Black" panose="020B0A04020102020204" pitchFamily="34" charset="0"/>
              </a:rPr>
            </a:br>
            <a:r>
              <a:rPr lang="en-US" b="1" kern="1200" dirty="0">
                <a:solidFill>
                  <a:schemeClr val="tx2">
                    <a:lumMod val="90000"/>
                    <a:lumOff val="10000"/>
                  </a:schemeClr>
                </a:solidFill>
                <a:latin typeface="Arial Black" panose="020B0A04020102020204" pitchFamily="34" charset="0"/>
              </a:rPr>
              <a:t>Assessment Program </a:t>
            </a:r>
          </a:p>
        </p:txBody>
      </p:sp>
      <p:sp>
        <p:nvSpPr>
          <p:cNvPr id="8" name="Rectangle: Rounded Corners 4">
            <a:extLst>
              <a:ext uri="{FF2B5EF4-FFF2-40B4-BE49-F238E27FC236}">
                <a16:creationId xmlns:a16="http://schemas.microsoft.com/office/drawing/2014/main" id="{27D828E0-F7B0-FD1A-6D35-1AC56FC7F40A}"/>
              </a:ext>
            </a:extLst>
          </p:cNvPr>
          <p:cNvSpPr txBox="1"/>
          <p:nvPr/>
        </p:nvSpPr>
        <p:spPr>
          <a:xfrm>
            <a:off x="619449" y="2521538"/>
            <a:ext cx="10972152" cy="1961990"/>
          </a:xfrm>
          <a:prstGeom prst="rect">
            <a:avLst/>
          </a:prstGeom>
          <a:scene3d>
            <a:camera prst="orthographicFront"/>
            <a:lightRig rig="flat" dir="t"/>
          </a:scene3d>
        </p:spPr>
        <p:style>
          <a:lnRef idx="0">
            <a:scrgbClr r="0" g="0" b="0"/>
          </a:lnRef>
          <a:fillRef idx="0">
            <a:scrgbClr r="0" g="0" b="0"/>
          </a:fillRef>
          <a:effectRef idx="0">
            <a:scrgbClr r="0" g="0" b="0"/>
          </a:effectRef>
          <a:fontRef idx="minor">
            <a:schemeClr val="lt1"/>
          </a:fontRef>
        </p:style>
        <p:txBody>
          <a:bodyPr spcFirstLastPara="0" vert="horz" lIns="91440" tIns="45720" rIns="91440" bIns="45720" numCol="1" spcCol="1270" rtlCol="0" anchorCtr="0">
            <a:normAutofit/>
          </a:bodyPr>
          <a:lstStyle/>
          <a:p>
            <a:pPr>
              <a:lnSpc>
                <a:spcPct val="90000"/>
              </a:lnSpc>
              <a:spcBef>
                <a:spcPct val="0"/>
              </a:spcBef>
              <a:spcAft>
                <a:spcPct val="35000"/>
              </a:spcAft>
            </a:pPr>
            <a:r>
              <a:rPr lang="en-US" sz="2000" dirty="0">
                <a:solidFill>
                  <a:schemeClr val="tx1"/>
                </a:solidFill>
                <a:latin typeface="Arial" panose="020B0604020202020204" pitchFamily="34" charset="0"/>
                <a:cs typeface="Arial" panose="020B0604020202020204" pitchFamily="34" charset="0"/>
              </a:rPr>
              <a:t>The Gifted and Talented Grade 2 Assessment is a statewide assessment used to identify students for district gifted and talented programs. Students are identified for this program by demonstrating high performance ability or potential in academic and/or artistic areas.</a:t>
            </a:r>
          </a:p>
          <a:p>
            <a:r>
              <a:rPr lang="en-US" sz="2000" dirty="0">
                <a:solidFill>
                  <a:schemeClr val="tx1"/>
                </a:solidFill>
                <a:latin typeface="Arial" panose="020B0604020202020204" pitchFamily="34" charset="0"/>
                <a:cs typeface="Arial" panose="020B0604020202020204" pitchFamily="34" charset="0"/>
              </a:rPr>
              <a:t>South Carolina law requires districts to screen all students at the elementary and secondary levels for district Gifted and Talented services.  This includes students with an IEP or 504 Plan, and Multilingual (ML) students.</a:t>
            </a:r>
          </a:p>
        </p:txBody>
      </p:sp>
    </p:spTree>
    <p:extLst>
      <p:ext uri="{BB962C8B-B14F-4D97-AF65-F5344CB8AC3E}">
        <p14:creationId xmlns:p14="http://schemas.microsoft.com/office/powerpoint/2010/main" val="795595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270B0-BE6E-0F12-B96D-B8E74EA22A44}"/>
              </a:ext>
            </a:extLst>
          </p:cNvPr>
          <p:cNvSpPr>
            <a:spLocks noGrp="1"/>
          </p:cNvSpPr>
          <p:nvPr>
            <p:ph type="title" idx="4294967295"/>
          </p:nvPr>
        </p:nvSpPr>
        <p:spPr>
          <a:xfrm>
            <a:off x="604592" y="358018"/>
            <a:ext cx="10944225" cy="708137"/>
          </a:xfrm>
        </p:spPr>
        <p:txBody>
          <a:bodyPr>
            <a:noAutofit/>
          </a:bodyPr>
          <a:lstStyle/>
          <a:p>
            <a:r>
              <a:rPr lang="en-US" sz="3600" b="1" dirty="0">
                <a:solidFill>
                  <a:schemeClr val="tx2">
                    <a:lumMod val="90000"/>
                    <a:lumOff val="10000"/>
                  </a:schemeClr>
                </a:solidFill>
                <a:latin typeface="Arial Black" panose="020B0A04020102020204" pitchFamily="34" charset="0"/>
              </a:rPr>
              <a:t>Criteria for Gifted &amp; Talented Selection</a:t>
            </a:r>
          </a:p>
        </p:txBody>
      </p:sp>
      <p:sp>
        <p:nvSpPr>
          <p:cNvPr id="3" name="Content Placeholder 2">
            <a:extLst>
              <a:ext uri="{FF2B5EF4-FFF2-40B4-BE49-F238E27FC236}">
                <a16:creationId xmlns:a16="http://schemas.microsoft.com/office/drawing/2014/main" id="{D4755602-DD80-F3D1-16AA-34EFDF34477B}"/>
              </a:ext>
            </a:extLst>
          </p:cNvPr>
          <p:cNvSpPr>
            <a:spLocks noGrp="1"/>
          </p:cNvSpPr>
          <p:nvPr>
            <p:ph idx="4294967295"/>
          </p:nvPr>
        </p:nvSpPr>
        <p:spPr>
          <a:xfrm>
            <a:off x="604592" y="1078909"/>
            <a:ext cx="10038599" cy="2168525"/>
          </a:xfrm>
        </p:spPr>
        <p:txBody>
          <a:bodyPr>
            <a:noAutofit/>
          </a:bodyPr>
          <a:lstStyle/>
          <a:p>
            <a:r>
              <a:rPr lang="en-US" sz="2000" dirty="0">
                <a:latin typeface="Arial" panose="020B0604020202020204" pitchFamily="34" charset="0"/>
                <a:cs typeface="Arial" panose="020B0604020202020204" pitchFamily="34" charset="0"/>
              </a:rPr>
              <a:t>Students may qualify for the academically gifted and talented program solely based on their composite aptitude scores.</a:t>
            </a:r>
          </a:p>
          <a:p>
            <a:r>
              <a:rPr lang="en-US" sz="2000" dirty="0">
                <a:latin typeface="Arial" panose="020B0604020202020204" pitchFamily="34" charset="0"/>
                <a:cs typeface="Arial" panose="020B0604020202020204" pitchFamily="34" charset="0"/>
              </a:rPr>
              <a:t>Eligibility includes a CogAT® composite score:</a:t>
            </a:r>
          </a:p>
          <a:p>
            <a:pPr lvl="1"/>
            <a:r>
              <a:rPr lang="en-US" sz="2000" b="1" dirty="0">
                <a:latin typeface="Arial" panose="020B0604020202020204" pitchFamily="34" charset="0"/>
                <a:cs typeface="Arial" panose="020B0604020202020204" pitchFamily="34" charset="0"/>
              </a:rPr>
              <a:t>Grades 1–2:</a:t>
            </a:r>
            <a:r>
              <a:rPr lang="en-US" sz="2000" dirty="0">
                <a:latin typeface="Arial" panose="020B0604020202020204" pitchFamily="34" charset="0"/>
                <a:cs typeface="Arial" panose="020B0604020202020204" pitchFamily="34" charset="0"/>
              </a:rPr>
              <a:t> at or above the </a:t>
            </a:r>
            <a:r>
              <a:rPr lang="en-US" sz="2000" b="1" dirty="0">
                <a:latin typeface="Arial" panose="020B0604020202020204" pitchFamily="34" charset="0"/>
                <a:cs typeface="Arial" panose="020B0604020202020204" pitchFamily="34" charset="0"/>
              </a:rPr>
              <a:t>98th national age percentile</a:t>
            </a:r>
            <a:endParaRPr lang="en-US" sz="2000"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Grades 3–12:</a:t>
            </a:r>
            <a:r>
              <a:rPr lang="en-US" sz="2000" dirty="0">
                <a:latin typeface="Arial" panose="020B0604020202020204" pitchFamily="34" charset="0"/>
                <a:cs typeface="Arial" panose="020B0604020202020204" pitchFamily="34" charset="0"/>
              </a:rPr>
              <a:t> at or above the </a:t>
            </a:r>
            <a:r>
              <a:rPr lang="en-US" sz="2000" b="1" dirty="0">
                <a:latin typeface="Arial" panose="020B0604020202020204" pitchFamily="34" charset="0"/>
                <a:cs typeface="Arial" panose="020B0604020202020204" pitchFamily="34" charset="0"/>
              </a:rPr>
              <a:t>96th national age percentile</a:t>
            </a: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Qualifying aptitude scores remain valid for </a:t>
            </a:r>
            <a:r>
              <a:rPr lang="en-US" sz="2000" b="1" dirty="0">
                <a:latin typeface="Arial" panose="020B0604020202020204" pitchFamily="34" charset="0"/>
                <a:cs typeface="Arial" panose="020B0604020202020204" pitchFamily="34" charset="0"/>
              </a:rPr>
              <a:t>five years</a:t>
            </a:r>
            <a:r>
              <a:rPr lang="en-US" sz="2000" dirty="0">
                <a:latin typeface="Arial" panose="020B0604020202020204" pitchFamily="34" charset="0"/>
                <a:cs typeface="Arial" panose="020B0604020202020204" pitchFamily="34" charset="0"/>
              </a:rPr>
              <a:t>.</a:t>
            </a:r>
          </a:p>
        </p:txBody>
      </p:sp>
      <p:sp>
        <p:nvSpPr>
          <p:cNvPr id="4" name="Content Placeholder 2">
            <a:extLst>
              <a:ext uri="{FF2B5EF4-FFF2-40B4-BE49-F238E27FC236}">
                <a16:creationId xmlns:a16="http://schemas.microsoft.com/office/drawing/2014/main" id="{74DD4392-49DF-270A-FE2E-ADE3244F9C4E}"/>
              </a:ext>
            </a:extLst>
          </p:cNvPr>
          <p:cNvSpPr txBox="1">
            <a:spLocks/>
          </p:cNvSpPr>
          <p:nvPr/>
        </p:nvSpPr>
        <p:spPr>
          <a:xfrm>
            <a:off x="628656" y="3856479"/>
            <a:ext cx="3474720" cy="267495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latin typeface="Arial" panose="020B0604020202020204" pitchFamily="34" charset="0"/>
                <a:cs typeface="Arial" panose="020B0604020202020204" pitchFamily="34" charset="0"/>
              </a:rPr>
              <a:t>Dimension A: Aptitude (CogAT®)</a:t>
            </a:r>
            <a:r>
              <a:rPr lang="en-US" sz="1600">
                <a:latin typeface="Arial" panose="020B0604020202020204" pitchFamily="34" charset="0"/>
                <a:cs typeface="Arial" panose="020B0604020202020204" pitchFamily="34" charset="0"/>
              </a:rPr>
              <a:t> </a:t>
            </a:r>
          </a:p>
          <a:p>
            <a:pPr marL="0" indent="0">
              <a:spcBef>
                <a:spcPts val="600"/>
              </a:spcBef>
              <a:buNone/>
            </a:pPr>
            <a:r>
              <a:rPr lang="en-US" sz="1600">
                <a:latin typeface="Arial" panose="020B0604020202020204" pitchFamily="34" charset="0"/>
                <a:cs typeface="Arial" panose="020B0604020202020204" pitchFamily="34" charset="0"/>
              </a:rPr>
              <a:t>93rd percentile or higher on </a:t>
            </a:r>
            <a:r>
              <a:rPr lang="en-US" sz="1600" b="1">
                <a:latin typeface="Arial" panose="020B0604020202020204" pitchFamily="34" charset="0"/>
                <a:cs typeface="Arial" panose="020B0604020202020204" pitchFamily="34" charset="0"/>
              </a:rPr>
              <a:t>one or more subtests</a:t>
            </a:r>
            <a:r>
              <a:rPr lang="en-US" sz="1600">
                <a:latin typeface="Arial" panose="020B0604020202020204" pitchFamily="34" charset="0"/>
                <a:cs typeface="Arial" panose="020B0604020202020204" pitchFamily="34" charset="0"/>
              </a:rPr>
              <a:t>:</a:t>
            </a:r>
          </a:p>
          <a:p>
            <a:r>
              <a:rPr lang="en-US" sz="1600">
                <a:latin typeface="Arial" panose="020B0604020202020204" pitchFamily="34" charset="0"/>
                <a:cs typeface="Arial" panose="020B0604020202020204" pitchFamily="34" charset="0"/>
              </a:rPr>
              <a:t>Verbal/Linguistic</a:t>
            </a:r>
          </a:p>
          <a:p>
            <a:r>
              <a:rPr lang="en-US" sz="1600">
                <a:latin typeface="Arial" panose="020B0604020202020204" pitchFamily="34" charset="0"/>
                <a:cs typeface="Arial" panose="020B0604020202020204" pitchFamily="34" charset="0"/>
              </a:rPr>
              <a:t>Quantitative/Math</a:t>
            </a:r>
          </a:p>
          <a:p>
            <a:r>
              <a:rPr lang="en-US" sz="1600">
                <a:latin typeface="Arial" panose="020B0604020202020204" pitchFamily="34" charset="0"/>
                <a:cs typeface="Arial" panose="020B0604020202020204" pitchFamily="34" charset="0"/>
              </a:rPr>
              <a:t>Nonverbal</a:t>
            </a:r>
          </a:p>
          <a:p>
            <a:r>
              <a:rPr lang="en-US" sz="1600">
                <a:latin typeface="Arial" panose="020B0604020202020204" pitchFamily="34" charset="0"/>
                <a:cs typeface="Arial" panose="020B0604020202020204" pitchFamily="34" charset="0"/>
              </a:rPr>
              <a:t>Composite</a:t>
            </a:r>
          </a:p>
        </p:txBody>
      </p:sp>
      <p:sp>
        <p:nvSpPr>
          <p:cNvPr id="6" name="Content Placeholder 2">
            <a:extLst>
              <a:ext uri="{FF2B5EF4-FFF2-40B4-BE49-F238E27FC236}">
                <a16:creationId xmlns:a16="http://schemas.microsoft.com/office/drawing/2014/main" id="{DBF86300-3EDB-FFDC-BFD2-B79EC1373667}"/>
              </a:ext>
            </a:extLst>
          </p:cNvPr>
          <p:cNvSpPr txBox="1">
            <a:spLocks/>
          </p:cNvSpPr>
          <p:nvPr/>
        </p:nvSpPr>
        <p:spPr>
          <a:xfrm>
            <a:off x="4286501" y="3856478"/>
            <a:ext cx="3474720" cy="267495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latin typeface="Arial" panose="020B0604020202020204" pitchFamily="34" charset="0"/>
                <a:cs typeface="Arial" panose="020B0604020202020204" pitchFamily="34" charset="0"/>
              </a:rPr>
              <a:t>Dimension B: Achievement</a:t>
            </a:r>
            <a:endParaRPr lang="en-US" sz="1600">
              <a:latin typeface="Arial" panose="020B0604020202020204" pitchFamily="34" charset="0"/>
              <a:cs typeface="Arial" panose="020B0604020202020204" pitchFamily="34" charset="0"/>
            </a:endParaRPr>
          </a:p>
          <a:p>
            <a:pPr marL="0" indent="0">
              <a:spcBef>
                <a:spcPts val="600"/>
              </a:spcBef>
              <a:buNone/>
            </a:pPr>
            <a:r>
              <a:rPr lang="en-US" sz="1600">
                <a:latin typeface="Arial" panose="020B0604020202020204" pitchFamily="34" charset="0"/>
                <a:cs typeface="Arial" panose="020B0604020202020204" pitchFamily="34" charset="0"/>
              </a:rPr>
              <a:t>94th percentile or higher in </a:t>
            </a:r>
            <a:r>
              <a:rPr lang="en-US" sz="1600" b="1">
                <a:latin typeface="Arial" panose="020B0604020202020204" pitchFamily="34" charset="0"/>
                <a:cs typeface="Arial" panose="020B0604020202020204" pitchFamily="34" charset="0"/>
              </a:rPr>
              <a:t>Reading</a:t>
            </a:r>
            <a:r>
              <a:rPr lang="en-US" sz="1600">
                <a:latin typeface="Arial" panose="020B0604020202020204" pitchFamily="34" charset="0"/>
                <a:cs typeface="Arial" panose="020B0604020202020204" pitchFamily="34" charset="0"/>
              </a:rPr>
              <a:t> and/or </a:t>
            </a:r>
            <a:r>
              <a:rPr lang="en-US" sz="1600" b="1">
                <a:latin typeface="Arial" panose="020B0604020202020204" pitchFamily="34" charset="0"/>
                <a:cs typeface="Arial" panose="020B0604020202020204" pitchFamily="34" charset="0"/>
              </a:rPr>
              <a:t>Mathematics</a:t>
            </a:r>
            <a:endParaRPr lang="en-US" sz="1600">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1D904A7D-F7E8-F0FD-84A4-A55190C7B9A6}"/>
              </a:ext>
            </a:extLst>
          </p:cNvPr>
          <p:cNvSpPr txBox="1">
            <a:spLocks/>
          </p:cNvSpPr>
          <p:nvPr/>
        </p:nvSpPr>
        <p:spPr>
          <a:xfrm>
            <a:off x="7944101" y="3844446"/>
            <a:ext cx="3474720" cy="267495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latin typeface="Arial" panose="020B0604020202020204" pitchFamily="34" charset="0"/>
                <a:cs typeface="Arial" panose="020B0604020202020204" pitchFamily="34" charset="0"/>
              </a:rPr>
              <a:t>Dimension C: Intellectual/Academic</a:t>
            </a:r>
            <a:r>
              <a:rPr lang="en-US" sz="1600">
                <a:latin typeface="Arial" panose="020B0604020202020204" pitchFamily="34" charset="0"/>
                <a:cs typeface="Arial" panose="020B0604020202020204" pitchFamily="34" charset="0"/>
              </a:rPr>
              <a:t> </a:t>
            </a:r>
          </a:p>
          <a:p>
            <a:pPr marL="0" indent="0">
              <a:spcBef>
                <a:spcPts val="600"/>
              </a:spcBef>
              <a:buNone/>
            </a:pPr>
            <a:r>
              <a:rPr lang="en-US" sz="1600">
                <a:latin typeface="Arial" panose="020B0604020202020204" pitchFamily="34" charset="0"/>
                <a:cs typeface="Arial" panose="020B0604020202020204" pitchFamily="34" charset="0"/>
              </a:rPr>
              <a:t>Score of </a:t>
            </a:r>
            <a:r>
              <a:rPr lang="en-US" sz="1600" b="1">
                <a:latin typeface="Arial" panose="020B0604020202020204" pitchFamily="34" charset="0"/>
                <a:cs typeface="Arial" panose="020B0604020202020204" pitchFamily="34" charset="0"/>
              </a:rPr>
              <a:t>16</a:t>
            </a:r>
            <a:r>
              <a:rPr lang="en-US" sz="1600">
                <a:latin typeface="Arial" panose="020B0604020202020204" pitchFamily="34" charset="0"/>
                <a:cs typeface="Arial" panose="020B0604020202020204" pitchFamily="34" charset="0"/>
              </a:rPr>
              <a:t> (for Grade 3 placement) on the </a:t>
            </a:r>
            <a:r>
              <a:rPr lang="en-US" sz="1600" b="1">
                <a:latin typeface="Arial" panose="020B0604020202020204" pitchFamily="34" charset="0"/>
                <a:cs typeface="Arial" panose="020B0604020202020204" pitchFamily="34" charset="0"/>
              </a:rPr>
              <a:t>verbal or nonverbal</a:t>
            </a:r>
            <a:r>
              <a:rPr lang="en-US" sz="1600">
                <a:latin typeface="Arial" panose="020B0604020202020204" pitchFamily="34" charset="0"/>
                <a:cs typeface="Arial" panose="020B0604020202020204" pitchFamily="34" charset="0"/>
              </a:rPr>
              <a:t> section of the Performance Task Assessments</a:t>
            </a:r>
          </a:p>
        </p:txBody>
      </p:sp>
      <p:sp>
        <p:nvSpPr>
          <p:cNvPr id="8" name="Content Placeholder 2">
            <a:extLst>
              <a:ext uri="{FF2B5EF4-FFF2-40B4-BE49-F238E27FC236}">
                <a16:creationId xmlns:a16="http://schemas.microsoft.com/office/drawing/2014/main" id="{0B360099-4167-EFDB-C8C1-BFD8145DD4C7}"/>
              </a:ext>
            </a:extLst>
          </p:cNvPr>
          <p:cNvSpPr txBox="1">
            <a:spLocks/>
          </p:cNvSpPr>
          <p:nvPr/>
        </p:nvSpPr>
        <p:spPr>
          <a:xfrm>
            <a:off x="604592" y="3446756"/>
            <a:ext cx="10944225" cy="3969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solidFill>
                  <a:schemeClr val="tx1">
                    <a:lumMod val="75000"/>
                    <a:lumOff val="25000"/>
                  </a:schemeClr>
                </a:solidFill>
                <a:latin typeface="Arial" panose="020B0604020202020204" pitchFamily="34" charset="0"/>
                <a:cs typeface="Arial" panose="020B0604020202020204" pitchFamily="34" charset="0"/>
              </a:rPr>
              <a:t>Students may also qualify by meeting high performance in </a:t>
            </a:r>
            <a:r>
              <a:rPr lang="en-US" sz="2000" b="1">
                <a:solidFill>
                  <a:schemeClr val="tx1">
                    <a:lumMod val="75000"/>
                    <a:lumOff val="25000"/>
                  </a:schemeClr>
                </a:solidFill>
                <a:latin typeface="Arial" panose="020B0604020202020204" pitchFamily="34" charset="0"/>
                <a:cs typeface="Arial" panose="020B0604020202020204" pitchFamily="34" charset="0"/>
              </a:rPr>
              <a:t>two of the following dimensions</a:t>
            </a:r>
            <a:r>
              <a:rPr lang="en-US" sz="2000">
                <a:solidFill>
                  <a:schemeClr val="tx1">
                    <a:lumMod val="75000"/>
                    <a:lumOff val="25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80069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2" descr="preencoded.png"/>
          <p:cNvPicPr>
            <a:picLocks noChangeAspect="1"/>
          </p:cNvPicPr>
          <p:nvPr/>
        </p:nvPicPr>
        <p:blipFill>
          <a:blip r:embed="rId3"/>
          <a:stretch>
            <a:fillRect/>
          </a:stretch>
        </p:blipFill>
        <p:spPr>
          <a:xfrm>
            <a:off x="505968" y="219456"/>
            <a:ext cx="2036064" cy="633984"/>
          </a:xfrm>
          <a:prstGeom prst="rect">
            <a:avLst/>
          </a:prstGeom>
        </p:spPr>
      </p:pic>
      <p:sp>
        <p:nvSpPr>
          <p:cNvPr id="6" name="Text 0"/>
          <p:cNvSpPr/>
          <p:nvPr/>
        </p:nvSpPr>
        <p:spPr>
          <a:xfrm>
            <a:off x="609600" y="1889760"/>
            <a:ext cx="7924800" cy="975360"/>
          </a:xfrm>
          <a:prstGeom prst="rect">
            <a:avLst/>
          </a:prstGeom>
          <a:noFill/>
          <a:ln/>
        </p:spPr>
        <p:txBody>
          <a:bodyPr wrap="square" lIns="0" tIns="0" rIns="0" bIns="0" rtlCol="0" anchor="ctr"/>
          <a:lstStyle/>
          <a:p>
            <a:r>
              <a:rPr lang="en-US" sz="4800" b="1" dirty="0">
                <a:solidFill>
                  <a:schemeClr val="tx2">
                    <a:lumMod val="90000"/>
                    <a:lumOff val="10000"/>
                  </a:schemeClr>
                </a:solidFill>
                <a:latin typeface="Arial Black" panose="020B0A04020102020204" pitchFamily="34" charset="0"/>
                <a:ea typeface="Calibri" pitchFamily="34" charset="-122"/>
                <a:cs typeface="Calibri" pitchFamily="34" charset="-120"/>
              </a:rPr>
              <a:t>Back to school 2026</a:t>
            </a:r>
            <a:endParaRPr lang="en-US" sz="4800" dirty="0">
              <a:solidFill>
                <a:schemeClr val="tx2">
                  <a:lumMod val="90000"/>
                  <a:lumOff val="10000"/>
                </a:schemeClr>
              </a:solidFill>
              <a:latin typeface="Arial Black" panose="020B0A04020102020204" pitchFamily="34" charset="0"/>
            </a:endParaRPr>
          </a:p>
        </p:txBody>
      </p:sp>
      <p:sp>
        <p:nvSpPr>
          <p:cNvPr id="7" name="Text 1"/>
          <p:cNvSpPr/>
          <p:nvPr/>
        </p:nvSpPr>
        <p:spPr>
          <a:xfrm>
            <a:off x="609600" y="2828544"/>
            <a:ext cx="7924800" cy="670560"/>
          </a:xfrm>
          <a:prstGeom prst="rect">
            <a:avLst/>
          </a:prstGeom>
          <a:noFill/>
          <a:ln/>
        </p:spPr>
        <p:txBody>
          <a:bodyPr wrap="square" lIns="0" tIns="0" rIns="0" bIns="0" rtlCol="0" anchor="ctr"/>
          <a:lstStyle/>
          <a:p>
            <a:r>
              <a:rPr lang="en-US" sz="3733" dirty="0">
                <a:solidFill>
                  <a:srgbClr val="1B75BC"/>
                </a:solidFill>
                <a:latin typeface="Calibri" pitchFamily="34" charset="0"/>
                <a:ea typeface="Calibri" pitchFamily="34" charset="-122"/>
                <a:cs typeface="Calibri" pitchFamily="34" charset="-120"/>
              </a:rPr>
              <a:t>Platform readiness</a:t>
            </a:r>
            <a:endParaRPr lang="en-US" sz="3733" dirty="0"/>
          </a:p>
        </p:txBody>
      </p:sp>
      <p:sp>
        <p:nvSpPr>
          <p:cNvPr id="8" name="Shape 2"/>
          <p:cNvSpPr/>
          <p:nvPr/>
        </p:nvSpPr>
        <p:spPr>
          <a:xfrm>
            <a:off x="609600" y="3718560"/>
            <a:ext cx="1828800" cy="60960"/>
          </a:xfrm>
          <a:prstGeom prst="rect">
            <a:avLst/>
          </a:prstGeom>
          <a:solidFill>
            <a:srgbClr val="72BF44"/>
          </a:solidFill>
          <a:ln w="12700">
            <a:solidFill>
              <a:srgbClr val="72BF44"/>
            </a:solidFill>
            <a:prstDash val="solid"/>
          </a:ln>
        </p:spPr>
        <p:txBody>
          <a:bodyPr/>
          <a:lstStyle/>
          <a:p>
            <a:endParaRPr lang="en-US" sz="2400"/>
          </a:p>
        </p:txBody>
      </p:sp>
      <p:sp>
        <p:nvSpPr>
          <p:cNvPr id="10" name="Shape 4"/>
          <p:cNvSpPr/>
          <p:nvPr/>
        </p:nvSpPr>
        <p:spPr>
          <a:xfrm>
            <a:off x="609600" y="3938016"/>
            <a:ext cx="1828800" cy="438912"/>
          </a:xfrm>
          <a:prstGeom prst="rect">
            <a:avLst/>
          </a:prstGeom>
          <a:solidFill>
            <a:srgbClr val="1B75BC"/>
          </a:solidFill>
          <a:ln w="12700">
            <a:solidFill>
              <a:srgbClr val="1B75BC"/>
            </a:solidFill>
            <a:prstDash val="solid"/>
          </a:ln>
        </p:spPr>
        <p:txBody>
          <a:bodyPr/>
          <a:lstStyle/>
          <a:p>
            <a:endParaRPr lang="en-US" sz="2400"/>
          </a:p>
        </p:txBody>
      </p:sp>
      <p:sp>
        <p:nvSpPr>
          <p:cNvPr id="11" name="Text 5"/>
          <p:cNvSpPr/>
          <p:nvPr/>
        </p:nvSpPr>
        <p:spPr>
          <a:xfrm>
            <a:off x="609600" y="3938016"/>
            <a:ext cx="1828800" cy="438912"/>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Stability approach</a:t>
            </a:r>
            <a:endParaRPr lang="en-US" sz="1200" dirty="0"/>
          </a:p>
        </p:txBody>
      </p:sp>
      <p:sp>
        <p:nvSpPr>
          <p:cNvPr id="12" name="Shape 6"/>
          <p:cNvSpPr/>
          <p:nvPr/>
        </p:nvSpPr>
        <p:spPr>
          <a:xfrm>
            <a:off x="2584704" y="3938016"/>
            <a:ext cx="1828800" cy="438912"/>
          </a:xfrm>
          <a:prstGeom prst="rect">
            <a:avLst/>
          </a:prstGeom>
          <a:solidFill>
            <a:srgbClr val="72BF44"/>
          </a:solidFill>
          <a:ln w="12700">
            <a:solidFill>
              <a:srgbClr val="72BF44"/>
            </a:solidFill>
            <a:prstDash val="solid"/>
          </a:ln>
        </p:spPr>
        <p:txBody>
          <a:bodyPr/>
          <a:lstStyle/>
          <a:p>
            <a:endParaRPr lang="en-US" sz="2400"/>
          </a:p>
        </p:txBody>
      </p:sp>
      <p:sp>
        <p:nvSpPr>
          <p:cNvPr id="13" name="Text 7"/>
          <p:cNvSpPr/>
          <p:nvPr/>
        </p:nvSpPr>
        <p:spPr>
          <a:xfrm>
            <a:off x="2584704" y="3938016"/>
            <a:ext cx="1828800" cy="438912"/>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Performance testing</a:t>
            </a:r>
            <a:endParaRPr lang="en-US" sz="1200" dirty="0"/>
          </a:p>
        </p:txBody>
      </p:sp>
      <p:sp>
        <p:nvSpPr>
          <p:cNvPr id="14" name="Shape 8"/>
          <p:cNvSpPr/>
          <p:nvPr/>
        </p:nvSpPr>
        <p:spPr>
          <a:xfrm>
            <a:off x="4559808" y="3938016"/>
            <a:ext cx="1828800" cy="438912"/>
          </a:xfrm>
          <a:prstGeom prst="rect">
            <a:avLst/>
          </a:prstGeom>
          <a:solidFill>
            <a:srgbClr val="1B75BC"/>
          </a:solidFill>
          <a:ln w="12700">
            <a:solidFill>
              <a:srgbClr val="1B75BC"/>
            </a:solidFill>
            <a:prstDash val="solid"/>
          </a:ln>
        </p:spPr>
        <p:txBody>
          <a:bodyPr/>
          <a:lstStyle/>
          <a:p>
            <a:endParaRPr lang="en-US" sz="2400"/>
          </a:p>
        </p:txBody>
      </p:sp>
      <p:sp>
        <p:nvSpPr>
          <p:cNvPr id="15" name="Text 9"/>
          <p:cNvSpPr/>
          <p:nvPr/>
        </p:nvSpPr>
        <p:spPr>
          <a:xfrm>
            <a:off x="4559808" y="3938016"/>
            <a:ext cx="1828800" cy="438912"/>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Technical investments</a:t>
            </a:r>
            <a:endParaRPr lang="en-US" sz="1200" dirty="0"/>
          </a:p>
        </p:txBody>
      </p:sp>
      <p:sp>
        <p:nvSpPr>
          <p:cNvPr id="16" name="Shape 10"/>
          <p:cNvSpPr/>
          <p:nvPr/>
        </p:nvSpPr>
        <p:spPr>
          <a:xfrm>
            <a:off x="6534912" y="3938016"/>
            <a:ext cx="1828800" cy="438912"/>
          </a:xfrm>
          <a:prstGeom prst="rect">
            <a:avLst/>
          </a:prstGeom>
          <a:solidFill>
            <a:srgbClr val="72BF44"/>
          </a:solidFill>
          <a:ln w="12700">
            <a:solidFill>
              <a:srgbClr val="72BF44"/>
            </a:solidFill>
            <a:prstDash val="solid"/>
          </a:ln>
        </p:spPr>
        <p:txBody>
          <a:bodyPr/>
          <a:lstStyle/>
          <a:p>
            <a:endParaRPr lang="en-US" sz="2400"/>
          </a:p>
        </p:txBody>
      </p:sp>
      <p:sp>
        <p:nvSpPr>
          <p:cNvPr id="17" name="Text 11"/>
          <p:cNvSpPr/>
          <p:nvPr/>
        </p:nvSpPr>
        <p:spPr>
          <a:xfrm>
            <a:off x="6534912" y="3938016"/>
            <a:ext cx="1828800" cy="438912"/>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Next-gen CogAT</a:t>
            </a:r>
            <a:endParaRPr lang="en-US" sz="1200" dirty="0"/>
          </a:p>
        </p:txBody>
      </p:sp>
      <p:sp>
        <p:nvSpPr>
          <p:cNvPr id="5" name="Text 1">
            <a:extLst>
              <a:ext uri="{FF2B5EF4-FFF2-40B4-BE49-F238E27FC236}">
                <a16:creationId xmlns:a16="http://schemas.microsoft.com/office/drawing/2014/main" id="{BE13A3FC-52D4-9430-EFE6-D5492CA45B46}"/>
              </a:ext>
            </a:extLst>
          </p:cNvPr>
          <p:cNvSpPr/>
          <p:nvPr/>
        </p:nvSpPr>
        <p:spPr>
          <a:xfrm>
            <a:off x="609600" y="5296747"/>
            <a:ext cx="10973703" cy="788416"/>
          </a:xfrm>
          <a:prstGeom prst="rect">
            <a:avLst/>
          </a:prstGeom>
          <a:noFill/>
          <a:ln/>
        </p:spPr>
        <p:txBody>
          <a:bodyPr wrap="square" lIns="0" tIns="0" rIns="0" bIns="0" rtlCol="0" anchor="ctr"/>
          <a:lstStyle/>
          <a:p>
            <a:r>
              <a:rPr lang="en-US" sz="2400" dirty="0">
                <a:solidFill>
                  <a:schemeClr val="bg1">
                    <a:lumMod val="50000"/>
                  </a:schemeClr>
                </a:solidFill>
                <a:latin typeface="Calibri" pitchFamily="34" charset="0"/>
                <a:ea typeface="Calibri" pitchFamily="34" charset="-122"/>
                <a:cs typeface="Calibri" pitchFamily="34" charset="-120"/>
              </a:rPr>
              <a:t>Special Guest Presenter:</a:t>
            </a:r>
          </a:p>
          <a:p>
            <a:r>
              <a:rPr lang="en-US" sz="2400" dirty="0">
                <a:solidFill>
                  <a:schemeClr val="bg1">
                    <a:lumMod val="50000"/>
                  </a:schemeClr>
                </a:solidFill>
                <a:latin typeface="Calibri" pitchFamily="34" charset="0"/>
                <a:ea typeface="Calibri" pitchFamily="34" charset="-122"/>
                <a:cs typeface="Calibri" pitchFamily="34" charset="-120"/>
              </a:rPr>
              <a:t>Anna Houseman| Senior Director of Product, Riverside Insights</a:t>
            </a:r>
            <a:endParaRPr lang="en-US" sz="2400" dirty="0">
              <a:solidFill>
                <a:schemeClr val="bg1">
                  <a:lumMod val="5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sz="3200" b="0" err="1">
                <a:ln>
                  <a:solidFill>
                    <a:schemeClr val="bg1"/>
                  </a:solidFill>
                </a:ln>
                <a:solidFill>
                  <a:srgbClr val="1481C3"/>
                </a:solidFill>
                <a:latin typeface="Aptos ExtraBold"/>
              </a:rPr>
              <a:t>DataManager</a:t>
            </a:r>
            <a:r>
              <a:rPr lang="en-US" sz="3200" b="0">
                <a:ln>
                  <a:solidFill>
                    <a:schemeClr val="bg1"/>
                  </a:solidFill>
                </a:ln>
                <a:solidFill>
                  <a:srgbClr val="1481C3"/>
                </a:solidFill>
                <a:latin typeface="Aptos ExtraBold"/>
              </a:rPr>
              <a:t> (DM)</a:t>
            </a:r>
            <a:br>
              <a:rPr lang="en-US" sz="3200" b="0">
                <a:ln>
                  <a:solidFill>
                    <a:schemeClr val="bg1"/>
                  </a:solidFill>
                </a:ln>
                <a:solidFill>
                  <a:srgbClr val="1481C3"/>
                </a:solidFill>
                <a:latin typeface="Aptos ExtraBold"/>
              </a:rPr>
            </a:br>
            <a:r>
              <a:rPr sz="3200" b="0">
                <a:ln>
                  <a:solidFill>
                    <a:schemeClr val="bg1"/>
                  </a:solidFill>
                </a:ln>
                <a:solidFill>
                  <a:srgbClr val="1481C3"/>
                </a:solidFill>
                <a:latin typeface="Aptos ExtraBold"/>
              </a:rPr>
              <a:t>Performance Update</a:t>
            </a:r>
          </a:p>
        </p:txBody>
      </p:sp>
      <p:sp>
        <p:nvSpPr>
          <p:cNvPr id="5" name="Rounded Rectangle 4"/>
          <p:cNvSpPr/>
          <p:nvPr/>
        </p:nvSpPr>
        <p:spPr>
          <a:xfrm>
            <a:off x="793824" y="1157005"/>
            <a:ext cx="6119040" cy="573087"/>
          </a:xfrm>
          <a:prstGeom prst="roundRect">
            <a:avLst>
              <a:gd name="adj" fmla="val 4000"/>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146304" tIns="146304" rIns="146304" bIns="146304" rtlCol="0" anchor="t"/>
          <a:lstStyle/>
          <a:p>
            <a:r>
              <a:rPr sz="1600" b="1">
                <a:solidFill>
                  <a:srgbClr val="1481C3"/>
                </a:solidFill>
              </a:rPr>
              <a:t>What happened</a:t>
            </a:r>
            <a:r>
              <a:rPr lang="en-US" sz="1600" b="1">
                <a:solidFill>
                  <a:srgbClr val="1481C3"/>
                </a:solidFill>
              </a:rPr>
              <a:t> in SY2025-26</a:t>
            </a:r>
            <a:r>
              <a:rPr sz="1600" b="1">
                <a:solidFill>
                  <a:srgbClr val="1481C3"/>
                </a:solidFill>
              </a:rPr>
              <a:t>, how we fixed it, and the results</a:t>
            </a:r>
          </a:p>
        </p:txBody>
      </p:sp>
      <p:sp>
        <p:nvSpPr>
          <p:cNvPr id="6" name="Rounded Rectangle 5"/>
          <p:cNvSpPr/>
          <p:nvPr/>
        </p:nvSpPr>
        <p:spPr>
          <a:xfrm>
            <a:off x="805774" y="1820008"/>
            <a:ext cx="2280933" cy="4351338"/>
          </a:xfrm>
          <a:prstGeom prst="roundRect">
            <a:avLst>
              <a:gd name="adj" fmla="val 5000"/>
            </a:avLst>
          </a:prstGeom>
          <a:solidFill>
            <a:srgbClr val="E8F4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28016" rIns="164592" bIns="128016" rtlCol="0" anchor="t"/>
          <a:lstStyle/>
          <a:p>
            <a:pPr algn="ctr"/>
            <a:r>
              <a:rPr lang="en-US" sz="1700" b="1">
                <a:solidFill>
                  <a:srgbClr val="000000"/>
                </a:solidFill>
              </a:rPr>
              <a:t>What Happened Last Year?</a:t>
            </a:r>
            <a:br>
              <a:rPr lang="en-US" sz="800" b="1">
                <a:solidFill>
                  <a:srgbClr val="000000"/>
                </a:solidFill>
              </a:rPr>
            </a:br>
            <a:endParaRPr lang="en-US" sz="800" b="1">
              <a:solidFill>
                <a:srgbClr val="000000"/>
              </a:solidFill>
            </a:endParaRPr>
          </a:p>
          <a:p>
            <a:pPr marL="114300" indent="-114300">
              <a:spcAft>
                <a:spcPts val="600"/>
              </a:spcAft>
              <a:buFont typeface="Arial" panose="020B0604020202020204" pitchFamily="34" charset="0"/>
              <a:buChar char="•"/>
            </a:pPr>
            <a:r>
              <a:rPr lang="en-US" sz="1200">
                <a:solidFill>
                  <a:srgbClr val="000000"/>
                </a:solidFill>
              </a:rPr>
              <a:t>2024-25 was stable but DM was operating on old infrastructure</a:t>
            </a:r>
          </a:p>
          <a:p>
            <a:pPr marL="114300" indent="-114300">
              <a:spcAft>
                <a:spcPts val="600"/>
              </a:spcAft>
              <a:buFont typeface="Arial" panose="020B0604020202020204" pitchFamily="34" charset="0"/>
              <a:buChar char="•"/>
            </a:pPr>
            <a:r>
              <a:rPr lang="en-US" sz="1300">
                <a:solidFill>
                  <a:srgbClr val="000000"/>
                </a:solidFill>
              </a:rPr>
              <a:t>Focus on shipping 2024 Norms meant load testing was delayed</a:t>
            </a:r>
          </a:p>
          <a:p>
            <a:pPr marL="114300" indent="-114300">
              <a:spcAft>
                <a:spcPts val="600"/>
              </a:spcAft>
              <a:buFont typeface="Arial" panose="020B0604020202020204" pitchFamily="34" charset="0"/>
              <a:buChar char="•"/>
            </a:pPr>
            <a:r>
              <a:rPr lang="en-US" sz="1300">
                <a:solidFill>
                  <a:srgbClr val="000000"/>
                </a:solidFill>
              </a:rPr>
              <a:t>Upgrades </a:t>
            </a:r>
            <a:r>
              <a:rPr sz="1300">
                <a:solidFill>
                  <a:srgbClr val="000000"/>
                </a:solidFill>
              </a:rPr>
              <a:t>introduced problems </a:t>
            </a:r>
            <a:r>
              <a:rPr lang="en-US" sz="1300">
                <a:solidFill>
                  <a:srgbClr val="000000"/>
                </a:solidFill>
              </a:rPr>
              <a:t>that weren’t identified until late load tests (no time to fix)</a:t>
            </a:r>
          </a:p>
          <a:p>
            <a:pPr marL="114300" indent="-114300">
              <a:buFont typeface="Arial" panose="020B0604020202020204" pitchFamily="34" charset="0"/>
              <a:buChar char="•"/>
            </a:pPr>
            <a:endParaRPr lang="en-US" sz="1300">
              <a:solidFill>
                <a:srgbClr val="000000"/>
              </a:solidFill>
            </a:endParaRPr>
          </a:p>
          <a:p>
            <a:r>
              <a:rPr lang="en-US" sz="1300" b="1">
                <a:solidFill>
                  <a:srgbClr val="000000"/>
                </a:solidFill>
              </a:rPr>
              <a:t>As a result:</a:t>
            </a:r>
          </a:p>
          <a:p>
            <a:pPr marL="114300" indent="-114300">
              <a:spcAft>
                <a:spcPts val="600"/>
              </a:spcAft>
              <a:buFont typeface="Arial" panose="020B0604020202020204" pitchFamily="34" charset="0"/>
              <a:buChar char="•"/>
            </a:pPr>
            <a:r>
              <a:rPr lang="en-US" sz="1300">
                <a:solidFill>
                  <a:srgbClr val="000000"/>
                </a:solidFill>
              </a:rPr>
              <a:t>Students faced latency and disruptions</a:t>
            </a:r>
          </a:p>
          <a:p>
            <a:pPr marL="114300" indent="-114300">
              <a:spcAft>
                <a:spcPts val="600"/>
              </a:spcAft>
              <a:buFont typeface="Arial" panose="020B0604020202020204" pitchFamily="34" charset="0"/>
              <a:buChar char="•"/>
            </a:pPr>
            <a:r>
              <a:rPr lang="en-US" sz="1300">
                <a:solidFill>
                  <a:srgbClr val="000000"/>
                </a:solidFill>
              </a:rPr>
              <a:t>Testing windows restricted and disrupted</a:t>
            </a:r>
          </a:p>
        </p:txBody>
      </p:sp>
      <p:sp>
        <p:nvSpPr>
          <p:cNvPr id="7" name="Rounded Rectangle 6"/>
          <p:cNvSpPr/>
          <p:nvPr/>
        </p:nvSpPr>
        <p:spPr>
          <a:xfrm>
            <a:off x="3277207" y="1820008"/>
            <a:ext cx="2280933" cy="4351338"/>
          </a:xfrm>
          <a:prstGeom prst="roundRect">
            <a:avLst>
              <a:gd name="adj" fmla="val 5000"/>
            </a:avLst>
          </a:prstGeom>
          <a:solidFill>
            <a:srgbClr val="DBF7C1"/>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28016" rIns="164592" bIns="128016" rtlCol="0" anchor="t"/>
          <a:lstStyle/>
          <a:p>
            <a:pPr algn="ctr"/>
            <a:r>
              <a:rPr sz="1700" b="1">
                <a:solidFill>
                  <a:srgbClr val="000000"/>
                </a:solidFill>
              </a:rPr>
              <a:t>How </a:t>
            </a:r>
            <a:r>
              <a:rPr lang="en-US" sz="1700" b="1">
                <a:solidFill>
                  <a:srgbClr val="000000"/>
                </a:solidFill>
              </a:rPr>
              <a:t>We Fixed the Problem</a:t>
            </a:r>
            <a:endParaRPr sz="1700" b="1">
              <a:solidFill>
                <a:srgbClr val="000000"/>
              </a:solidFill>
            </a:endParaRPr>
          </a:p>
          <a:p>
            <a:pPr algn="ctr"/>
            <a:endParaRPr lang="en-US" sz="1300">
              <a:solidFill>
                <a:srgbClr val="595959"/>
              </a:solidFill>
            </a:endParaRPr>
          </a:p>
          <a:p>
            <a:pPr marL="114300" indent="-114300">
              <a:spcAft>
                <a:spcPts val="600"/>
              </a:spcAft>
              <a:buFont typeface="Arial" panose="020B0604020202020204" pitchFamily="34" charset="0"/>
              <a:buChar char="•"/>
            </a:pPr>
            <a:r>
              <a:rPr lang="en-US" sz="1200" b="1">
                <a:solidFill>
                  <a:srgbClr val="000000"/>
                </a:solidFill>
              </a:rPr>
              <a:t>Made DM Performance our #1 priority for 2026-27</a:t>
            </a:r>
          </a:p>
          <a:p>
            <a:pPr marL="114300" indent="-114300">
              <a:spcAft>
                <a:spcPts val="600"/>
              </a:spcAft>
              <a:buFont typeface="Arial" panose="020B0604020202020204" pitchFamily="34" charset="0"/>
              <a:buChar char="•"/>
            </a:pPr>
            <a:r>
              <a:rPr lang="en-US" sz="1200">
                <a:solidFill>
                  <a:srgbClr val="000000"/>
                </a:solidFill>
              </a:rPr>
              <a:t>Began performance remediation and load testing planning in December</a:t>
            </a:r>
          </a:p>
          <a:p>
            <a:pPr marL="114300" indent="-114300">
              <a:spcAft>
                <a:spcPts val="600"/>
              </a:spcAft>
              <a:buFont typeface="Arial" panose="020B0604020202020204" pitchFamily="34" charset="0"/>
              <a:buChar char="•"/>
            </a:pPr>
            <a:r>
              <a:rPr lang="en-US" sz="1200">
                <a:solidFill>
                  <a:srgbClr val="000000"/>
                </a:solidFill>
              </a:rPr>
              <a:t>R</a:t>
            </a:r>
            <a:r>
              <a:rPr sz="1200">
                <a:solidFill>
                  <a:srgbClr val="000000"/>
                </a:solidFill>
              </a:rPr>
              <a:t>ebuilt our </a:t>
            </a:r>
            <a:r>
              <a:rPr lang="en-US" sz="1200">
                <a:solidFill>
                  <a:srgbClr val="000000"/>
                </a:solidFill>
              </a:rPr>
              <a:t>load </a:t>
            </a:r>
            <a:r>
              <a:rPr sz="1200">
                <a:solidFill>
                  <a:srgbClr val="000000"/>
                </a:solidFill>
              </a:rPr>
              <a:t>testing process from the ground up</a:t>
            </a:r>
            <a:r>
              <a:rPr lang="en-US" sz="1200">
                <a:solidFill>
                  <a:srgbClr val="000000"/>
                </a:solidFill>
              </a:rPr>
              <a:t> – better approximation of reality; more frequent</a:t>
            </a:r>
          </a:p>
          <a:p>
            <a:pPr marL="114300" indent="-114300">
              <a:spcAft>
                <a:spcPts val="600"/>
              </a:spcAft>
              <a:buFont typeface="Arial" panose="020B0604020202020204" pitchFamily="34" charset="0"/>
              <a:buChar char="•"/>
            </a:pPr>
            <a:r>
              <a:rPr lang="en-US" sz="1200">
                <a:solidFill>
                  <a:srgbClr val="000000"/>
                </a:solidFill>
              </a:rPr>
              <a:t>Set performance targets and deadlines</a:t>
            </a:r>
          </a:p>
        </p:txBody>
      </p:sp>
      <p:sp>
        <p:nvSpPr>
          <p:cNvPr id="8" name="Rounded Rectangle 7"/>
          <p:cNvSpPr/>
          <p:nvPr/>
        </p:nvSpPr>
        <p:spPr>
          <a:xfrm>
            <a:off x="5748640" y="1820008"/>
            <a:ext cx="2280933" cy="4351338"/>
          </a:xfrm>
          <a:prstGeom prst="roundRect">
            <a:avLst>
              <a:gd name="adj" fmla="val 5000"/>
            </a:avLst>
          </a:prstGeom>
          <a:solidFill>
            <a:srgbClr val="E8F4F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28016" rIns="164592" bIns="128016" rtlCol="0" anchor="t"/>
          <a:lstStyle/>
          <a:p>
            <a:pPr algn="ctr"/>
            <a:r>
              <a:rPr sz="1700" b="1">
                <a:solidFill>
                  <a:srgbClr val="000000"/>
                </a:solidFill>
              </a:rPr>
              <a:t>The Results</a:t>
            </a:r>
            <a:r>
              <a:rPr lang="en-US" sz="1700" b="1">
                <a:solidFill>
                  <a:srgbClr val="000000"/>
                </a:solidFill>
              </a:rPr>
              <a:t>: </a:t>
            </a:r>
          </a:p>
          <a:p>
            <a:pPr algn="ctr"/>
            <a:r>
              <a:rPr lang="en-US" sz="1700" b="1">
                <a:solidFill>
                  <a:srgbClr val="000000"/>
                </a:solidFill>
              </a:rPr>
              <a:t>A Performant DM</a:t>
            </a:r>
          </a:p>
          <a:p>
            <a:pPr algn="ctr"/>
            <a:endParaRPr sz="1700" b="1">
              <a:solidFill>
                <a:srgbClr val="000000"/>
              </a:solidFill>
            </a:endParaRPr>
          </a:p>
          <a:p>
            <a:pPr>
              <a:spcAft>
                <a:spcPts val="600"/>
              </a:spcAft>
            </a:pPr>
            <a:r>
              <a:rPr lang="en-US" sz="1200">
                <a:solidFill>
                  <a:srgbClr val="000000"/>
                </a:solidFill>
              </a:rPr>
              <a:t>Hit our performance targets in load testing:</a:t>
            </a:r>
          </a:p>
          <a:p>
            <a:pPr marL="114300" indent="-114300">
              <a:spcAft>
                <a:spcPts val="600"/>
              </a:spcAft>
              <a:buFont typeface="Arial" panose="020B0604020202020204" pitchFamily="34" charset="0"/>
              <a:buChar char="•"/>
            </a:pPr>
            <a:r>
              <a:rPr lang="en-US" sz="1200">
                <a:solidFill>
                  <a:srgbClr val="000000"/>
                </a:solidFill>
              </a:rPr>
              <a:t>S</a:t>
            </a:r>
            <a:r>
              <a:rPr sz="1200">
                <a:solidFill>
                  <a:srgbClr val="000000"/>
                </a:solidFill>
              </a:rPr>
              <a:t>imulated a full peak day </a:t>
            </a:r>
            <a:r>
              <a:rPr lang="en-US" sz="1200">
                <a:solidFill>
                  <a:srgbClr val="000000"/>
                </a:solidFill>
              </a:rPr>
              <a:t>-</a:t>
            </a:r>
            <a:r>
              <a:rPr sz="1200">
                <a:solidFill>
                  <a:srgbClr val="000000"/>
                </a:solidFill>
              </a:rPr>
              <a:t> </a:t>
            </a:r>
            <a:r>
              <a:rPr lang="en-US" sz="1200">
                <a:solidFill>
                  <a:srgbClr val="000000"/>
                </a:solidFill>
              </a:rPr>
              <a:t>4</a:t>
            </a:r>
            <a:r>
              <a:rPr sz="1200">
                <a:solidFill>
                  <a:srgbClr val="000000"/>
                </a:solidFill>
              </a:rPr>
              <a:t>3,000 students logging in within 15 minutes</a:t>
            </a:r>
            <a:endParaRPr lang="en-US" sz="1200">
              <a:solidFill>
                <a:srgbClr val="000000"/>
              </a:solidFill>
            </a:endParaRPr>
          </a:p>
          <a:p>
            <a:pPr marL="114300" indent="-114300">
              <a:spcAft>
                <a:spcPts val="600"/>
              </a:spcAft>
              <a:buFont typeface="Arial" panose="020B0604020202020204" pitchFamily="34" charset="0"/>
              <a:buChar char="•"/>
            </a:pPr>
            <a:r>
              <a:rPr lang="en-US" sz="1200">
                <a:solidFill>
                  <a:srgbClr val="000000"/>
                </a:solidFill>
              </a:rPr>
              <a:t>R</a:t>
            </a:r>
            <a:r>
              <a:rPr sz="1200">
                <a:solidFill>
                  <a:srgbClr val="000000"/>
                </a:solidFill>
              </a:rPr>
              <a:t>esponse times </a:t>
            </a:r>
            <a:r>
              <a:rPr lang="en-US" sz="1200">
                <a:solidFill>
                  <a:srgbClr val="000000"/>
                </a:solidFill>
              </a:rPr>
              <a:t>held </a:t>
            </a:r>
            <a:r>
              <a:rPr sz="1200">
                <a:solidFill>
                  <a:srgbClr val="000000"/>
                </a:solidFill>
              </a:rPr>
              <a:t>under 1 second, even under added stress</a:t>
            </a:r>
            <a:r>
              <a:rPr lang="en-US" sz="1200">
                <a:solidFill>
                  <a:srgbClr val="000000"/>
                </a:solidFill>
              </a:rPr>
              <a:t> with fewer servers than we’ll use when live</a:t>
            </a:r>
          </a:p>
          <a:p>
            <a:pPr marL="114300" indent="-114300">
              <a:spcAft>
                <a:spcPts val="600"/>
              </a:spcAft>
              <a:buFont typeface="Arial" panose="020B0604020202020204" pitchFamily="34" charset="0"/>
              <a:buChar char="•"/>
            </a:pPr>
            <a:endParaRPr lang="en-US" sz="1200">
              <a:solidFill>
                <a:srgbClr val="000000"/>
              </a:solidFill>
            </a:endParaRPr>
          </a:p>
          <a:p>
            <a:pPr>
              <a:spcAft>
                <a:spcPts val="600"/>
              </a:spcAft>
            </a:pPr>
            <a:r>
              <a:rPr sz="1200" b="1">
                <a:solidFill>
                  <a:srgbClr val="000000"/>
                </a:solidFill>
              </a:rPr>
              <a:t>We're ready for this fall.</a:t>
            </a:r>
          </a:p>
        </p:txBody>
      </p:sp>
      <p:sp>
        <p:nvSpPr>
          <p:cNvPr id="9" name="Rounded Rectangle 8"/>
          <p:cNvSpPr/>
          <p:nvPr/>
        </p:nvSpPr>
        <p:spPr>
          <a:xfrm>
            <a:off x="8522208" y="1820008"/>
            <a:ext cx="3288793" cy="4351338"/>
          </a:xfrm>
          <a:prstGeom prst="roundRect">
            <a:avLst>
              <a:gd name="adj" fmla="val 4000"/>
            </a:avLst>
          </a:prstGeom>
          <a:solidFill>
            <a:srgbClr val="2E4A63"/>
          </a:solidFill>
          <a:ln>
            <a:noFill/>
          </a:ln>
          <a:effectLst/>
        </p:spPr>
        <p:style>
          <a:lnRef idx="1">
            <a:schemeClr val="accent1"/>
          </a:lnRef>
          <a:fillRef idx="3">
            <a:schemeClr val="accent1"/>
          </a:fillRef>
          <a:effectRef idx="2">
            <a:schemeClr val="accent1"/>
          </a:effectRef>
          <a:fontRef idx="minor">
            <a:schemeClr val="lt1"/>
          </a:fontRef>
        </p:style>
        <p:txBody>
          <a:bodyPr wrap="square" lIns="146304" tIns="146304" rIns="146304" bIns="146304" rtlCol="0" anchor="t"/>
          <a:lstStyle/>
          <a:p>
            <a:pPr algn="ctr"/>
            <a:r>
              <a:rPr sz="1600" b="1">
                <a:solidFill>
                  <a:srgbClr val="FFFFFF"/>
                </a:solidFill>
              </a:rPr>
              <a:t>What This Means For You</a:t>
            </a:r>
          </a:p>
          <a:p>
            <a:pPr>
              <a:defRPr sz="800"/>
            </a:pPr>
            <a:endParaRPr sz="1600" b="1">
              <a:solidFill>
                <a:srgbClr val="FFFFFF"/>
              </a:solidFill>
            </a:endParaRPr>
          </a:p>
          <a:p>
            <a:pPr marL="228600" indent="-228600">
              <a:spcAft>
                <a:spcPts val="1000"/>
              </a:spcAft>
              <a:buFont typeface="Arial"/>
              <a:buChar char="•"/>
            </a:pPr>
            <a:r>
              <a:rPr lang="en-US" sz="1400">
                <a:solidFill>
                  <a:srgbClr val="FFFFFF"/>
                </a:solidFill>
              </a:rPr>
              <a:t>We’re confident you’ll experience </a:t>
            </a:r>
            <a:r>
              <a:rPr sz="1400">
                <a:solidFill>
                  <a:srgbClr val="FFFFFF"/>
                </a:solidFill>
              </a:rPr>
              <a:t>smoother, more reliable testing  </a:t>
            </a:r>
            <a:r>
              <a:rPr lang="en-US" sz="1400">
                <a:solidFill>
                  <a:srgbClr val="FFFFFF"/>
                </a:solidFill>
              </a:rPr>
              <a:t>on DM </a:t>
            </a:r>
            <a:r>
              <a:rPr sz="1400">
                <a:solidFill>
                  <a:srgbClr val="FFFFFF"/>
                </a:solidFill>
              </a:rPr>
              <a:t>this </a:t>
            </a:r>
            <a:r>
              <a:rPr lang="en-US" sz="1400">
                <a:solidFill>
                  <a:srgbClr val="FFFFFF"/>
                </a:solidFill>
              </a:rPr>
              <a:t>fall</a:t>
            </a:r>
            <a:r>
              <a:rPr sz="1400">
                <a:solidFill>
                  <a:srgbClr val="FFFFFF"/>
                </a:solidFill>
              </a:rPr>
              <a:t>.</a:t>
            </a:r>
            <a:endParaRPr lang="en-US" sz="1400">
              <a:solidFill>
                <a:srgbClr val="FFFFFF"/>
              </a:solidFill>
            </a:endParaRPr>
          </a:p>
          <a:p>
            <a:pPr marL="228600" indent="-228600">
              <a:spcAft>
                <a:spcPts val="1000"/>
              </a:spcAft>
              <a:buFont typeface="Arial"/>
              <a:buChar char="•"/>
            </a:pPr>
            <a:r>
              <a:rPr lang="en-US" sz="1400">
                <a:solidFill>
                  <a:srgbClr val="FFFFFF"/>
                </a:solidFill>
              </a:rPr>
              <a:t>This isn’t a one-time improvement – we’ve set up infrastructure to continuously maintain performance</a:t>
            </a:r>
          </a:p>
          <a:p>
            <a:pPr marL="228600" indent="-228600">
              <a:spcAft>
                <a:spcPts val="1000"/>
              </a:spcAft>
              <a:buFont typeface="Arial"/>
              <a:buChar char="•"/>
            </a:pPr>
            <a:endParaRPr sz="14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03B23-114A-044D-6AD2-1713DE94033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B03DDDB-5756-31C4-1713-075093B99EDD}"/>
              </a:ext>
            </a:extLst>
          </p:cNvPr>
          <p:cNvSpPr>
            <a:spLocks noGrp="1"/>
          </p:cNvSpPr>
          <p:nvPr>
            <p:ph type="title"/>
          </p:nvPr>
        </p:nvSpPr>
        <p:spPr/>
        <p:txBody>
          <a:bodyPr/>
          <a:lstStyle/>
          <a:p>
            <a:pPr algn="l"/>
            <a:r>
              <a:rPr lang="en-US" sz="3200" b="0" err="1">
                <a:ln>
                  <a:solidFill>
                    <a:schemeClr val="bg1"/>
                  </a:solidFill>
                </a:ln>
                <a:solidFill>
                  <a:srgbClr val="1481C3"/>
                </a:solidFill>
                <a:latin typeface="Aptos ExtraBold"/>
              </a:rPr>
              <a:t>DataManager</a:t>
            </a:r>
            <a:r>
              <a:rPr lang="en-US" sz="3200" b="0">
                <a:ln>
                  <a:solidFill>
                    <a:schemeClr val="bg1"/>
                  </a:solidFill>
                </a:ln>
                <a:solidFill>
                  <a:srgbClr val="1481C3"/>
                </a:solidFill>
                <a:latin typeface="Aptos ExtraBold"/>
              </a:rPr>
              <a:t> (DM)</a:t>
            </a:r>
            <a:br>
              <a:rPr lang="en-US" sz="3200" b="0">
                <a:ln>
                  <a:solidFill>
                    <a:schemeClr val="bg1"/>
                  </a:solidFill>
                </a:ln>
                <a:solidFill>
                  <a:srgbClr val="1481C3"/>
                </a:solidFill>
                <a:latin typeface="Aptos ExtraBold"/>
              </a:rPr>
            </a:br>
            <a:r>
              <a:rPr sz="3200" b="0">
                <a:ln>
                  <a:solidFill>
                    <a:schemeClr val="bg1"/>
                  </a:solidFill>
                </a:ln>
                <a:solidFill>
                  <a:srgbClr val="1481C3"/>
                </a:solidFill>
                <a:latin typeface="Aptos ExtraBold"/>
              </a:rPr>
              <a:t>Performance Update</a:t>
            </a:r>
          </a:p>
        </p:txBody>
      </p:sp>
      <p:sp>
        <p:nvSpPr>
          <p:cNvPr id="5" name="Rounded Rectangle 4">
            <a:extLst>
              <a:ext uri="{FF2B5EF4-FFF2-40B4-BE49-F238E27FC236}">
                <a16:creationId xmlns:a16="http://schemas.microsoft.com/office/drawing/2014/main" id="{6CC9AB3B-CC87-22F0-5164-E4E12954D788}"/>
              </a:ext>
            </a:extLst>
          </p:cNvPr>
          <p:cNvSpPr/>
          <p:nvPr/>
        </p:nvSpPr>
        <p:spPr>
          <a:xfrm>
            <a:off x="793824" y="1157005"/>
            <a:ext cx="6119040" cy="573087"/>
          </a:xfrm>
          <a:prstGeom prst="roundRect">
            <a:avLst>
              <a:gd name="adj" fmla="val 4000"/>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146304" tIns="146304" rIns="146304" bIns="146304" rtlCol="0" anchor="t"/>
          <a:lstStyle/>
          <a:p>
            <a:r>
              <a:rPr lang="en-US" sz="1600" b="1">
                <a:solidFill>
                  <a:srgbClr val="1481C3"/>
                </a:solidFill>
              </a:rPr>
              <a:t>Visual Comparison – First Test to Final Test</a:t>
            </a:r>
            <a:endParaRPr sz="1600" b="1">
              <a:solidFill>
                <a:srgbClr val="1481C3"/>
              </a:solidFill>
            </a:endParaRPr>
          </a:p>
        </p:txBody>
      </p:sp>
      <p:sp>
        <p:nvSpPr>
          <p:cNvPr id="9" name="Rounded Rectangle 8">
            <a:extLst>
              <a:ext uri="{FF2B5EF4-FFF2-40B4-BE49-F238E27FC236}">
                <a16:creationId xmlns:a16="http://schemas.microsoft.com/office/drawing/2014/main" id="{55CF8F9A-4AEC-3E8B-40AE-99E5D0656083}"/>
              </a:ext>
            </a:extLst>
          </p:cNvPr>
          <p:cNvSpPr/>
          <p:nvPr/>
        </p:nvSpPr>
        <p:spPr>
          <a:xfrm>
            <a:off x="8522208" y="1820008"/>
            <a:ext cx="3288793" cy="4351338"/>
          </a:xfrm>
          <a:prstGeom prst="roundRect">
            <a:avLst>
              <a:gd name="adj" fmla="val 4000"/>
            </a:avLst>
          </a:prstGeom>
          <a:solidFill>
            <a:srgbClr val="2E4A63"/>
          </a:solidFill>
          <a:ln>
            <a:noFill/>
          </a:ln>
          <a:effectLst/>
        </p:spPr>
        <p:style>
          <a:lnRef idx="1">
            <a:schemeClr val="accent1"/>
          </a:lnRef>
          <a:fillRef idx="3">
            <a:schemeClr val="accent1"/>
          </a:fillRef>
          <a:effectRef idx="2">
            <a:schemeClr val="accent1"/>
          </a:effectRef>
          <a:fontRef idx="minor">
            <a:schemeClr val="lt1"/>
          </a:fontRef>
        </p:style>
        <p:txBody>
          <a:bodyPr wrap="square" lIns="146304" tIns="146304" rIns="146304" bIns="146304" rtlCol="0" anchor="t"/>
          <a:lstStyle/>
          <a:p>
            <a:pPr algn="ctr"/>
            <a:r>
              <a:rPr sz="1600" b="1">
                <a:solidFill>
                  <a:srgbClr val="FFFFFF"/>
                </a:solidFill>
              </a:rPr>
              <a:t>What This Means For You</a:t>
            </a:r>
          </a:p>
          <a:p>
            <a:pPr>
              <a:defRPr sz="800"/>
            </a:pPr>
            <a:endParaRPr sz="1600" b="1">
              <a:solidFill>
                <a:srgbClr val="FFFFFF"/>
              </a:solidFill>
            </a:endParaRPr>
          </a:p>
          <a:p>
            <a:pPr marL="228600" indent="-228600">
              <a:spcAft>
                <a:spcPts val="1000"/>
              </a:spcAft>
              <a:buFont typeface="Arial"/>
              <a:buChar char="•"/>
            </a:pPr>
            <a:r>
              <a:rPr lang="en-US" sz="1400">
                <a:solidFill>
                  <a:srgbClr val="FFFFFF"/>
                </a:solidFill>
              </a:rPr>
              <a:t>We’re confident you’ll experience smoother, more reliable testing  on DM this fall.</a:t>
            </a:r>
          </a:p>
          <a:p>
            <a:pPr marL="228600" indent="-228600">
              <a:spcAft>
                <a:spcPts val="1000"/>
              </a:spcAft>
              <a:buFont typeface="Arial"/>
              <a:buChar char="•"/>
            </a:pPr>
            <a:r>
              <a:rPr lang="en-US" sz="1400">
                <a:solidFill>
                  <a:srgbClr val="FFFFFF"/>
                </a:solidFill>
              </a:rPr>
              <a:t>This isn’t a one-time improvement – we’ve set up infrastructure to continuously maintain performance</a:t>
            </a:r>
          </a:p>
          <a:p>
            <a:pPr marL="228600" indent="-228600">
              <a:spcAft>
                <a:spcPts val="1000"/>
              </a:spcAft>
              <a:buFont typeface="Arial"/>
              <a:buChar char="•"/>
            </a:pPr>
            <a:endParaRPr sz="1400">
              <a:solidFill>
                <a:srgbClr val="FFFFFF"/>
              </a:solidFill>
            </a:endParaRPr>
          </a:p>
        </p:txBody>
      </p:sp>
      <p:graphicFrame>
        <p:nvGraphicFramePr>
          <p:cNvPr id="10" name="Chart 9">
            <a:extLst>
              <a:ext uri="{FF2B5EF4-FFF2-40B4-BE49-F238E27FC236}">
                <a16:creationId xmlns:a16="http://schemas.microsoft.com/office/drawing/2014/main" id="{4FC447B0-6F3D-4782-E94B-6E281D879930}"/>
              </a:ext>
            </a:extLst>
          </p:cNvPr>
          <p:cNvGraphicFramePr/>
          <p:nvPr/>
        </p:nvGraphicFramePr>
        <p:xfrm>
          <a:off x="384193" y="2257550"/>
          <a:ext cx="3288792" cy="39137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A6F82D62-1594-2668-B040-D630A72D06AA}"/>
              </a:ext>
            </a:extLst>
          </p:cNvPr>
          <p:cNvGraphicFramePr/>
          <p:nvPr/>
        </p:nvGraphicFramePr>
        <p:xfrm>
          <a:off x="3853344" y="2257550"/>
          <a:ext cx="3288792" cy="3913796"/>
        </p:xfrm>
        <a:graphic>
          <a:graphicData uri="http://schemas.openxmlformats.org/drawingml/2006/chart">
            <c:chart xmlns:c="http://schemas.openxmlformats.org/drawingml/2006/chart" xmlns:r="http://schemas.openxmlformats.org/officeDocument/2006/relationships" r:id="rId4"/>
          </a:graphicData>
        </a:graphic>
      </p:graphicFrame>
      <p:cxnSp>
        <p:nvCxnSpPr>
          <p:cNvPr id="16" name="Straight Connector 15">
            <a:extLst>
              <a:ext uri="{FF2B5EF4-FFF2-40B4-BE49-F238E27FC236}">
                <a16:creationId xmlns:a16="http://schemas.microsoft.com/office/drawing/2014/main" id="{19A01141-4F4F-C5DA-BEB9-64DE9D2A466D}"/>
              </a:ext>
            </a:extLst>
          </p:cNvPr>
          <p:cNvCxnSpPr>
            <a:cxnSpLocks/>
            <a:stCxn id="5" idx="2"/>
          </p:cNvCxnSpPr>
          <p:nvPr/>
        </p:nvCxnSpPr>
        <p:spPr>
          <a:xfrm>
            <a:off x="3853344" y="1730092"/>
            <a:ext cx="0" cy="4689471"/>
          </a:xfrm>
          <a:prstGeom prst="line">
            <a:avLst/>
          </a:prstGeom>
        </p:spPr>
        <p:style>
          <a:lnRef idx="2">
            <a:schemeClr val="accent1"/>
          </a:lnRef>
          <a:fillRef idx="0">
            <a:schemeClr val="accent1"/>
          </a:fillRef>
          <a:effectRef idx="1">
            <a:schemeClr val="accent1"/>
          </a:effectRef>
          <a:fontRef idx="minor">
            <a:schemeClr val="tx1"/>
          </a:fontRef>
        </p:style>
      </p:cxnSp>
      <p:sp>
        <p:nvSpPr>
          <p:cNvPr id="18" name="Rounded Rectangle 4">
            <a:extLst>
              <a:ext uri="{FF2B5EF4-FFF2-40B4-BE49-F238E27FC236}">
                <a16:creationId xmlns:a16="http://schemas.microsoft.com/office/drawing/2014/main" id="{0A1EE974-31D2-DD85-3CA7-08BCF9E765D0}"/>
              </a:ext>
            </a:extLst>
          </p:cNvPr>
          <p:cNvSpPr/>
          <p:nvPr/>
        </p:nvSpPr>
        <p:spPr>
          <a:xfrm>
            <a:off x="564554" y="1707278"/>
            <a:ext cx="3082376" cy="573087"/>
          </a:xfrm>
          <a:prstGeom prst="roundRect">
            <a:avLst>
              <a:gd name="adj" fmla="val 4000"/>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146304" tIns="146304" rIns="146304" bIns="146304" rtlCol="0" anchor="t"/>
          <a:lstStyle/>
          <a:p>
            <a:pPr algn="ctr"/>
            <a:r>
              <a:rPr lang="en-US" sz="1600" b="1">
                <a:solidFill>
                  <a:srgbClr val="156082"/>
                </a:solidFill>
              </a:rPr>
              <a:t>Need this to go UP</a:t>
            </a:r>
            <a:endParaRPr sz="1600" b="1">
              <a:solidFill>
                <a:srgbClr val="156082"/>
              </a:solidFill>
            </a:endParaRPr>
          </a:p>
        </p:txBody>
      </p:sp>
      <p:sp>
        <p:nvSpPr>
          <p:cNvPr id="20" name="Rounded Rectangle 4">
            <a:extLst>
              <a:ext uri="{FF2B5EF4-FFF2-40B4-BE49-F238E27FC236}">
                <a16:creationId xmlns:a16="http://schemas.microsoft.com/office/drawing/2014/main" id="{62959D85-E03E-0C45-7735-0F3F093E0896}"/>
              </a:ext>
            </a:extLst>
          </p:cNvPr>
          <p:cNvSpPr/>
          <p:nvPr/>
        </p:nvSpPr>
        <p:spPr>
          <a:xfrm>
            <a:off x="4059759" y="1707278"/>
            <a:ext cx="2853105" cy="573087"/>
          </a:xfrm>
          <a:prstGeom prst="roundRect">
            <a:avLst>
              <a:gd name="adj" fmla="val 4000"/>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146304" tIns="146304" rIns="146304" bIns="146304" rtlCol="0" anchor="t"/>
          <a:lstStyle/>
          <a:p>
            <a:pPr algn="ctr"/>
            <a:r>
              <a:rPr lang="en-US" sz="1600" b="1">
                <a:solidFill>
                  <a:srgbClr val="156082"/>
                </a:solidFill>
              </a:rPr>
              <a:t>Need this to go DOWN</a:t>
            </a:r>
            <a:endParaRPr sz="1600" b="1">
              <a:solidFill>
                <a:srgbClr val="156082"/>
              </a:solidFill>
            </a:endParaRPr>
          </a:p>
        </p:txBody>
      </p:sp>
      <p:pic>
        <p:nvPicPr>
          <p:cNvPr id="23" name="Graphic 22" descr="Checkbox Checked with solid fill">
            <a:extLst>
              <a:ext uri="{FF2B5EF4-FFF2-40B4-BE49-F238E27FC236}">
                <a16:creationId xmlns:a16="http://schemas.microsoft.com/office/drawing/2014/main" id="{84A28B84-5EDD-6DF7-15F2-CA9C8C5146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03207" y="1730092"/>
            <a:ext cx="449593" cy="449593"/>
          </a:xfrm>
          <a:prstGeom prst="rect">
            <a:avLst/>
          </a:prstGeom>
        </p:spPr>
      </p:pic>
      <p:pic>
        <p:nvPicPr>
          <p:cNvPr id="25" name="Graphic 24" descr="Checkbox Checked with solid fill">
            <a:extLst>
              <a:ext uri="{FF2B5EF4-FFF2-40B4-BE49-F238E27FC236}">
                <a16:creationId xmlns:a16="http://schemas.microsoft.com/office/drawing/2014/main" id="{8C3D93B0-D69D-0F1D-694A-3D670A6755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3271" y="1707278"/>
            <a:ext cx="449593" cy="449593"/>
          </a:xfrm>
          <a:prstGeom prst="rect">
            <a:avLst/>
          </a:prstGeom>
        </p:spPr>
      </p:pic>
    </p:spTree>
    <p:extLst>
      <p:ext uri="{BB962C8B-B14F-4D97-AF65-F5344CB8AC3E}">
        <p14:creationId xmlns:p14="http://schemas.microsoft.com/office/powerpoint/2010/main" val="1307625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90E2E6-FEAF-3382-D71E-5C48E4C24E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88436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5A23B6-E923-348E-4B5E-51A6533E8E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75012" cy="6858000"/>
          </a:xfrm>
          <a:prstGeom prst="rect">
            <a:avLst/>
          </a:prstGeom>
        </p:spPr>
      </p:pic>
    </p:spTree>
    <p:extLst>
      <p:ext uri="{BB962C8B-B14F-4D97-AF65-F5344CB8AC3E}">
        <p14:creationId xmlns:p14="http://schemas.microsoft.com/office/powerpoint/2010/main" val="4197784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D9BE9D-A4C6-8997-F08C-CE866D269255}"/>
              </a:ext>
            </a:extLst>
          </p:cNvPr>
          <p:cNvGrpSpPr/>
          <p:nvPr/>
        </p:nvGrpSpPr>
        <p:grpSpPr>
          <a:xfrm>
            <a:off x="4754880" y="1625600"/>
            <a:ext cx="2682240" cy="2603080"/>
            <a:chOff x="4998720" y="1881720"/>
            <a:chExt cx="2194560" cy="2194560"/>
          </a:xfrm>
        </p:grpSpPr>
        <p:sp>
          <p:nvSpPr>
            <p:cNvPr id="10" name="Pause Circle"/>
            <p:cNvSpPr/>
            <p:nvPr/>
          </p:nvSpPr>
          <p:spPr>
            <a:xfrm>
              <a:off x="4998720" y="1881720"/>
              <a:ext cx="2194560" cy="2194560"/>
            </a:xfrm>
            <a:prstGeom prst="ellipse">
              <a:avLst/>
            </a:prstGeom>
            <a:solidFill>
              <a:schemeClr val="accent1"/>
            </a:solidFill>
            <a:effectLst>
              <a:outerShdw blurRad="50800" dist="38100" dir="5400000" rotWithShape="0">
                <a:srgbClr val="17324A">
                  <a:alpha val="35000"/>
                </a:srgbClr>
              </a:outerShdw>
            </a:effectLst>
          </p:spPr>
          <p:txBody>
            <a:bodyPr/>
            <a:lstStyle/>
            <a:p>
              <a:endParaRPr/>
            </a:p>
          </p:txBody>
        </p:sp>
        <p:sp>
          <p:nvSpPr>
            <p:cNvPr id="11" name="Pause Bar Left"/>
            <p:cNvSpPr/>
            <p:nvPr/>
          </p:nvSpPr>
          <p:spPr>
            <a:xfrm>
              <a:off x="5547360" y="2375496"/>
              <a:ext cx="351130" cy="1207008"/>
            </a:xfrm>
            <a:prstGeom prst="roundRect">
              <a:avLst>
                <a:gd name="adj" fmla="val 25000"/>
              </a:avLst>
            </a:prstGeom>
            <a:solidFill>
              <a:schemeClr val="bg1"/>
            </a:solidFill>
            <a:ln>
              <a:noFill/>
            </a:ln>
          </p:spPr>
          <p:txBody>
            <a:bodyPr/>
            <a:lstStyle/>
            <a:p>
              <a:endParaRPr/>
            </a:p>
          </p:txBody>
        </p:sp>
        <p:sp>
          <p:nvSpPr>
            <p:cNvPr id="12" name="Pause Bar Right"/>
            <p:cNvSpPr/>
            <p:nvPr/>
          </p:nvSpPr>
          <p:spPr>
            <a:xfrm>
              <a:off x="6293511" y="2375496"/>
              <a:ext cx="351130" cy="1207008"/>
            </a:xfrm>
            <a:prstGeom prst="roundRect">
              <a:avLst>
                <a:gd name="adj" fmla="val 25000"/>
              </a:avLst>
            </a:prstGeom>
            <a:solidFill>
              <a:schemeClr val="bg1"/>
            </a:solidFill>
            <a:ln>
              <a:noFill/>
            </a:ln>
          </p:spPr>
          <p:txBody>
            <a:bodyPr/>
            <a:lstStyle/>
            <a:p>
              <a:endParaRPr/>
            </a:p>
          </p:txBody>
        </p:sp>
      </p:grpSp>
      <p:sp>
        <p:nvSpPr>
          <p:cNvPr id="13" name="Pause Title"/>
          <p:cNvSpPr/>
          <p:nvPr/>
        </p:nvSpPr>
        <p:spPr>
          <a:xfrm>
            <a:off x="3898900" y="4390000"/>
            <a:ext cx="4394200" cy="731520"/>
          </a:xfrm>
          <a:prstGeom prst="rect">
            <a:avLst/>
          </a:prstGeom>
          <a:noFill/>
        </p:spPr>
        <p:txBody>
          <a:bodyPr wrap="square" anchor="ctr">
            <a:noAutofit/>
          </a:bodyPr>
          <a:lstStyle/>
          <a:p>
            <a:pPr algn="ctr"/>
            <a:r>
              <a:rPr lang="en-US" sz="4400" b="1" dirty="0">
                <a:solidFill>
                  <a:schemeClr val="accent1"/>
                </a:solidFill>
                <a:latin typeface="+mj-lt"/>
              </a:rPr>
              <a:t>Pause</a:t>
            </a:r>
          </a:p>
        </p:txBody>
      </p:sp>
      <p:sp>
        <p:nvSpPr>
          <p:cNvPr id="14" name="Pause Subtitle"/>
          <p:cNvSpPr/>
          <p:nvPr/>
        </p:nvSpPr>
        <p:spPr>
          <a:xfrm>
            <a:off x="3898900" y="5121520"/>
            <a:ext cx="4394200" cy="365760"/>
          </a:xfrm>
          <a:prstGeom prst="rect">
            <a:avLst/>
          </a:prstGeom>
          <a:noFill/>
        </p:spPr>
        <p:txBody>
          <a:bodyPr wrap="square" anchor="ctr">
            <a:noAutofit/>
          </a:bodyPr>
          <a:lstStyle/>
          <a:p>
            <a:pPr algn="ctr"/>
            <a:r>
              <a:rPr lang="en-US" sz="1600" i="1" dirty="0">
                <a:solidFill>
                  <a:schemeClr val="accent2"/>
                </a:solidFill>
              </a:rPr>
              <a:t>Questions welcome</a:t>
            </a:r>
          </a:p>
        </p:txBody>
      </p:sp>
    </p:spTree>
    <p:extLst>
      <p:ext uri="{BB962C8B-B14F-4D97-AF65-F5344CB8AC3E}">
        <p14:creationId xmlns:p14="http://schemas.microsoft.com/office/powerpoint/2010/main" val="3483761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de view of a white calendar">
            <a:extLst>
              <a:ext uri="{FF2B5EF4-FFF2-40B4-BE49-F238E27FC236}">
                <a16:creationId xmlns:a16="http://schemas.microsoft.com/office/drawing/2014/main" id="{7314B208-5F9F-EBC5-A894-E9F99F3C25F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b="17180"/>
          <a:stretch>
            <a:fillRect/>
          </a:stretch>
        </p:blipFill>
        <p:spPr>
          <a:xfrm>
            <a:off x="-216195" y="1"/>
            <a:ext cx="12408195" cy="6858000"/>
          </a:xfrm>
          <a:prstGeom prst="rect">
            <a:avLst/>
          </a:prstGeom>
        </p:spPr>
      </p:pic>
      <p:sp>
        <p:nvSpPr>
          <p:cNvPr id="2" name="Title 1">
            <a:extLst>
              <a:ext uri="{FF2B5EF4-FFF2-40B4-BE49-F238E27FC236}">
                <a16:creationId xmlns:a16="http://schemas.microsoft.com/office/drawing/2014/main" id="{3AC8B0D3-A03A-C720-B0DA-4371F2394AC4}"/>
              </a:ext>
            </a:extLst>
          </p:cNvPr>
          <p:cNvSpPr>
            <a:spLocks noGrp="1"/>
          </p:cNvSpPr>
          <p:nvPr>
            <p:ph type="title" idx="4294967295"/>
          </p:nvPr>
        </p:nvSpPr>
        <p:spPr>
          <a:xfrm>
            <a:off x="607176" y="217488"/>
            <a:ext cx="10977563" cy="806450"/>
          </a:xfrm>
        </p:spPr>
        <p:txBody>
          <a:bodyPr>
            <a:noAutofit/>
          </a:bodyPr>
          <a:lstStyle/>
          <a:p>
            <a:r>
              <a:rPr lang="en-US" sz="3600" b="1" dirty="0">
                <a:solidFill>
                  <a:schemeClr val="tx2">
                    <a:lumMod val="90000"/>
                    <a:lumOff val="10000"/>
                  </a:schemeClr>
                </a:solidFill>
                <a:latin typeface="Arial Black" panose="020B0A04020102020204" pitchFamily="34" charset="0"/>
              </a:rPr>
              <a:t>Schedule of Important Dates- Fall 2026</a:t>
            </a:r>
            <a:endParaRPr lang="en-US" sz="3600" dirty="0">
              <a:solidFill>
                <a:schemeClr val="tx2">
                  <a:lumMod val="90000"/>
                  <a:lumOff val="10000"/>
                </a:schemeClr>
              </a:solidFill>
              <a:latin typeface="Arial Black" panose="020B0A04020102020204" pitchFamily="34" charset="0"/>
            </a:endParaRPr>
          </a:p>
        </p:txBody>
      </p:sp>
      <p:graphicFrame>
        <p:nvGraphicFramePr>
          <p:cNvPr id="3" name="Content Placeholder 7" descr="Milestone dates and Tasks">
            <a:extLst>
              <a:ext uri="{FF2B5EF4-FFF2-40B4-BE49-F238E27FC236}">
                <a16:creationId xmlns:a16="http://schemas.microsoft.com/office/drawing/2014/main" id="{6A6E0C2B-639D-9379-B151-7B71FAAB875B}"/>
              </a:ext>
            </a:extLst>
          </p:cNvPr>
          <p:cNvGraphicFramePr>
            <a:graphicFrameLocks/>
          </p:cNvGraphicFramePr>
          <p:nvPr>
            <p:extLst>
              <p:ext uri="{D42A27DB-BD31-4B8C-83A1-F6EECF244321}">
                <p14:modId xmlns:p14="http://schemas.microsoft.com/office/powerpoint/2010/main" val="3141373063"/>
              </p:ext>
            </p:extLst>
          </p:nvPr>
        </p:nvGraphicFramePr>
        <p:xfrm>
          <a:off x="595558" y="1137283"/>
          <a:ext cx="10977606" cy="5125310"/>
        </p:xfrm>
        <a:graphic>
          <a:graphicData uri="http://schemas.openxmlformats.org/drawingml/2006/table">
            <a:tbl>
              <a:tblPr firstRow="1" bandRow="1">
                <a:tableStyleId>{7E9639D4-E3E2-4D34-9284-5A2195B3D0D7}</a:tableStyleId>
              </a:tblPr>
              <a:tblGrid>
                <a:gridCol w="6710330">
                  <a:extLst>
                    <a:ext uri="{9D8B030D-6E8A-4147-A177-3AD203B41FA5}">
                      <a16:colId xmlns:a16="http://schemas.microsoft.com/office/drawing/2014/main" val="2879785699"/>
                    </a:ext>
                  </a:extLst>
                </a:gridCol>
                <a:gridCol w="4267276">
                  <a:extLst>
                    <a:ext uri="{9D8B030D-6E8A-4147-A177-3AD203B41FA5}">
                      <a16:colId xmlns:a16="http://schemas.microsoft.com/office/drawing/2014/main" val="2570918189"/>
                    </a:ext>
                  </a:extLst>
                </a:gridCol>
              </a:tblGrid>
              <a:tr h="460938">
                <a:tc>
                  <a:txBody>
                    <a:bodyPr/>
                    <a:lstStyle/>
                    <a:p>
                      <a:r>
                        <a:rPr lang="en-US" sz="2100" dirty="0">
                          <a:latin typeface="+mj-lt"/>
                        </a:rPr>
                        <a:t>Milestone, Task, or Deliverable</a:t>
                      </a:r>
                    </a:p>
                  </a:txBody>
                  <a:tcPr marL="106136" marR="106136" marT="53067" marB="53067">
                    <a:solidFill>
                      <a:schemeClr val="tx2">
                        <a:lumMod val="90000"/>
                        <a:lumOff val="10000"/>
                      </a:schemeClr>
                    </a:solidFill>
                  </a:tcPr>
                </a:tc>
                <a:tc>
                  <a:txBody>
                    <a:bodyPr/>
                    <a:lstStyle/>
                    <a:p>
                      <a:pPr algn="ctr"/>
                      <a:r>
                        <a:rPr lang="en-US" sz="2100" dirty="0">
                          <a:latin typeface="+mj-lt"/>
                        </a:rPr>
                        <a:t>Date</a:t>
                      </a:r>
                    </a:p>
                  </a:txBody>
                  <a:tcPr marL="106136" marR="106136" marT="53067" marB="53067">
                    <a:solidFill>
                      <a:schemeClr val="tx2">
                        <a:lumMod val="90000"/>
                        <a:lumOff val="10000"/>
                      </a:schemeClr>
                    </a:solidFill>
                  </a:tcPr>
                </a:tc>
                <a:extLst>
                  <a:ext uri="{0D108BD9-81ED-4DB2-BD59-A6C34878D82A}">
                    <a16:rowId xmlns:a16="http://schemas.microsoft.com/office/drawing/2014/main" val="422731863"/>
                  </a:ext>
                </a:extLst>
              </a:tr>
              <a:tr h="476786">
                <a:tc>
                  <a:txBody>
                    <a:bodyPr/>
                    <a:lstStyle/>
                    <a:p>
                      <a:r>
                        <a:rPr lang="en-US" sz="1800" dirty="0">
                          <a:latin typeface="+mj-lt"/>
                        </a:rPr>
                        <a:t>Test Administration Manuals arrive at the schools and districts</a:t>
                      </a:r>
                    </a:p>
                  </a:txBody>
                  <a:tcPr marL="106136" marR="106136" marT="53067" marB="53067"/>
                </a:tc>
                <a:tc>
                  <a:txBody>
                    <a:bodyPr/>
                    <a:lstStyle/>
                    <a:p>
                      <a:pPr algn="ctr"/>
                      <a:r>
                        <a:rPr lang="en-US" sz="1800" dirty="0">
                          <a:latin typeface="+mj-lt"/>
                        </a:rPr>
                        <a:t>Tuesday, September 8</a:t>
                      </a:r>
                    </a:p>
                  </a:txBody>
                  <a:tcPr marL="106136" marR="106136" marT="53067" marB="53067"/>
                </a:tc>
                <a:extLst>
                  <a:ext uri="{0D108BD9-81ED-4DB2-BD59-A6C34878D82A}">
                    <a16:rowId xmlns:a16="http://schemas.microsoft.com/office/drawing/2014/main" val="3666378485"/>
                  </a:ext>
                </a:extLst>
              </a:tr>
              <a:tr h="842751">
                <a:tc>
                  <a:txBody>
                    <a:bodyPr/>
                    <a:lstStyle/>
                    <a:p>
                      <a:r>
                        <a:rPr lang="en-US" sz="1800">
                          <a:latin typeface="+mj-lt"/>
                        </a:rPr>
                        <a:t>Pretest Workshops via Webinar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kern="1200">
                          <a:solidFill>
                            <a:schemeClr val="dk1"/>
                          </a:solidFill>
                          <a:latin typeface="+mj-lt"/>
                        </a:rPr>
                        <a:t>Paper Administration</a:t>
                      </a:r>
                    </a:p>
                    <a:p>
                      <a:pPr marL="285750" indent="-285750">
                        <a:buFont typeface="Arial" panose="020B0604020202020204" pitchFamily="34" charset="0"/>
                        <a:buChar char="•"/>
                      </a:pPr>
                      <a:r>
                        <a:rPr lang="en-US" sz="1800" b="0">
                          <a:latin typeface="+mj-lt"/>
                        </a:rPr>
                        <a:t>Online Administration</a:t>
                      </a:r>
                    </a:p>
                  </a:txBody>
                  <a:tcPr marL="106136" marR="106136" marT="53067" marB="53067"/>
                </a:tc>
                <a:tc>
                  <a:txBody>
                    <a:bodyPr/>
                    <a:lstStyle/>
                    <a:p>
                      <a:pPr algn="ctr"/>
                      <a:endParaRPr lang="en-US" sz="1800" dirty="0">
                        <a:latin typeface="+mj-lt"/>
                      </a:endParaRPr>
                    </a:p>
                    <a:p>
                      <a:pPr algn="ctr"/>
                      <a:r>
                        <a:rPr lang="en-US" sz="1800" dirty="0">
                          <a:latin typeface="+mj-lt"/>
                        </a:rPr>
                        <a:t>Tuesday, September 8</a:t>
                      </a:r>
                    </a:p>
                    <a:p>
                      <a:pPr algn="ctr"/>
                      <a:r>
                        <a:rPr lang="en-US" sz="1800" dirty="0">
                          <a:latin typeface="+mj-lt"/>
                        </a:rPr>
                        <a:t>Thursday, September 110</a:t>
                      </a:r>
                    </a:p>
                  </a:txBody>
                  <a:tcPr marL="106136" marR="106136" marT="53067" marB="53067"/>
                </a:tc>
                <a:extLst>
                  <a:ext uri="{0D108BD9-81ED-4DB2-BD59-A6C34878D82A}">
                    <a16:rowId xmlns:a16="http://schemas.microsoft.com/office/drawing/2014/main" val="13142492"/>
                  </a:ext>
                </a:extLst>
              </a:tr>
              <a:tr h="388233">
                <a:tc>
                  <a:txBody>
                    <a:bodyPr/>
                    <a:lstStyle/>
                    <a:p>
                      <a:r>
                        <a:rPr lang="en-US" sz="1800">
                          <a:latin typeface="+mj-lt"/>
                        </a:rPr>
                        <a:t>DataManager Live Proctor Trainings</a:t>
                      </a:r>
                    </a:p>
                    <a:p>
                      <a:r>
                        <a:rPr lang="en-US" sz="1800">
                          <a:latin typeface="+mj-lt"/>
                        </a:rPr>
                        <a:t>*</a:t>
                      </a:r>
                      <a:r>
                        <a:rPr lang="en-US" sz="1800" i="1">
                          <a:latin typeface="+mj-lt"/>
                        </a:rPr>
                        <a:t>OnDemand Proctor training now available</a:t>
                      </a:r>
                    </a:p>
                  </a:txBody>
                  <a:tcPr marL="106136" marR="106136" marT="53067" marB="53067"/>
                </a:tc>
                <a:tc>
                  <a:txBody>
                    <a:bodyPr/>
                    <a:lstStyle/>
                    <a:p>
                      <a:pPr algn="ctr"/>
                      <a:r>
                        <a:rPr lang="en-US" sz="1800" dirty="0">
                          <a:latin typeface="+mj-lt"/>
                        </a:rPr>
                        <a:t>Monday, Sept 14 at 9 AM</a:t>
                      </a:r>
                    </a:p>
                    <a:p>
                      <a:pPr algn="ctr"/>
                      <a:r>
                        <a:rPr lang="en-US" sz="1800" dirty="0">
                          <a:latin typeface="+mj-lt"/>
                        </a:rPr>
                        <a:t>Wednesday, Sept 16 at 3 PM</a:t>
                      </a:r>
                    </a:p>
                    <a:p>
                      <a:pPr algn="ctr"/>
                      <a:r>
                        <a:rPr lang="en-US" sz="1800" dirty="0">
                          <a:latin typeface="+mj-lt"/>
                        </a:rPr>
                        <a:t>Thursday, Sept 17 at 2 PM</a:t>
                      </a:r>
                    </a:p>
                  </a:txBody>
                  <a:tcPr marL="106136" marR="106136" marT="53067" marB="53067"/>
                </a:tc>
                <a:extLst>
                  <a:ext uri="{0D108BD9-81ED-4DB2-BD59-A6C34878D82A}">
                    <a16:rowId xmlns:a16="http://schemas.microsoft.com/office/drawing/2014/main" val="3531953772"/>
                  </a:ext>
                </a:extLst>
              </a:tr>
              <a:tr h="388233">
                <a:tc>
                  <a:txBody>
                    <a:bodyPr/>
                    <a:lstStyle/>
                    <a:p>
                      <a:r>
                        <a:rPr lang="en-US" sz="1800" dirty="0">
                          <a:latin typeface="+mj-lt"/>
                        </a:rPr>
                        <a:t>Gr 2 GT Testing Fall 2026 Roster</a:t>
                      </a:r>
                    </a:p>
                  </a:txBody>
                  <a:tcPr marL="106136" marR="106136" marT="53067" marB="53067"/>
                </a:tc>
                <a:tc>
                  <a:txBody>
                    <a:bodyPr/>
                    <a:lstStyle/>
                    <a:p>
                      <a:pPr algn="ctr"/>
                      <a:r>
                        <a:rPr lang="en-US" sz="1800" dirty="0">
                          <a:latin typeface="+mj-lt"/>
                        </a:rPr>
                        <a:t>September 21</a:t>
                      </a:r>
                    </a:p>
                  </a:txBody>
                  <a:tcPr marL="106136" marR="106136" marT="53067" marB="53067"/>
                </a:tc>
                <a:extLst>
                  <a:ext uri="{0D108BD9-81ED-4DB2-BD59-A6C34878D82A}">
                    <a16:rowId xmlns:a16="http://schemas.microsoft.com/office/drawing/2014/main" val="1709202815"/>
                  </a:ext>
                </a:extLst>
              </a:tr>
              <a:tr h="388233">
                <a:tc>
                  <a:txBody>
                    <a:bodyPr/>
                    <a:lstStyle/>
                    <a:p>
                      <a:r>
                        <a:rPr lang="en-US">
                          <a:latin typeface="+mj-lt"/>
                        </a:rPr>
                        <a:t>Online Test Events Open</a:t>
                      </a:r>
                    </a:p>
                  </a:txBody>
                  <a:tcPr marL="106136" marR="106136" marT="53067" marB="53067"/>
                </a:tc>
                <a:tc>
                  <a:txBody>
                    <a:bodyPr/>
                    <a:lstStyle/>
                    <a:p>
                      <a:pPr algn="ctr"/>
                      <a:r>
                        <a:rPr lang="en-US" dirty="0">
                          <a:latin typeface="+mj-lt"/>
                        </a:rPr>
                        <a:t>September 21</a:t>
                      </a:r>
                    </a:p>
                  </a:txBody>
                  <a:tcPr marL="106136" marR="106136" marT="53067" marB="53067"/>
                </a:tc>
                <a:extLst>
                  <a:ext uri="{0D108BD9-81ED-4DB2-BD59-A6C34878D82A}">
                    <a16:rowId xmlns:a16="http://schemas.microsoft.com/office/drawing/2014/main" val="2038724607"/>
                  </a:ext>
                </a:extLst>
              </a:tr>
              <a:tr h="388233">
                <a:tc>
                  <a:txBody>
                    <a:bodyPr/>
                    <a:lstStyle/>
                    <a:p>
                      <a:r>
                        <a:rPr lang="en-US" sz="1800">
                          <a:latin typeface="+mj-lt"/>
                        </a:rPr>
                        <a:t>Test administration window</a:t>
                      </a:r>
                    </a:p>
                  </a:txBody>
                  <a:tcPr marL="106136" marR="106136" marT="53067" marB="53067"/>
                </a:tc>
                <a:tc>
                  <a:txBody>
                    <a:bodyPr/>
                    <a:lstStyle/>
                    <a:p>
                      <a:pPr algn="ctr"/>
                      <a:r>
                        <a:rPr lang="en-US" sz="1800" dirty="0">
                          <a:latin typeface="+mj-lt"/>
                        </a:rPr>
                        <a:t>October 5 – 27</a:t>
                      </a:r>
                    </a:p>
                  </a:txBody>
                  <a:tcPr marL="106136" marR="106136" marT="53067" marB="53067"/>
                </a:tc>
                <a:extLst>
                  <a:ext uri="{0D108BD9-81ED-4DB2-BD59-A6C34878D82A}">
                    <a16:rowId xmlns:a16="http://schemas.microsoft.com/office/drawing/2014/main" val="24884464"/>
                  </a:ext>
                </a:extLst>
              </a:tr>
              <a:tr h="388233">
                <a:tc>
                  <a:txBody>
                    <a:bodyPr/>
                    <a:lstStyle/>
                    <a:p>
                      <a:r>
                        <a:rPr lang="en-US">
                          <a:latin typeface="+mj-lt"/>
                        </a:rPr>
                        <a:t>Online Test Events Close</a:t>
                      </a:r>
                    </a:p>
                  </a:txBody>
                  <a:tcPr marL="106136" marR="106136" marT="53067" marB="53067"/>
                </a:tc>
                <a:tc>
                  <a:txBody>
                    <a:bodyPr/>
                    <a:lstStyle/>
                    <a:p>
                      <a:pPr algn="ctr"/>
                      <a:r>
                        <a:rPr lang="en-US" dirty="0">
                          <a:latin typeface="+mj-lt"/>
                        </a:rPr>
                        <a:t>October 27</a:t>
                      </a:r>
                    </a:p>
                  </a:txBody>
                  <a:tcPr marL="106136" marR="106136" marT="53067" marB="53067"/>
                </a:tc>
                <a:extLst>
                  <a:ext uri="{0D108BD9-81ED-4DB2-BD59-A6C34878D82A}">
                    <a16:rowId xmlns:a16="http://schemas.microsoft.com/office/drawing/2014/main" val="3764769378"/>
                  </a:ext>
                </a:extLst>
              </a:tr>
              <a:tr h="388233">
                <a:tc>
                  <a:txBody>
                    <a:bodyPr/>
                    <a:lstStyle/>
                    <a:p>
                      <a:r>
                        <a:rPr lang="en-US">
                          <a:latin typeface="+mj-lt"/>
                        </a:rPr>
                        <a:t>Post test Webinar for District Test Coordinators</a:t>
                      </a:r>
                    </a:p>
                  </a:txBody>
                  <a:tcPr marL="106136" marR="106136" marT="53067" marB="53067"/>
                </a:tc>
                <a:tc>
                  <a:txBody>
                    <a:bodyPr/>
                    <a:lstStyle/>
                    <a:p>
                      <a:pPr algn="ctr"/>
                      <a:r>
                        <a:rPr lang="en-US" dirty="0">
                          <a:latin typeface="+mj-lt"/>
                        </a:rPr>
                        <a:t>November 5</a:t>
                      </a:r>
                    </a:p>
                  </a:txBody>
                  <a:tcPr marL="106136" marR="106136" marT="53067" marB="53067"/>
                </a:tc>
                <a:extLst>
                  <a:ext uri="{0D108BD9-81ED-4DB2-BD59-A6C34878D82A}">
                    <a16:rowId xmlns:a16="http://schemas.microsoft.com/office/drawing/2014/main" val="62801182"/>
                  </a:ext>
                </a:extLst>
              </a:tr>
              <a:tr h="388233">
                <a:tc>
                  <a:txBody>
                    <a:bodyPr/>
                    <a:lstStyle/>
                    <a:p>
                      <a:r>
                        <a:rPr lang="en-US" sz="1800" dirty="0">
                          <a:latin typeface="+mj-lt"/>
                        </a:rPr>
                        <a:t>Reports arrive in districts if returned by October 30 , 2026</a:t>
                      </a:r>
                    </a:p>
                  </a:txBody>
                  <a:tcPr marL="106136" marR="106136" marT="53067" marB="53067"/>
                </a:tc>
                <a:tc>
                  <a:txBody>
                    <a:bodyPr/>
                    <a:lstStyle/>
                    <a:p>
                      <a:pPr algn="ctr"/>
                      <a:r>
                        <a:rPr lang="en-US" sz="1800" dirty="0">
                          <a:latin typeface="+mj-lt"/>
                        </a:rPr>
                        <a:t>December 4</a:t>
                      </a:r>
                    </a:p>
                  </a:txBody>
                  <a:tcPr marL="106136" marR="106136" marT="53067" marB="53067"/>
                </a:tc>
                <a:extLst>
                  <a:ext uri="{0D108BD9-81ED-4DB2-BD59-A6C34878D82A}">
                    <a16:rowId xmlns:a16="http://schemas.microsoft.com/office/drawing/2014/main" val="779886906"/>
                  </a:ext>
                </a:extLst>
              </a:tr>
            </a:tbl>
          </a:graphicData>
        </a:graphic>
      </p:graphicFrame>
    </p:spTree>
    <p:extLst>
      <p:ext uri="{BB962C8B-B14F-4D97-AF65-F5344CB8AC3E}">
        <p14:creationId xmlns:p14="http://schemas.microsoft.com/office/powerpoint/2010/main" val="626282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4904B-1353-AC38-232D-A0C431E0C9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87B7D-B1C5-4696-7030-C74C591A012F}"/>
              </a:ext>
            </a:extLst>
          </p:cNvPr>
          <p:cNvSpPr>
            <a:spLocks noGrp="1"/>
          </p:cNvSpPr>
          <p:nvPr>
            <p:ph type="title" idx="4294967295"/>
          </p:nvPr>
        </p:nvSpPr>
        <p:spPr>
          <a:xfrm>
            <a:off x="621438" y="255588"/>
            <a:ext cx="10981678" cy="857250"/>
          </a:xfrm>
        </p:spPr>
        <p:txBody>
          <a:bodyPr>
            <a:normAutofit fontScale="90000"/>
          </a:bodyPr>
          <a:lstStyle/>
          <a:p>
            <a:r>
              <a:rPr lang="en-US" sz="3600" b="1" dirty="0">
                <a:solidFill>
                  <a:schemeClr val="tx2">
                    <a:lumMod val="90000"/>
                    <a:lumOff val="10000"/>
                  </a:schemeClr>
                </a:solidFill>
                <a:latin typeface="Arial Black" panose="020B0A04020102020204" pitchFamily="34" charset="0"/>
              </a:rPr>
              <a:t>Administration of </a:t>
            </a:r>
            <a:r>
              <a:rPr lang="en-US" sz="3600" b="1" i="1" dirty="0">
                <a:solidFill>
                  <a:schemeClr val="tx2">
                    <a:lumMod val="90000"/>
                    <a:lumOff val="10000"/>
                  </a:schemeClr>
                </a:solidFill>
                <a:latin typeface="Arial Black" panose="020B0A04020102020204" pitchFamily="34" charset="0"/>
              </a:rPr>
              <a:t>CogAT</a:t>
            </a:r>
            <a:r>
              <a:rPr lang="en-US" sz="3600" b="1" dirty="0">
                <a:solidFill>
                  <a:schemeClr val="tx2">
                    <a:lumMod val="90000"/>
                    <a:lumOff val="10000"/>
                  </a:schemeClr>
                </a:solidFill>
                <a:latin typeface="Arial Black" panose="020B0A04020102020204" pitchFamily="34" charset="0"/>
              </a:rPr>
              <a:t> and </a:t>
            </a:r>
            <a:r>
              <a:rPr lang="en-US" sz="3600" b="1" i="1" dirty="0">
                <a:solidFill>
                  <a:schemeClr val="tx2">
                    <a:lumMod val="90000"/>
                    <a:lumOff val="10000"/>
                  </a:schemeClr>
                </a:solidFill>
                <a:latin typeface="Arial Black" panose="020B0A04020102020204" pitchFamily="34" charset="0"/>
              </a:rPr>
              <a:t>Iowa Assessments</a:t>
            </a:r>
            <a:endParaRPr lang="en-US" sz="3600" b="1" dirty="0">
              <a:solidFill>
                <a:schemeClr val="tx2">
                  <a:lumMod val="90000"/>
                  <a:lumOff val="10000"/>
                </a:schemeClr>
              </a:solidFill>
              <a:latin typeface="Arial Black" panose="020B0A04020102020204" pitchFamily="34" charset="0"/>
            </a:endParaRPr>
          </a:p>
        </p:txBody>
      </p:sp>
      <p:pic>
        <p:nvPicPr>
          <p:cNvPr id="5" name="Picture 4" descr="CogAT logo">
            <a:extLst>
              <a:ext uri="{FF2B5EF4-FFF2-40B4-BE49-F238E27FC236}">
                <a16:creationId xmlns:a16="http://schemas.microsoft.com/office/drawing/2014/main" id="{4069C926-FD65-5E69-5C5B-3B71D3590E83}"/>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684042" y="6200354"/>
            <a:ext cx="1406115" cy="502529"/>
          </a:xfrm>
          <a:prstGeom prst="rect">
            <a:avLst/>
          </a:prstGeom>
        </p:spPr>
      </p:pic>
      <p:pic>
        <p:nvPicPr>
          <p:cNvPr id="7" name="Picture 6" descr="Iowa Assessments logo">
            <a:extLst>
              <a:ext uri="{FF2B5EF4-FFF2-40B4-BE49-F238E27FC236}">
                <a16:creationId xmlns:a16="http://schemas.microsoft.com/office/drawing/2014/main" id="{3BE14997-D4A7-A8B3-ACE2-698C36200E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843" y="5971166"/>
            <a:ext cx="1895828" cy="502529"/>
          </a:xfrm>
          <a:prstGeom prst="rect">
            <a:avLst/>
          </a:prstGeom>
        </p:spPr>
      </p:pic>
      <p:sp>
        <p:nvSpPr>
          <p:cNvPr id="3" name="TextBox 2">
            <a:extLst>
              <a:ext uri="{FF2B5EF4-FFF2-40B4-BE49-F238E27FC236}">
                <a16:creationId xmlns:a16="http://schemas.microsoft.com/office/drawing/2014/main" id="{229FBD90-D373-2053-84C7-A6654BCDAE11}"/>
              </a:ext>
            </a:extLst>
          </p:cNvPr>
          <p:cNvSpPr txBox="1"/>
          <p:nvPr/>
        </p:nvSpPr>
        <p:spPr>
          <a:xfrm>
            <a:off x="621437" y="1572490"/>
            <a:ext cx="5265013" cy="2616101"/>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Calibri Light" panose="020F0302020204030204" pitchFamily="34" charset="0"/>
                <a:ea typeface="Calibri Light" panose="020F0302020204030204" pitchFamily="34" charset="0"/>
                <a:cs typeface="Calibri Light" panose="020F0302020204030204" pitchFamily="34" charset="0"/>
              </a:rPr>
              <a:t>CogAT and Iowa Assessments are group-administered by classroom teachers or other certified staff members who are familiar to students.</a:t>
            </a:r>
          </a:p>
          <a:p>
            <a:pPr marL="285750" indent="-285750">
              <a:buFont typeface="Arial" panose="020B0604020202020204" pitchFamily="34" charset="0"/>
              <a:buChar char="•"/>
            </a:pPr>
            <a:r>
              <a:rPr lang="en-US" sz="1600" dirty="0">
                <a:latin typeface="Calibri Light" panose="020F0302020204030204" pitchFamily="34" charset="0"/>
                <a:ea typeface="Calibri Light" panose="020F0302020204030204" pitchFamily="34" charset="0"/>
                <a:cs typeface="Calibri Light" panose="020F0302020204030204" pitchFamily="34" charset="0"/>
              </a:rPr>
              <a:t>Second-grade tests are not timed.</a:t>
            </a:r>
          </a:p>
          <a:p>
            <a:pPr marL="285750" indent="-285750">
              <a:buFont typeface="Arial" panose="020B0604020202020204" pitchFamily="34" charset="0"/>
              <a:buChar char="•"/>
            </a:pPr>
            <a:r>
              <a:rPr lang="en-US" sz="1600" dirty="0">
                <a:latin typeface="Calibri Light" panose="020F0302020204030204" pitchFamily="34" charset="0"/>
                <a:ea typeface="Calibri Light" panose="020F0302020204030204" pitchFamily="34" charset="0"/>
                <a:cs typeface="Calibri Light" panose="020F0302020204030204" pitchFamily="34" charset="0"/>
              </a:rPr>
              <a:t>Adjust pacing to meet students' needs. CogAT measures how well students solve reasoning problems, not how quickly they complete them.</a:t>
            </a:r>
          </a:p>
          <a:p>
            <a:pPr marL="342900" indent="-342900">
              <a:buFont typeface="Arial" panose="020B0604020202020204" pitchFamily="34" charset="0"/>
              <a:buChar char="•"/>
            </a:pPr>
            <a:r>
              <a:rPr lang="en-US" sz="1600" dirty="0">
                <a:latin typeface="Calibri Light" panose="020F0302020204030204" pitchFamily="34" charset="0"/>
                <a:ea typeface="Calibri Light" panose="020F0302020204030204" pitchFamily="34" charset="0"/>
                <a:cs typeface="Calibri Light" panose="020F0302020204030204" pitchFamily="34" charset="0"/>
              </a:rPr>
              <a:t>Teachers must be trained before administering these assessments.</a:t>
            </a:r>
          </a:p>
          <a:p>
            <a:endParaRPr lang="en-US" sz="20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1" name="TextBox 10">
            <a:extLst>
              <a:ext uri="{FF2B5EF4-FFF2-40B4-BE49-F238E27FC236}">
                <a16:creationId xmlns:a16="http://schemas.microsoft.com/office/drawing/2014/main" id="{99144C0A-E36B-CC6F-5EA3-6AAE6C1B4E96}"/>
              </a:ext>
            </a:extLst>
          </p:cNvPr>
          <p:cNvSpPr txBox="1"/>
          <p:nvPr/>
        </p:nvSpPr>
        <p:spPr>
          <a:xfrm>
            <a:off x="621437" y="1232033"/>
            <a:ext cx="10981678" cy="369332"/>
          </a:xfrm>
          <a:prstGeom prst="rect">
            <a:avLst/>
          </a:prstGeom>
          <a:noFill/>
        </p:spPr>
        <p:txBody>
          <a:bodyPr wrap="square" rtlCol="0">
            <a:spAutoFit/>
          </a:bodyPr>
          <a:lstStyle/>
          <a:p>
            <a:r>
              <a:rPr lang="en-US" dirty="0"/>
              <a:t>🧑‍🏫 </a:t>
            </a:r>
            <a:r>
              <a:rPr lang="en-US" b="1" dirty="0">
                <a:latin typeface="Calibri Light" panose="020F0302020204030204" pitchFamily="34" charset="0"/>
                <a:ea typeface="Calibri Light" panose="020F0302020204030204" pitchFamily="34" charset="0"/>
                <a:cs typeface="Calibri Light" panose="020F0302020204030204" pitchFamily="34" charset="0"/>
              </a:rPr>
              <a:t>General Administration Guidelines</a:t>
            </a:r>
          </a:p>
        </p:txBody>
      </p:sp>
      <p:sp>
        <p:nvSpPr>
          <p:cNvPr id="13" name="TextBox 12">
            <a:extLst>
              <a:ext uri="{FF2B5EF4-FFF2-40B4-BE49-F238E27FC236}">
                <a16:creationId xmlns:a16="http://schemas.microsoft.com/office/drawing/2014/main" id="{A91D610D-F7EC-9579-5EA2-757BA6619CBB}"/>
              </a:ext>
            </a:extLst>
          </p:cNvPr>
          <p:cNvSpPr txBox="1"/>
          <p:nvPr/>
        </p:nvSpPr>
        <p:spPr>
          <a:xfrm>
            <a:off x="6112276" y="1572490"/>
            <a:ext cx="5474563" cy="1631216"/>
          </a:xfrm>
          <a:prstGeom prst="rect">
            <a:avLst/>
          </a:prstGeom>
          <a:noFill/>
        </p:spPr>
        <p:txBody>
          <a:bodyPr wrap="square" rtlCol="0">
            <a:spAutoFit/>
          </a:bodyPr>
          <a:lstStyle/>
          <a:p>
            <a:pPr marL="342900" lvl="0" indent="-342900" fontAlgn="t">
              <a:lnSpc>
                <a:spcPct val="100000"/>
              </a:lnSpc>
              <a:buFont typeface="Arial" panose="020B0604020202020204" pitchFamily="34" charset="0"/>
              <a:buChar char="•"/>
            </a:pPr>
            <a:r>
              <a:rPr lang="en-US" sz="1600" dirty="0">
                <a:latin typeface="Calibri Light" panose="020F0302020204030204" pitchFamily="34" charset="0"/>
                <a:ea typeface="Calibri Light" panose="020F0302020204030204" pitchFamily="34" charset="0"/>
                <a:cs typeface="Calibri Light" panose="020F0302020204030204" pitchFamily="34" charset="0"/>
              </a:rPr>
              <a:t>Each subtest begins with practice items to familiarize students with the format.</a:t>
            </a:r>
          </a:p>
          <a:p>
            <a:pPr marL="342900" lvl="0" indent="-342900" fontAlgn="t">
              <a:lnSpc>
                <a:spcPct val="100000"/>
              </a:lnSpc>
              <a:buFont typeface="Arial" panose="020B0604020202020204" pitchFamily="34" charset="0"/>
              <a:buChar char="•"/>
            </a:pPr>
            <a:r>
              <a:rPr lang="en-US" sz="1600" dirty="0">
                <a:latin typeface="Calibri Light" panose="020F0302020204030204" pitchFamily="34" charset="0"/>
                <a:ea typeface="Calibri Light" panose="020F0302020204030204" pitchFamily="34" charset="0"/>
                <a:cs typeface="Calibri Light" panose="020F0302020204030204" pitchFamily="34" charset="0"/>
              </a:rPr>
              <a:t>Review the practice items with students.</a:t>
            </a:r>
          </a:p>
          <a:p>
            <a:pPr marL="342900" lvl="0" indent="-342900" fontAlgn="t">
              <a:lnSpc>
                <a:spcPct val="100000"/>
              </a:lnSpc>
              <a:buFont typeface="Arial" panose="020B0604020202020204" pitchFamily="34" charset="0"/>
              <a:buChar char="•"/>
            </a:pPr>
            <a:r>
              <a:rPr lang="en-US" sz="1600" dirty="0">
                <a:latin typeface="Calibri Light" panose="020F0302020204030204" pitchFamily="34" charset="0"/>
                <a:ea typeface="Calibri Light" panose="020F0302020204030204" pitchFamily="34" charset="0"/>
                <a:cs typeface="Calibri Light" panose="020F0302020204030204" pitchFamily="34" charset="0"/>
              </a:rPr>
              <a:t>Ensure students fully understand the directions before beginning the subtest.</a:t>
            </a:r>
          </a:p>
          <a:p>
            <a:endParaRPr lang="en-US" sz="20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5" name="TextBox 14">
            <a:extLst>
              <a:ext uri="{FF2B5EF4-FFF2-40B4-BE49-F238E27FC236}">
                <a16:creationId xmlns:a16="http://schemas.microsoft.com/office/drawing/2014/main" id="{4CF3EA36-B3C6-693F-1A03-579D932B2461}"/>
              </a:ext>
            </a:extLst>
          </p:cNvPr>
          <p:cNvSpPr txBox="1"/>
          <p:nvPr/>
        </p:nvSpPr>
        <p:spPr>
          <a:xfrm>
            <a:off x="6112276" y="1232033"/>
            <a:ext cx="4571766" cy="369332"/>
          </a:xfrm>
          <a:prstGeom prst="rect">
            <a:avLst/>
          </a:prstGeom>
          <a:noFill/>
        </p:spPr>
        <p:txBody>
          <a:bodyPr wrap="square" rtlCol="0">
            <a:spAutoFit/>
          </a:bodyPr>
          <a:lstStyle/>
          <a:p>
            <a:r>
              <a:rPr lang="en-US" dirty="0"/>
              <a:t>📋</a:t>
            </a:r>
            <a:r>
              <a:rPr lang="en-US" b="1" dirty="0">
                <a:latin typeface="Calibri Light" panose="020F0302020204030204" pitchFamily="34" charset="0"/>
                <a:ea typeface="Calibri Light" panose="020F0302020204030204" pitchFamily="34" charset="0"/>
                <a:cs typeface="Calibri Light" panose="020F0302020204030204" pitchFamily="34" charset="0"/>
              </a:rPr>
              <a:t>Prior to Each Subtest</a:t>
            </a:r>
          </a:p>
        </p:txBody>
      </p:sp>
      <p:sp>
        <p:nvSpPr>
          <p:cNvPr id="17" name="TextBox 16">
            <a:extLst>
              <a:ext uri="{FF2B5EF4-FFF2-40B4-BE49-F238E27FC236}">
                <a16:creationId xmlns:a16="http://schemas.microsoft.com/office/drawing/2014/main" id="{C39E3A97-231D-0387-D19C-BAF0EF270665}"/>
              </a:ext>
            </a:extLst>
          </p:cNvPr>
          <p:cNvSpPr txBox="1"/>
          <p:nvPr/>
        </p:nvSpPr>
        <p:spPr>
          <a:xfrm>
            <a:off x="6128552" y="3769457"/>
            <a:ext cx="5474563" cy="1077218"/>
          </a:xfrm>
          <a:prstGeom prst="rect">
            <a:avLst/>
          </a:prstGeom>
          <a:noFill/>
        </p:spPr>
        <p:txBody>
          <a:bodyPr wrap="square" rtlCol="0">
            <a:spAutoFit/>
          </a:bodyPr>
          <a:lstStyle/>
          <a:p>
            <a:pPr marL="342900" lvl="0" indent="-342900" fontAlgn="t">
              <a:lnSpc>
                <a:spcPct val="100000"/>
              </a:lnSpc>
              <a:buFont typeface="Arial" panose="020B0604020202020204" pitchFamily="34" charset="0"/>
              <a:buChar char="•"/>
            </a:pPr>
            <a:r>
              <a:rPr lang="en-US" sz="1600" dirty="0">
                <a:latin typeface="Calibri Light" panose="020F0302020204030204" pitchFamily="34" charset="0"/>
                <a:ea typeface="Calibri Light" panose="020F0302020204030204" pitchFamily="34" charset="0"/>
                <a:cs typeface="Calibri Light" panose="020F0302020204030204" pitchFamily="34" charset="0"/>
              </a:rPr>
              <a:t>Monitor students throughout testing.</a:t>
            </a:r>
          </a:p>
          <a:p>
            <a:pPr marL="342900" lvl="0" indent="-342900" fontAlgn="t">
              <a:lnSpc>
                <a:spcPct val="100000"/>
              </a:lnSpc>
              <a:buFont typeface="Arial" panose="020B0604020202020204" pitchFamily="34" charset="0"/>
              <a:buChar char="•"/>
            </a:pPr>
            <a:r>
              <a:rPr lang="en-US" sz="1600" dirty="0">
                <a:latin typeface="Calibri Light" panose="020F0302020204030204" pitchFamily="34" charset="0"/>
                <a:ea typeface="Calibri Light" panose="020F0302020204030204" pitchFamily="34" charset="0"/>
                <a:cs typeface="Calibri Light" panose="020F0302020204030204" pitchFamily="34" charset="0"/>
              </a:rPr>
              <a:t>Verify that students are working on the correct questions.</a:t>
            </a:r>
          </a:p>
          <a:p>
            <a:pPr marL="342900" lvl="0" indent="-342900" fontAlgn="t">
              <a:lnSpc>
                <a:spcPct val="100000"/>
              </a:lnSpc>
              <a:buFont typeface="Arial" panose="020B0604020202020204" pitchFamily="34" charset="0"/>
              <a:buChar char="•"/>
            </a:pPr>
            <a:r>
              <a:rPr lang="en-US" sz="1600" dirty="0">
                <a:latin typeface="Calibri Light" panose="020F0302020204030204" pitchFamily="34" charset="0"/>
                <a:ea typeface="Calibri Light" panose="020F0302020204030204" pitchFamily="34" charset="0"/>
                <a:cs typeface="Calibri Light" panose="020F0302020204030204" pitchFamily="34" charset="0"/>
              </a:rPr>
              <a:t>Ensure students are recording their answers correctly in the online test.</a:t>
            </a:r>
          </a:p>
        </p:txBody>
      </p:sp>
      <p:sp>
        <p:nvSpPr>
          <p:cNvPr id="19" name="TextBox 18">
            <a:extLst>
              <a:ext uri="{FF2B5EF4-FFF2-40B4-BE49-F238E27FC236}">
                <a16:creationId xmlns:a16="http://schemas.microsoft.com/office/drawing/2014/main" id="{B39C9FE9-96D0-0D0F-9E8A-1804B04DC5BB}"/>
              </a:ext>
            </a:extLst>
          </p:cNvPr>
          <p:cNvSpPr txBox="1"/>
          <p:nvPr/>
        </p:nvSpPr>
        <p:spPr>
          <a:xfrm>
            <a:off x="6128552" y="3429000"/>
            <a:ext cx="4571766" cy="369332"/>
          </a:xfrm>
          <a:prstGeom prst="rect">
            <a:avLst/>
          </a:prstGeom>
          <a:noFill/>
        </p:spPr>
        <p:txBody>
          <a:bodyPr wrap="square" rtlCol="0">
            <a:spAutoFit/>
          </a:bodyPr>
          <a:lstStyle/>
          <a:p>
            <a:r>
              <a:rPr lang="en-US" dirty="0"/>
              <a:t>👀 </a:t>
            </a:r>
            <a:r>
              <a:rPr lang="en-US" b="1" dirty="0">
                <a:latin typeface="Calibri Light" panose="020F0302020204030204" pitchFamily="34" charset="0"/>
                <a:ea typeface="Calibri Light" panose="020F0302020204030204" pitchFamily="34" charset="0"/>
                <a:cs typeface="Calibri Light" panose="020F0302020204030204" pitchFamily="34" charset="0"/>
              </a:rPr>
              <a:t>During Testing</a:t>
            </a:r>
          </a:p>
        </p:txBody>
      </p:sp>
    </p:spTree>
    <p:extLst>
      <p:ext uri="{BB962C8B-B14F-4D97-AF65-F5344CB8AC3E}">
        <p14:creationId xmlns:p14="http://schemas.microsoft.com/office/powerpoint/2010/main" val="3285165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187DE0-B757-AFC5-49D5-04DB2E01A372}"/>
              </a:ext>
            </a:extLst>
          </p:cNvPr>
          <p:cNvSpPr>
            <a:spLocks noGrp="1"/>
          </p:cNvSpPr>
          <p:nvPr>
            <p:ph type="body" idx="4294967295"/>
          </p:nvPr>
        </p:nvSpPr>
        <p:spPr>
          <a:xfrm>
            <a:off x="619128" y="1198817"/>
            <a:ext cx="6391272" cy="2622256"/>
          </a:xfrm>
        </p:spPr>
        <p:txBody>
          <a:bodyPr>
            <a:noAutofit/>
          </a:bodyPr>
          <a:lstStyle/>
          <a:p>
            <a:pPr fontAlgn="t">
              <a:buNone/>
            </a:pPr>
            <a:r>
              <a:rPr lang="en-US" sz="1800" b="1" dirty="0">
                <a:latin typeface="Calibri Light" panose="020F0302020204030204" pitchFamily="34" charset="0"/>
                <a:ea typeface="Calibri Light" panose="020F0302020204030204" pitchFamily="34" charset="0"/>
                <a:cs typeface="Calibri Light" panose="020F0302020204030204" pitchFamily="34" charset="0"/>
              </a:rPr>
              <a:t>Online Administration Methods</a:t>
            </a:r>
          </a:p>
          <a:p>
            <a:pPr fontAlgn="t">
              <a:spcBef>
                <a:spcPts val="600"/>
              </a:spcBef>
            </a:pPr>
            <a:r>
              <a:rPr lang="en-US" sz="1800" b="0" dirty="0">
                <a:latin typeface="Calibri Light" panose="020F0302020204030204" pitchFamily="34" charset="0"/>
                <a:ea typeface="Calibri Light" panose="020F0302020204030204" pitchFamily="34" charset="0"/>
                <a:cs typeface="Calibri Light" panose="020F0302020204030204" pitchFamily="34" charset="0"/>
              </a:rPr>
              <a:t>🗣️ </a:t>
            </a:r>
            <a:r>
              <a:rPr lang="en-US" sz="1800" dirty="0">
                <a:latin typeface="Calibri Light" panose="020F0302020204030204" pitchFamily="34" charset="0"/>
                <a:ea typeface="Calibri Light" panose="020F0302020204030204" pitchFamily="34" charset="0"/>
                <a:cs typeface="Calibri Light" panose="020F0302020204030204" pitchFamily="34" charset="0"/>
              </a:rPr>
              <a:t>Proctor-Led Administration</a:t>
            </a:r>
            <a:endParaRPr lang="en-US" sz="1800" b="0" dirty="0">
              <a:latin typeface="Calibri Light" panose="020F0302020204030204" pitchFamily="34" charset="0"/>
              <a:ea typeface="Calibri Light" panose="020F0302020204030204" pitchFamily="34" charset="0"/>
              <a:cs typeface="Calibri Light" panose="020F0302020204030204" pitchFamily="34" charset="0"/>
            </a:endParaRPr>
          </a:p>
          <a:p>
            <a:pPr marL="342900" lvl="0" indent="-342900" fontAlgn="t">
              <a:buFont typeface="Arial" panose="020B0604020202020204" pitchFamily="34" charset="0"/>
              <a:buChar char="•"/>
            </a:pPr>
            <a:r>
              <a:rPr lang="en-US" sz="1800" b="0" dirty="0">
                <a:latin typeface="Calibri Light" panose="020F0302020204030204" pitchFamily="34" charset="0"/>
                <a:ea typeface="Calibri Light" panose="020F0302020204030204" pitchFamily="34" charset="0"/>
                <a:cs typeface="Calibri Light" panose="020F0302020204030204" pitchFamily="34" charset="0"/>
              </a:rPr>
              <a:t>The classroom teacher reads the test aloud, word for word.</a:t>
            </a:r>
          </a:p>
          <a:p>
            <a:pPr marL="342900" lvl="0" indent="-342900" fontAlgn="t">
              <a:buFont typeface="Arial" panose="020B0604020202020204" pitchFamily="34" charset="0"/>
              <a:buChar char="•"/>
            </a:pPr>
            <a:r>
              <a:rPr lang="en-US" sz="1800" b="0" dirty="0">
                <a:latin typeface="Calibri Light" panose="020F0302020204030204" pitchFamily="34" charset="0"/>
                <a:ea typeface="Calibri Light" panose="020F0302020204030204" pitchFamily="34" charset="0"/>
                <a:cs typeface="Calibri Light" panose="020F0302020204030204" pitchFamily="34" charset="0"/>
              </a:rPr>
              <a:t>Read clearly, maintain a steady pace, and use appropriate vocal inflection.</a:t>
            </a:r>
          </a:p>
          <a:p>
            <a:pPr fontAlgn="t">
              <a:spcBef>
                <a:spcPts val="600"/>
              </a:spcBef>
            </a:pPr>
            <a:r>
              <a:rPr lang="en-US" sz="1800" b="0" dirty="0">
                <a:latin typeface="Calibri Light" panose="020F0302020204030204" pitchFamily="34" charset="0"/>
                <a:ea typeface="Calibri Light" panose="020F0302020204030204" pitchFamily="34" charset="0"/>
                <a:cs typeface="Calibri Light" panose="020F0302020204030204" pitchFamily="34" charset="0"/>
              </a:rPr>
              <a:t>🎧 </a:t>
            </a:r>
            <a:r>
              <a:rPr lang="en-US" sz="1800" dirty="0">
                <a:latin typeface="Calibri Light" panose="020F0302020204030204" pitchFamily="34" charset="0"/>
                <a:ea typeface="Calibri Light" panose="020F0302020204030204" pitchFamily="34" charset="0"/>
                <a:cs typeface="Calibri Light" panose="020F0302020204030204" pitchFamily="34" charset="0"/>
              </a:rPr>
              <a:t>Audio-Led Administration</a:t>
            </a:r>
            <a:endParaRPr lang="en-US" sz="1800" b="0" dirty="0">
              <a:latin typeface="Calibri Light" panose="020F0302020204030204" pitchFamily="34" charset="0"/>
              <a:ea typeface="Calibri Light" panose="020F0302020204030204" pitchFamily="34" charset="0"/>
              <a:cs typeface="Calibri Light" panose="020F0302020204030204" pitchFamily="34" charset="0"/>
            </a:endParaRPr>
          </a:p>
          <a:p>
            <a:pPr marL="342900" lvl="0" indent="-342900" fontAlgn="t">
              <a:buFont typeface="Arial" panose="020B0604020202020204" pitchFamily="34" charset="0"/>
              <a:buChar char="•"/>
            </a:pPr>
            <a:r>
              <a:rPr lang="en-US" sz="1800" b="0" dirty="0">
                <a:latin typeface="Calibri Light" panose="020F0302020204030204" pitchFamily="34" charset="0"/>
                <a:ea typeface="Calibri Light" panose="020F0302020204030204" pitchFamily="34" charset="0"/>
                <a:cs typeface="Calibri Light" panose="020F0302020204030204" pitchFamily="34" charset="0"/>
              </a:rPr>
              <a:t>Students wear headphones and listen to prerecorded test directions and questions.</a:t>
            </a:r>
          </a:p>
        </p:txBody>
      </p:sp>
      <p:sp>
        <p:nvSpPr>
          <p:cNvPr id="5" name="Title 1">
            <a:extLst>
              <a:ext uri="{FF2B5EF4-FFF2-40B4-BE49-F238E27FC236}">
                <a16:creationId xmlns:a16="http://schemas.microsoft.com/office/drawing/2014/main" id="{72FBB279-59A8-0498-4DBA-D3D6DE9D8C98}"/>
              </a:ext>
            </a:extLst>
          </p:cNvPr>
          <p:cNvSpPr>
            <a:spLocks noGrp="1"/>
          </p:cNvSpPr>
          <p:nvPr>
            <p:ph type="title" idx="4294967295"/>
          </p:nvPr>
        </p:nvSpPr>
        <p:spPr>
          <a:xfrm>
            <a:off x="619129" y="269875"/>
            <a:ext cx="10048872" cy="857250"/>
          </a:xfrm>
        </p:spPr>
        <p:txBody>
          <a:bodyPr>
            <a:normAutofit/>
          </a:bodyPr>
          <a:lstStyle/>
          <a:p>
            <a:r>
              <a:rPr lang="en-US" sz="3600" b="1" dirty="0">
                <a:solidFill>
                  <a:schemeClr val="tx2">
                    <a:lumMod val="90000"/>
                    <a:lumOff val="10000"/>
                  </a:schemeClr>
                </a:solidFill>
                <a:latin typeface="Arial Black" panose="020B0A04020102020204" pitchFamily="34" charset="0"/>
              </a:rPr>
              <a:t>Administration of </a:t>
            </a:r>
            <a:r>
              <a:rPr lang="en-US" sz="3600" b="1" i="1" dirty="0">
                <a:solidFill>
                  <a:schemeClr val="tx2">
                    <a:lumMod val="90000"/>
                    <a:lumOff val="10000"/>
                  </a:schemeClr>
                </a:solidFill>
                <a:latin typeface="Arial Black" panose="020B0A04020102020204" pitchFamily="34" charset="0"/>
              </a:rPr>
              <a:t>CogAT</a:t>
            </a:r>
            <a:r>
              <a:rPr lang="en-US" sz="3600" b="1" dirty="0">
                <a:solidFill>
                  <a:schemeClr val="tx2">
                    <a:lumMod val="90000"/>
                    <a:lumOff val="10000"/>
                  </a:schemeClr>
                </a:solidFill>
                <a:latin typeface="Arial Black" panose="020B0A04020102020204" pitchFamily="34" charset="0"/>
              </a:rPr>
              <a:t> and </a:t>
            </a:r>
            <a:r>
              <a:rPr lang="en-US" sz="3600" b="1" i="1" dirty="0">
                <a:solidFill>
                  <a:schemeClr val="tx2">
                    <a:lumMod val="90000"/>
                    <a:lumOff val="10000"/>
                  </a:schemeClr>
                </a:solidFill>
                <a:latin typeface="Arial Black" panose="020B0A04020102020204" pitchFamily="34" charset="0"/>
              </a:rPr>
              <a:t>IA cont’</a:t>
            </a:r>
            <a:endParaRPr lang="en-US" sz="3600" b="1" dirty="0">
              <a:solidFill>
                <a:schemeClr val="tx2">
                  <a:lumMod val="90000"/>
                  <a:lumOff val="10000"/>
                </a:schemeClr>
              </a:solidFill>
              <a:latin typeface="Arial Black" panose="020B0A04020102020204" pitchFamily="34" charset="0"/>
            </a:endParaRPr>
          </a:p>
        </p:txBody>
      </p:sp>
      <p:pic>
        <p:nvPicPr>
          <p:cNvPr id="7" name="Picture 6" descr="CogAT logo">
            <a:extLst>
              <a:ext uri="{FF2B5EF4-FFF2-40B4-BE49-F238E27FC236}">
                <a16:creationId xmlns:a16="http://schemas.microsoft.com/office/drawing/2014/main" id="{F829215A-BD17-A58E-766C-AB1FE0F1E0E4}"/>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11957" y="5226558"/>
            <a:ext cx="1773936" cy="633984"/>
          </a:xfrm>
          <a:prstGeom prst="rect">
            <a:avLst/>
          </a:prstGeom>
        </p:spPr>
      </p:pic>
      <p:pic>
        <p:nvPicPr>
          <p:cNvPr id="8" name="Picture 7" descr="Iowa logo">
            <a:extLst>
              <a:ext uri="{FF2B5EF4-FFF2-40B4-BE49-F238E27FC236}">
                <a16:creationId xmlns:a16="http://schemas.microsoft.com/office/drawing/2014/main" id="{069295F8-A830-50EC-586F-F90775E393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26" y="5956701"/>
            <a:ext cx="1714654" cy="454505"/>
          </a:xfrm>
          <a:prstGeom prst="rect">
            <a:avLst/>
          </a:prstGeom>
        </p:spPr>
      </p:pic>
      <p:pic>
        <p:nvPicPr>
          <p:cNvPr id="4" name="Picture 3" descr="A child wearing headphones and using a computer&#10;&#10;AI-generated content may be incorrect.">
            <a:extLst>
              <a:ext uri="{FF2B5EF4-FFF2-40B4-BE49-F238E27FC236}">
                <a16:creationId xmlns:a16="http://schemas.microsoft.com/office/drawing/2014/main" id="{8AAA6853-922C-D2B1-18A2-9CE16622F4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2570" y="1314450"/>
            <a:ext cx="3930194" cy="2622256"/>
          </a:xfrm>
          <a:prstGeom prst="rect">
            <a:avLst/>
          </a:prstGeom>
        </p:spPr>
      </p:pic>
      <p:sp>
        <p:nvSpPr>
          <p:cNvPr id="2" name="TextBox 1">
            <a:extLst>
              <a:ext uri="{FF2B5EF4-FFF2-40B4-BE49-F238E27FC236}">
                <a16:creationId xmlns:a16="http://schemas.microsoft.com/office/drawing/2014/main" id="{C497FB50-2B16-4433-E1DB-C90BAC56B96C}"/>
              </a:ext>
            </a:extLst>
          </p:cNvPr>
          <p:cNvSpPr txBox="1"/>
          <p:nvPr/>
        </p:nvSpPr>
        <p:spPr>
          <a:xfrm>
            <a:off x="619129" y="4059936"/>
            <a:ext cx="6330311" cy="1754326"/>
          </a:xfrm>
          <a:prstGeom prst="rect">
            <a:avLst/>
          </a:prstGeom>
          <a:noFill/>
        </p:spPr>
        <p:txBody>
          <a:bodyPr wrap="square" rtlCol="0">
            <a:spAutoFit/>
          </a:bodyPr>
          <a:lstStyle/>
          <a:p>
            <a:pPr fontAlgn="t">
              <a:spcBef>
                <a:spcPts val="600"/>
              </a:spcBef>
            </a:pPr>
            <a:r>
              <a:rPr lang="en-US" dirty="0">
                <a:latin typeface="Calibri Light" panose="020F0302020204030204" pitchFamily="34" charset="0"/>
                <a:ea typeface="Calibri Light" panose="020F0302020204030204" pitchFamily="34" charset="0"/>
                <a:cs typeface="Calibri Light" panose="020F0302020204030204" pitchFamily="34" charset="0"/>
              </a:rPr>
              <a:t>📌 Important to note</a:t>
            </a:r>
          </a:p>
          <a:p>
            <a:pPr marL="342900" lvl="0" indent="-342900" fontAlgn="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Teachers may not preview the test before administration.</a:t>
            </a:r>
          </a:p>
          <a:p>
            <a:pPr marL="342900" lvl="0" indent="-342900" fontAlgn="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Audio directions are available in the TAM (pages 81-83).</a:t>
            </a:r>
          </a:p>
          <a:p>
            <a:pPr marL="342900" lvl="0" indent="-342900" fontAlgn="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Each subtest begins with practice items.</a:t>
            </a:r>
          </a:p>
          <a:p>
            <a:pPr marL="342900" lvl="0" indent="-342900" fontAlgn="t">
              <a:buFont typeface="Arial" panose="020B0604020202020204" pitchFamily="34" charset="0"/>
              <a:buChar char="•"/>
            </a:pPr>
            <a:r>
              <a:rPr lang="en-US" dirty="0">
                <a:latin typeface="Calibri Light" panose="020F0302020204030204" pitchFamily="34" charset="0"/>
                <a:ea typeface="Calibri Light" panose="020F0302020204030204" pitchFamily="34" charset="0"/>
                <a:cs typeface="Calibri Light" panose="020F0302020204030204" pitchFamily="34" charset="0"/>
              </a:rPr>
              <a:t>Review practice items with students and ensure they understand the directions before beginning the subtest.</a:t>
            </a:r>
          </a:p>
        </p:txBody>
      </p:sp>
    </p:spTree>
    <p:extLst>
      <p:ext uri="{BB962C8B-B14F-4D97-AF65-F5344CB8AC3E}">
        <p14:creationId xmlns:p14="http://schemas.microsoft.com/office/powerpoint/2010/main" val="983557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02963-E4F4-C0AD-6D80-2D226CEA3821}"/>
              </a:ext>
            </a:extLst>
          </p:cNvPr>
          <p:cNvSpPr>
            <a:spLocks noGrp="1"/>
          </p:cNvSpPr>
          <p:nvPr>
            <p:ph type="title"/>
          </p:nvPr>
        </p:nvSpPr>
        <p:spPr>
          <a:xfrm>
            <a:off x="625881" y="282933"/>
            <a:ext cx="10727919" cy="806129"/>
          </a:xfrm>
        </p:spPr>
        <p:txBody>
          <a:bodyPr>
            <a:normAutofit/>
          </a:bodyPr>
          <a:lstStyle/>
          <a:p>
            <a:r>
              <a:rPr lang="en-US" sz="4000" b="1" i="1">
                <a:solidFill>
                  <a:schemeClr val="tx2"/>
                </a:solidFill>
                <a:latin typeface="Arial Black" panose="020B0A04020102020204" pitchFamily="34" charset="0"/>
              </a:rPr>
              <a:t>Cognitive Ability Test (CogAT</a:t>
            </a:r>
            <a:r>
              <a:rPr lang="en-US" sz="4000" b="1" i="1" baseline="30000">
                <a:solidFill>
                  <a:schemeClr val="tx2"/>
                </a:solidFill>
                <a:latin typeface="Arial Black" panose="020B0A04020102020204" pitchFamily="34" charset="0"/>
              </a:rPr>
              <a:t>®</a:t>
            </a:r>
            <a:r>
              <a:rPr lang="en-US" sz="4000" b="1" i="1">
                <a:solidFill>
                  <a:schemeClr val="tx2"/>
                </a:solidFill>
                <a:latin typeface="Arial Black" panose="020B0A04020102020204" pitchFamily="34" charset="0"/>
              </a:rPr>
              <a:t>)</a:t>
            </a:r>
            <a:endParaRPr lang="en-US" sz="4000" b="1">
              <a:solidFill>
                <a:schemeClr val="tx2"/>
              </a:solidFill>
              <a:latin typeface="Arial Black" panose="020B0A04020102020204" pitchFamily="34" charset="0"/>
            </a:endParaRPr>
          </a:p>
        </p:txBody>
      </p:sp>
      <p:pic>
        <p:nvPicPr>
          <p:cNvPr id="5" name="Picture 4" descr="CogAT logo">
            <a:extLst>
              <a:ext uri="{FF2B5EF4-FFF2-40B4-BE49-F238E27FC236}">
                <a16:creationId xmlns:a16="http://schemas.microsoft.com/office/drawing/2014/main" id="{CF326683-BBE1-A706-5477-6890267097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2183" y="393922"/>
            <a:ext cx="1773936" cy="633984"/>
          </a:xfrm>
          <a:prstGeom prst="rect">
            <a:avLst/>
          </a:prstGeom>
        </p:spPr>
      </p:pic>
      <p:sp>
        <p:nvSpPr>
          <p:cNvPr id="3" name="TextBox 2">
            <a:extLst>
              <a:ext uri="{FF2B5EF4-FFF2-40B4-BE49-F238E27FC236}">
                <a16:creationId xmlns:a16="http://schemas.microsoft.com/office/drawing/2014/main" id="{55B38010-D3A1-2933-2771-B742EA8B4F19}"/>
              </a:ext>
            </a:extLst>
          </p:cNvPr>
          <p:cNvSpPr txBox="1"/>
          <p:nvPr/>
        </p:nvSpPr>
        <p:spPr>
          <a:xfrm>
            <a:off x="584061" y="1181234"/>
            <a:ext cx="9720919" cy="523220"/>
          </a:xfrm>
          <a:prstGeom prst="rect">
            <a:avLst/>
          </a:prstGeom>
          <a:noFill/>
        </p:spPr>
        <p:txBody>
          <a:bodyPr wrap="square" rtlCol="0">
            <a:spAutoFit/>
          </a:bodyPr>
          <a:lstStyle/>
          <a:p>
            <a:r>
              <a:rPr lang="en-US" sz="2800">
                <a:solidFill>
                  <a:schemeClr val="tx2"/>
                </a:solidFill>
                <a:latin typeface="+mj-lt"/>
              </a:rPr>
              <a:t>All of the following CogAT tests </a:t>
            </a:r>
            <a:r>
              <a:rPr lang="en-US" sz="2800" b="1" i="1">
                <a:solidFill>
                  <a:schemeClr val="tx2"/>
                </a:solidFill>
                <a:latin typeface="+mj-lt"/>
              </a:rPr>
              <a:t>must be </a:t>
            </a:r>
            <a:r>
              <a:rPr lang="en-US" sz="2800">
                <a:solidFill>
                  <a:schemeClr val="tx2"/>
                </a:solidFill>
                <a:latin typeface="+mj-lt"/>
              </a:rPr>
              <a:t>administered: </a:t>
            </a:r>
          </a:p>
        </p:txBody>
      </p:sp>
      <p:graphicFrame>
        <p:nvGraphicFramePr>
          <p:cNvPr id="4" name="Table 6" descr="Table outlining Required sections of each test, number of items, and estimated time (minutes)">
            <a:extLst>
              <a:ext uri="{FF2B5EF4-FFF2-40B4-BE49-F238E27FC236}">
                <a16:creationId xmlns:a16="http://schemas.microsoft.com/office/drawing/2014/main" id="{936BAC03-9AA6-BB2F-3EC2-135B63647F11}"/>
              </a:ext>
            </a:extLst>
          </p:cNvPr>
          <p:cNvGraphicFramePr>
            <a:graphicFrameLocks noGrp="1"/>
          </p:cNvGraphicFramePr>
          <p:nvPr>
            <p:extLst>
              <p:ext uri="{D42A27DB-BD31-4B8C-83A1-F6EECF244321}">
                <p14:modId xmlns:p14="http://schemas.microsoft.com/office/powerpoint/2010/main" val="879196973"/>
              </p:ext>
            </p:extLst>
          </p:nvPr>
        </p:nvGraphicFramePr>
        <p:xfrm>
          <a:off x="718458" y="1796626"/>
          <a:ext cx="7209585" cy="3841244"/>
        </p:xfrm>
        <a:graphic>
          <a:graphicData uri="http://schemas.openxmlformats.org/drawingml/2006/table">
            <a:tbl>
              <a:tblPr firstRow="1" bandRow="1">
                <a:effectLst>
                  <a:outerShdw blurRad="50800" dist="38100" dir="2700000" algn="tl" rotWithShape="0">
                    <a:prstClr val="black">
                      <a:alpha val="40000"/>
                    </a:prstClr>
                  </a:outerShdw>
                </a:effectLst>
              </a:tblPr>
              <a:tblGrid>
                <a:gridCol w="2530580">
                  <a:extLst>
                    <a:ext uri="{9D8B030D-6E8A-4147-A177-3AD203B41FA5}">
                      <a16:colId xmlns:a16="http://schemas.microsoft.com/office/drawing/2014/main" val="2796197955"/>
                    </a:ext>
                  </a:extLst>
                </a:gridCol>
                <a:gridCol w="1040860">
                  <a:extLst>
                    <a:ext uri="{9D8B030D-6E8A-4147-A177-3AD203B41FA5}">
                      <a16:colId xmlns:a16="http://schemas.microsoft.com/office/drawing/2014/main" val="1768918353"/>
                    </a:ext>
                  </a:extLst>
                </a:gridCol>
                <a:gridCol w="1536970">
                  <a:extLst>
                    <a:ext uri="{9D8B030D-6E8A-4147-A177-3AD203B41FA5}">
                      <a16:colId xmlns:a16="http://schemas.microsoft.com/office/drawing/2014/main" val="3904427743"/>
                    </a:ext>
                  </a:extLst>
                </a:gridCol>
                <a:gridCol w="2101175">
                  <a:extLst>
                    <a:ext uri="{9D8B030D-6E8A-4147-A177-3AD203B41FA5}">
                      <a16:colId xmlns:a16="http://schemas.microsoft.com/office/drawing/2014/main" val="3269928714"/>
                    </a:ext>
                  </a:extLst>
                </a:gridCol>
              </a:tblGrid>
              <a:tr h="640844">
                <a:tc>
                  <a:txBody>
                    <a:bodyPr/>
                    <a:lstStyle/>
                    <a:p>
                      <a:pPr algn="l"/>
                      <a:r>
                        <a:rPr lang="en-US" sz="1400" b="1">
                          <a:solidFill>
                            <a:schemeClr val="bg1"/>
                          </a:solidFill>
                          <a:latin typeface="+mj-lt"/>
                        </a:rPr>
                        <a:t>Required Sections of Each Test</a:t>
                      </a:r>
                    </a:p>
                  </a:txBody>
                  <a:tcPr anchor="b" anchorCtr="1">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tx2"/>
                    </a:solidFill>
                  </a:tcPr>
                </a:tc>
                <a:tc>
                  <a:txBody>
                    <a:bodyPr/>
                    <a:lstStyle/>
                    <a:p>
                      <a:pPr algn="ctr"/>
                      <a:r>
                        <a:rPr lang="en-US" sz="1400" b="1">
                          <a:solidFill>
                            <a:schemeClr val="bg1"/>
                          </a:solidFill>
                          <a:latin typeface="+mj-lt"/>
                        </a:rPr>
                        <a:t>Number of Items</a:t>
                      </a:r>
                    </a:p>
                  </a:txBody>
                  <a:tcPr anchor="b" anchorCtr="1">
                    <a:lnL w="12700" cmpd="sng">
                      <a:noFill/>
                      <a:prstDash val="solid"/>
                    </a:lnL>
                    <a:solidFill>
                      <a:schemeClr val="tx2"/>
                    </a:solidFill>
                  </a:tcPr>
                </a:tc>
                <a:tc>
                  <a:txBody>
                    <a:bodyPr/>
                    <a:lstStyle/>
                    <a:p>
                      <a:pPr algn="ctr"/>
                      <a:r>
                        <a:rPr lang="en-US" sz="1400" b="1">
                          <a:solidFill>
                            <a:schemeClr val="bg1"/>
                          </a:solidFill>
                          <a:latin typeface="+mj-lt"/>
                        </a:rPr>
                        <a:t>Estimated Time (minutes)</a:t>
                      </a:r>
                    </a:p>
                  </a:txBody>
                  <a:tcPr anchor="b" anchorCtr="1">
                    <a:solidFill>
                      <a:schemeClr val="tx2"/>
                    </a:solidFill>
                  </a:tcPr>
                </a:tc>
                <a:tc>
                  <a:txBody>
                    <a:bodyPr/>
                    <a:lstStyle/>
                    <a:p>
                      <a:pPr algn="ctr"/>
                      <a:r>
                        <a:rPr lang="en-US" sz="1400" b="1">
                          <a:solidFill>
                            <a:schemeClr val="bg1"/>
                          </a:solidFill>
                          <a:latin typeface="+mj-lt"/>
                        </a:rPr>
                        <a:t>Minimum No. of attempts</a:t>
                      </a:r>
                    </a:p>
                  </a:txBody>
                  <a:tcPr anchor="b" anchorCtr="1">
                    <a:solidFill>
                      <a:schemeClr val="tx2"/>
                    </a:solidFill>
                  </a:tcPr>
                </a:tc>
                <a:extLst>
                  <a:ext uri="{0D108BD9-81ED-4DB2-BD59-A6C34878D82A}">
                    <a16:rowId xmlns:a16="http://schemas.microsoft.com/office/drawing/2014/main" val="706840363"/>
                  </a:ext>
                </a:extLst>
              </a:tr>
              <a:tr h="839323">
                <a:tc>
                  <a:txBody>
                    <a:bodyPr/>
                    <a:lstStyle/>
                    <a:p>
                      <a:r>
                        <a:rPr lang="en-US" sz="1600">
                          <a:latin typeface="+mj-lt"/>
                        </a:rPr>
                        <a:t>Verbal Battery</a:t>
                      </a:r>
                    </a:p>
                    <a:p>
                      <a:pPr marL="171450" indent="-171450">
                        <a:buFont typeface="Arial" panose="020B0604020202020204" pitchFamily="34" charset="0"/>
                        <a:buChar char="•"/>
                      </a:pPr>
                      <a:r>
                        <a:rPr lang="en-US" sz="1600">
                          <a:latin typeface="+mj-lt"/>
                        </a:rPr>
                        <a:t>Picture Analogies</a:t>
                      </a:r>
                    </a:p>
                    <a:p>
                      <a:pPr marL="171450" indent="-171450">
                        <a:buFont typeface="Arial" panose="020B0604020202020204" pitchFamily="34" charset="0"/>
                        <a:buChar char="•"/>
                      </a:pPr>
                      <a:r>
                        <a:rPr lang="en-US" sz="1600">
                          <a:latin typeface="+mj-lt"/>
                        </a:rPr>
                        <a:t>Sentence Competition</a:t>
                      </a:r>
                    </a:p>
                    <a:p>
                      <a:pPr marL="171450" indent="-171450">
                        <a:buFont typeface="Arial" panose="020B0604020202020204" pitchFamily="34" charset="0"/>
                        <a:buChar char="•"/>
                      </a:pPr>
                      <a:r>
                        <a:rPr lang="en-US" sz="1600">
                          <a:latin typeface="+mj-lt"/>
                        </a:rPr>
                        <a:t>Picture Classification</a:t>
                      </a:r>
                    </a:p>
                  </a:txBody>
                  <a:tcPr>
                    <a:lnT w="12700" cmpd="sng">
                      <a:noFill/>
                      <a:prstDash val="solid"/>
                    </a:lnT>
                  </a:tcPr>
                </a:tc>
                <a:tc>
                  <a:txBody>
                    <a:bodyPr/>
                    <a:lstStyle/>
                    <a:p>
                      <a:pPr algn="ctr"/>
                      <a:endParaRPr lang="en-US" sz="1600">
                        <a:latin typeface="+mj-lt"/>
                      </a:endParaRPr>
                    </a:p>
                    <a:p>
                      <a:pPr algn="ctr"/>
                      <a:r>
                        <a:rPr lang="en-US" sz="1600">
                          <a:latin typeface="+mj-lt"/>
                        </a:rPr>
                        <a:t>18</a:t>
                      </a:r>
                    </a:p>
                    <a:p>
                      <a:pPr algn="ctr"/>
                      <a:r>
                        <a:rPr lang="en-US" sz="1600">
                          <a:latin typeface="+mj-lt"/>
                        </a:rPr>
                        <a:t>18</a:t>
                      </a:r>
                    </a:p>
                    <a:p>
                      <a:pPr algn="ctr"/>
                      <a:r>
                        <a:rPr lang="en-US" sz="1600">
                          <a:latin typeface="+mj-lt"/>
                        </a:rPr>
                        <a:t>18</a:t>
                      </a:r>
                    </a:p>
                  </a:txBody>
                  <a:tcPr/>
                </a:tc>
                <a:tc>
                  <a:txBody>
                    <a:bodyPr/>
                    <a:lstStyle/>
                    <a:p>
                      <a:pPr algn="ctr"/>
                      <a:endParaRPr lang="en-US" sz="1600">
                        <a:latin typeface="+mj-lt"/>
                      </a:endParaRPr>
                    </a:p>
                    <a:p>
                      <a:pPr algn="ctr"/>
                      <a:r>
                        <a:rPr lang="en-US" sz="1600">
                          <a:latin typeface="+mj-lt"/>
                        </a:rPr>
                        <a:t>13</a:t>
                      </a:r>
                    </a:p>
                    <a:p>
                      <a:pPr algn="ctr"/>
                      <a:r>
                        <a:rPr lang="en-US" sz="1600">
                          <a:latin typeface="+mj-lt"/>
                        </a:rPr>
                        <a:t>14</a:t>
                      </a:r>
                    </a:p>
                    <a:p>
                      <a:pPr algn="ctr"/>
                      <a:r>
                        <a:rPr lang="en-US" sz="1600">
                          <a:latin typeface="+mj-lt"/>
                        </a:rPr>
                        <a:t>13</a:t>
                      </a:r>
                    </a:p>
                  </a:txBody>
                  <a:tcPr/>
                </a:tc>
                <a:tc>
                  <a:txBody>
                    <a:bodyPr/>
                    <a:lstStyle/>
                    <a:p>
                      <a:pPr algn="ctr"/>
                      <a:endParaRPr lang="en-US" sz="1600" dirty="0">
                        <a:latin typeface="+mj-lt"/>
                      </a:endParaRPr>
                    </a:p>
                    <a:p>
                      <a:pPr algn="ctr"/>
                      <a:r>
                        <a:rPr lang="en-US" sz="1600" dirty="0">
                          <a:latin typeface="+mj-lt"/>
                        </a:rPr>
                        <a:t>9</a:t>
                      </a:r>
                    </a:p>
                    <a:p>
                      <a:pPr algn="ctr"/>
                      <a:r>
                        <a:rPr lang="en-US" sz="1600" dirty="0">
                          <a:latin typeface="+mj-lt"/>
                        </a:rPr>
                        <a:t>9</a:t>
                      </a:r>
                    </a:p>
                    <a:p>
                      <a:pPr algn="ctr"/>
                      <a:r>
                        <a:rPr lang="en-US" sz="1600" dirty="0">
                          <a:latin typeface="+mj-lt"/>
                        </a:rPr>
                        <a:t>9</a:t>
                      </a:r>
                    </a:p>
                  </a:txBody>
                  <a:tcPr/>
                </a:tc>
                <a:extLst>
                  <a:ext uri="{0D108BD9-81ED-4DB2-BD59-A6C34878D82A}">
                    <a16:rowId xmlns:a16="http://schemas.microsoft.com/office/drawing/2014/main" val="1187368575"/>
                  </a:ext>
                </a:extLst>
              </a:tr>
              <a:tr h="1025839">
                <a:tc>
                  <a:txBody>
                    <a:bodyPr/>
                    <a:lstStyle/>
                    <a:p>
                      <a:r>
                        <a:rPr lang="en-US" sz="1600">
                          <a:latin typeface="+mj-lt"/>
                        </a:rPr>
                        <a:t>Quantitative Battery</a:t>
                      </a:r>
                    </a:p>
                    <a:p>
                      <a:pPr marL="171450" indent="-171450">
                        <a:buFont typeface="Arial" panose="020B0604020202020204" pitchFamily="34" charset="0"/>
                        <a:buChar char="•"/>
                      </a:pPr>
                      <a:r>
                        <a:rPr lang="en-US" sz="1600">
                          <a:latin typeface="+mj-lt"/>
                        </a:rPr>
                        <a:t>Number Analogies</a:t>
                      </a:r>
                    </a:p>
                    <a:p>
                      <a:pPr marL="171450" indent="-171450">
                        <a:buFont typeface="Arial" panose="020B0604020202020204" pitchFamily="34" charset="0"/>
                        <a:buChar char="•"/>
                      </a:pPr>
                      <a:r>
                        <a:rPr lang="en-US" sz="1600">
                          <a:latin typeface="+mj-lt"/>
                        </a:rPr>
                        <a:t>Number Puzzles</a:t>
                      </a:r>
                    </a:p>
                    <a:p>
                      <a:pPr marL="171450" indent="-171450">
                        <a:buFont typeface="Arial" panose="020B0604020202020204" pitchFamily="34" charset="0"/>
                        <a:buChar char="•"/>
                      </a:pPr>
                      <a:r>
                        <a:rPr lang="en-US" sz="1600">
                          <a:latin typeface="+mj-lt"/>
                        </a:rPr>
                        <a:t>Number Series</a:t>
                      </a:r>
                    </a:p>
                  </a:txBody>
                  <a:tcPr/>
                </a:tc>
                <a:tc>
                  <a:txBody>
                    <a:bodyPr/>
                    <a:lstStyle/>
                    <a:p>
                      <a:pPr algn="ctr"/>
                      <a:endParaRPr lang="en-US" sz="1600">
                        <a:latin typeface="+mj-lt"/>
                      </a:endParaRPr>
                    </a:p>
                    <a:p>
                      <a:pPr algn="ctr"/>
                      <a:r>
                        <a:rPr lang="en-US" sz="1600">
                          <a:latin typeface="+mj-lt"/>
                        </a:rPr>
                        <a:t>18</a:t>
                      </a:r>
                    </a:p>
                    <a:p>
                      <a:pPr algn="ctr"/>
                      <a:r>
                        <a:rPr lang="en-US" sz="1600">
                          <a:latin typeface="+mj-lt"/>
                        </a:rPr>
                        <a:t>14</a:t>
                      </a:r>
                    </a:p>
                    <a:p>
                      <a:pPr algn="ctr"/>
                      <a:r>
                        <a:rPr lang="en-US" sz="1600">
                          <a:latin typeface="+mj-lt"/>
                        </a:rPr>
                        <a:t>18</a:t>
                      </a:r>
                    </a:p>
                  </a:txBody>
                  <a:tcPr/>
                </a:tc>
                <a:tc>
                  <a:txBody>
                    <a:bodyPr/>
                    <a:lstStyle/>
                    <a:p>
                      <a:pPr algn="ctr"/>
                      <a:endParaRPr lang="en-US" sz="1600">
                        <a:latin typeface="+mj-lt"/>
                      </a:endParaRPr>
                    </a:p>
                    <a:p>
                      <a:pPr algn="ctr"/>
                      <a:r>
                        <a:rPr lang="en-US" sz="1600">
                          <a:latin typeface="+mj-lt"/>
                        </a:rPr>
                        <a:t>15</a:t>
                      </a:r>
                    </a:p>
                    <a:p>
                      <a:pPr algn="ctr"/>
                      <a:r>
                        <a:rPr lang="en-US" sz="1600">
                          <a:latin typeface="+mj-lt"/>
                        </a:rPr>
                        <a:t>15</a:t>
                      </a:r>
                    </a:p>
                    <a:p>
                      <a:pPr algn="ctr"/>
                      <a:r>
                        <a:rPr lang="en-US" sz="1600">
                          <a:latin typeface="+mj-lt"/>
                        </a:rPr>
                        <a:t>15</a:t>
                      </a:r>
                    </a:p>
                  </a:txBody>
                  <a:tcPr/>
                </a:tc>
                <a:tc>
                  <a:txBody>
                    <a:bodyPr/>
                    <a:lstStyle/>
                    <a:p>
                      <a:pPr algn="ctr"/>
                      <a:endParaRPr lang="en-US" sz="1600">
                        <a:latin typeface="+mj-lt"/>
                      </a:endParaRPr>
                    </a:p>
                    <a:p>
                      <a:pPr algn="ctr"/>
                      <a:r>
                        <a:rPr lang="en-US" sz="1600">
                          <a:latin typeface="+mj-lt"/>
                        </a:rPr>
                        <a:t>9</a:t>
                      </a:r>
                    </a:p>
                    <a:p>
                      <a:pPr algn="ctr"/>
                      <a:r>
                        <a:rPr lang="en-US" sz="1600">
                          <a:latin typeface="+mj-lt"/>
                        </a:rPr>
                        <a:t>7</a:t>
                      </a:r>
                    </a:p>
                    <a:p>
                      <a:pPr algn="ctr"/>
                      <a:r>
                        <a:rPr lang="en-US" sz="1600">
                          <a:latin typeface="+mj-lt"/>
                        </a:rPr>
                        <a:t>9</a:t>
                      </a:r>
                    </a:p>
                  </a:txBody>
                  <a:tcPr/>
                </a:tc>
                <a:extLst>
                  <a:ext uri="{0D108BD9-81ED-4DB2-BD59-A6C34878D82A}">
                    <a16:rowId xmlns:a16="http://schemas.microsoft.com/office/drawing/2014/main" val="3622763472"/>
                  </a:ext>
                </a:extLst>
              </a:tr>
              <a:tr h="839323">
                <a:tc>
                  <a:txBody>
                    <a:bodyPr/>
                    <a:lstStyle/>
                    <a:p>
                      <a:r>
                        <a:rPr lang="en-US" sz="1600">
                          <a:latin typeface="+mj-lt"/>
                        </a:rPr>
                        <a:t>Nonverbal Battery</a:t>
                      </a:r>
                    </a:p>
                    <a:p>
                      <a:pPr marL="171450" indent="-171450">
                        <a:buFont typeface="Arial" panose="020B0604020202020204" pitchFamily="34" charset="0"/>
                        <a:buChar char="•"/>
                      </a:pPr>
                      <a:r>
                        <a:rPr lang="en-US" sz="1600">
                          <a:latin typeface="+mj-lt"/>
                        </a:rPr>
                        <a:t>Figure Matrices</a:t>
                      </a:r>
                    </a:p>
                    <a:p>
                      <a:pPr marL="171450" indent="-171450">
                        <a:buFont typeface="Arial" panose="020B0604020202020204" pitchFamily="34" charset="0"/>
                        <a:buChar char="•"/>
                      </a:pPr>
                      <a:r>
                        <a:rPr lang="en-US" sz="1600">
                          <a:latin typeface="+mj-lt"/>
                        </a:rPr>
                        <a:t>Paper Folding</a:t>
                      </a:r>
                    </a:p>
                    <a:p>
                      <a:pPr marL="171450" indent="-171450">
                        <a:buFont typeface="Arial" panose="020B0604020202020204" pitchFamily="34" charset="0"/>
                        <a:buChar char="•"/>
                      </a:pPr>
                      <a:r>
                        <a:rPr lang="en-US" sz="1600">
                          <a:latin typeface="+mj-lt"/>
                        </a:rPr>
                        <a:t>Figure Classification</a:t>
                      </a:r>
                    </a:p>
                  </a:txBody>
                  <a:tcPr/>
                </a:tc>
                <a:tc>
                  <a:txBody>
                    <a:bodyPr/>
                    <a:lstStyle/>
                    <a:p>
                      <a:pPr algn="ctr"/>
                      <a:endParaRPr lang="en-US" sz="1600">
                        <a:latin typeface="+mj-lt"/>
                      </a:endParaRPr>
                    </a:p>
                    <a:p>
                      <a:pPr algn="ctr"/>
                      <a:r>
                        <a:rPr lang="en-US" sz="1600">
                          <a:latin typeface="+mj-lt"/>
                        </a:rPr>
                        <a:t>18</a:t>
                      </a:r>
                    </a:p>
                    <a:p>
                      <a:pPr algn="ctr"/>
                      <a:r>
                        <a:rPr lang="en-US" sz="1600">
                          <a:latin typeface="+mj-lt"/>
                        </a:rPr>
                        <a:t>16</a:t>
                      </a:r>
                    </a:p>
                    <a:p>
                      <a:pPr algn="ctr"/>
                      <a:r>
                        <a:rPr lang="en-US" sz="1600">
                          <a:latin typeface="+mj-lt"/>
                        </a:rPr>
                        <a:t>18</a:t>
                      </a:r>
                    </a:p>
                  </a:txBody>
                  <a:tcPr/>
                </a:tc>
                <a:tc>
                  <a:txBody>
                    <a:bodyPr/>
                    <a:lstStyle/>
                    <a:p>
                      <a:pPr algn="ctr"/>
                      <a:endParaRPr lang="en-US" sz="1600">
                        <a:latin typeface="+mj-lt"/>
                      </a:endParaRPr>
                    </a:p>
                    <a:p>
                      <a:pPr algn="ctr"/>
                      <a:r>
                        <a:rPr lang="en-US" sz="1600">
                          <a:latin typeface="+mj-lt"/>
                        </a:rPr>
                        <a:t>13</a:t>
                      </a:r>
                    </a:p>
                    <a:p>
                      <a:pPr algn="ctr"/>
                      <a:r>
                        <a:rPr lang="en-US" sz="1600">
                          <a:latin typeface="+mj-lt"/>
                        </a:rPr>
                        <a:t>11</a:t>
                      </a:r>
                    </a:p>
                    <a:p>
                      <a:pPr algn="ctr"/>
                      <a:r>
                        <a:rPr lang="en-US" sz="1600">
                          <a:latin typeface="+mj-lt"/>
                        </a:rPr>
                        <a:t>13</a:t>
                      </a:r>
                    </a:p>
                  </a:txBody>
                  <a:tcPr/>
                </a:tc>
                <a:tc>
                  <a:txBody>
                    <a:bodyPr/>
                    <a:lstStyle/>
                    <a:p>
                      <a:pPr algn="ctr"/>
                      <a:endParaRPr lang="en-US" sz="1600" dirty="0">
                        <a:latin typeface="+mj-lt"/>
                      </a:endParaRPr>
                    </a:p>
                    <a:p>
                      <a:pPr algn="ctr"/>
                      <a:r>
                        <a:rPr lang="en-US" sz="1600" dirty="0">
                          <a:latin typeface="+mj-lt"/>
                        </a:rPr>
                        <a:t>9</a:t>
                      </a:r>
                    </a:p>
                    <a:p>
                      <a:pPr algn="ctr"/>
                      <a:r>
                        <a:rPr lang="en-US" sz="1600" dirty="0">
                          <a:latin typeface="+mj-lt"/>
                        </a:rPr>
                        <a:t>8</a:t>
                      </a:r>
                    </a:p>
                    <a:p>
                      <a:pPr algn="ctr"/>
                      <a:r>
                        <a:rPr lang="en-US" sz="1600" dirty="0">
                          <a:latin typeface="+mj-lt"/>
                        </a:rPr>
                        <a:t>9</a:t>
                      </a:r>
                    </a:p>
                  </a:txBody>
                  <a:tcPr/>
                </a:tc>
                <a:extLst>
                  <a:ext uri="{0D108BD9-81ED-4DB2-BD59-A6C34878D82A}">
                    <a16:rowId xmlns:a16="http://schemas.microsoft.com/office/drawing/2014/main" val="2798821146"/>
                  </a:ext>
                </a:extLst>
              </a:tr>
            </a:tbl>
          </a:graphicData>
        </a:graphic>
      </p:graphicFrame>
      <p:sp>
        <p:nvSpPr>
          <p:cNvPr id="6" name="TextBox 5">
            <a:extLst>
              <a:ext uri="{FF2B5EF4-FFF2-40B4-BE49-F238E27FC236}">
                <a16:creationId xmlns:a16="http://schemas.microsoft.com/office/drawing/2014/main" id="{365FFF4C-C6C0-F4CE-DCC0-CE0083F1F0D3}"/>
              </a:ext>
            </a:extLst>
          </p:cNvPr>
          <p:cNvSpPr txBox="1"/>
          <p:nvPr/>
        </p:nvSpPr>
        <p:spPr>
          <a:xfrm>
            <a:off x="718457" y="5790564"/>
            <a:ext cx="7315201" cy="400110"/>
          </a:xfrm>
          <a:prstGeom prst="rect">
            <a:avLst/>
          </a:prstGeom>
          <a:noFill/>
        </p:spPr>
        <p:txBody>
          <a:bodyPr wrap="square" rtlCol="0">
            <a:spAutoFit/>
          </a:bodyPr>
          <a:lstStyle/>
          <a:p>
            <a:r>
              <a:rPr lang="en-US" sz="2000" dirty="0"/>
              <a:t>📌 </a:t>
            </a:r>
            <a:r>
              <a:rPr lang="en-US" sz="2000" i="1" dirty="0">
                <a:latin typeface="+mj-lt"/>
              </a:rPr>
              <a:t>All nine tests are combined to obtain a Composite Aptitude score.</a:t>
            </a:r>
          </a:p>
        </p:txBody>
      </p:sp>
    </p:spTree>
    <p:extLst>
      <p:ext uri="{BB962C8B-B14F-4D97-AF65-F5344CB8AC3E}">
        <p14:creationId xmlns:p14="http://schemas.microsoft.com/office/powerpoint/2010/main" val="2962039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02963-E4F4-C0AD-6D80-2D226CEA3821}"/>
              </a:ext>
            </a:extLst>
          </p:cNvPr>
          <p:cNvSpPr>
            <a:spLocks noGrp="1"/>
          </p:cNvSpPr>
          <p:nvPr>
            <p:ph type="title"/>
          </p:nvPr>
        </p:nvSpPr>
        <p:spPr>
          <a:xfrm>
            <a:off x="838200" y="326070"/>
            <a:ext cx="10515600" cy="754793"/>
          </a:xfrm>
        </p:spPr>
        <p:txBody>
          <a:bodyPr>
            <a:normAutofit/>
          </a:bodyPr>
          <a:lstStyle/>
          <a:p>
            <a:r>
              <a:rPr lang="en-US" b="1" i="1" spc="300">
                <a:solidFill>
                  <a:schemeClr val="tx2"/>
                </a:solidFill>
                <a:latin typeface="Arial Black" panose="020B0A04020102020204" pitchFamily="34" charset="0"/>
              </a:rPr>
              <a:t>Iowa Assessments™</a:t>
            </a:r>
            <a:endParaRPr lang="en-US" b="1" spc="300">
              <a:solidFill>
                <a:schemeClr val="tx2"/>
              </a:solidFill>
              <a:latin typeface="Arial Black" panose="020B0A04020102020204" pitchFamily="34" charset="0"/>
            </a:endParaRPr>
          </a:p>
        </p:txBody>
      </p:sp>
      <p:pic>
        <p:nvPicPr>
          <p:cNvPr id="4" name="Picture 3" descr="Iowa logo">
            <a:extLst>
              <a:ext uri="{FF2B5EF4-FFF2-40B4-BE49-F238E27FC236}">
                <a16:creationId xmlns:a16="http://schemas.microsoft.com/office/drawing/2014/main" id="{32DC6772-506A-286D-DE9A-3A1AAB081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1989" y="220916"/>
            <a:ext cx="2353057" cy="623727"/>
          </a:xfrm>
          <a:prstGeom prst="rect">
            <a:avLst/>
          </a:prstGeom>
        </p:spPr>
      </p:pic>
      <p:sp>
        <p:nvSpPr>
          <p:cNvPr id="6" name="TextBox 5">
            <a:extLst>
              <a:ext uri="{FF2B5EF4-FFF2-40B4-BE49-F238E27FC236}">
                <a16:creationId xmlns:a16="http://schemas.microsoft.com/office/drawing/2014/main" id="{24955EB3-BB5F-B7A2-4BE7-4DD000020D08}"/>
              </a:ext>
            </a:extLst>
          </p:cNvPr>
          <p:cNvSpPr txBox="1"/>
          <p:nvPr/>
        </p:nvSpPr>
        <p:spPr>
          <a:xfrm>
            <a:off x="547009" y="1204941"/>
            <a:ext cx="11078933" cy="461665"/>
          </a:xfrm>
          <a:prstGeom prst="rect">
            <a:avLst/>
          </a:prstGeom>
          <a:noFill/>
        </p:spPr>
        <p:txBody>
          <a:bodyPr wrap="square" rtlCol="0">
            <a:spAutoFit/>
          </a:bodyPr>
          <a:lstStyle/>
          <a:p>
            <a:r>
              <a:rPr lang="en-US" sz="2400">
                <a:solidFill>
                  <a:schemeClr val="tx2"/>
                </a:solidFill>
                <a:latin typeface="+mj-lt"/>
              </a:rPr>
              <a:t>All the following subtests in the IA level 7 tests must be administered: </a:t>
            </a:r>
          </a:p>
        </p:txBody>
      </p:sp>
      <p:sp>
        <p:nvSpPr>
          <p:cNvPr id="7" name="TextBox 6">
            <a:extLst>
              <a:ext uri="{FF2B5EF4-FFF2-40B4-BE49-F238E27FC236}">
                <a16:creationId xmlns:a16="http://schemas.microsoft.com/office/drawing/2014/main" id="{A9FB0CFE-B2BB-F813-8CA4-8A83B1EB6075}"/>
              </a:ext>
            </a:extLst>
          </p:cNvPr>
          <p:cNvSpPr txBox="1"/>
          <p:nvPr/>
        </p:nvSpPr>
        <p:spPr>
          <a:xfrm>
            <a:off x="642256" y="5597299"/>
            <a:ext cx="10025743" cy="741870"/>
          </a:xfrm>
          <a:prstGeom prst="rect">
            <a:avLst/>
          </a:prstGeom>
          <a:noFill/>
        </p:spPr>
        <p:txBody>
          <a:bodyPr wrap="square" rtlCol="0">
            <a:spAutoFit/>
          </a:bodyPr>
          <a:lstStyle/>
          <a:p>
            <a:r>
              <a:rPr lang="en-US" dirty="0"/>
              <a:t>📌 </a:t>
            </a:r>
            <a:r>
              <a:rPr lang="en-US" dirty="0">
                <a:latin typeface="+mj-lt"/>
              </a:rPr>
              <a:t>*Both Reading Parts 1 and 2 must be completed to obtain a Reading score.</a:t>
            </a:r>
          </a:p>
          <a:p>
            <a:pPr>
              <a:lnSpc>
                <a:spcPct val="150000"/>
              </a:lnSpc>
            </a:pPr>
            <a:r>
              <a:rPr lang="en-US" dirty="0">
                <a:latin typeface="+mj-lt"/>
              </a:rPr>
              <a:t>**Mathematics Parts 1 and 2 must be completed to receive a </a:t>
            </a:r>
            <a:r>
              <a:rPr lang="en-US" b="1" dirty="0">
                <a:latin typeface="+mj-lt"/>
              </a:rPr>
              <a:t>Total</a:t>
            </a:r>
            <a:r>
              <a:rPr lang="en-US" dirty="0">
                <a:latin typeface="+mj-lt"/>
              </a:rPr>
              <a:t> Math score</a:t>
            </a:r>
          </a:p>
        </p:txBody>
      </p:sp>
      <p:graphicFrame>
        <p:nvGraphicFramePr>
          <p:cNvPr id="9" name="Table 6" descr="Table outlining Required sections of each test, number of items, and estimated time (minutes)">
            <a:extLst>
              <a:ext uri="{FF2B5EF4-FFF2-40B4-BE49-F238E27FC236}">
                <a16:creationId xmlns:a16="http://schemas.microsoft.com/office/drawing/2014/main" id="{0F6D9F1A-3DF5-0B03-2F60-7868740E2874}"/>
              </a:ext>
            </a:extLst>
          </p:cNvPr>
          <p:cNvGraphicFramePr>
            <a:graphicFrameLocks noGrp="1"/>
          </p:cNvGraphicFramePr>
          <p:nvPr/>
        </p:nvGraphicFramePr>
        <p:xfrm>
          <a:off x="623867" y="1697538"/>
          <a:ext cx="8175173" cy="3670000"/>
        </p:xfrm>
        <a:graphic>
          <a:graphicData uri="http://schemas.openxmlformats.org/drawingml/2006/table">
            <a:tbl>
              <a:tblPr firstRow="1" bandRow="1">
                <a:effectLst>
                  <a:outerShdw blurRad="50800" dist="38100" dir="2700000" algn="tl" rotWithShape="0">
                    <a:prstClr val="black">
                      <a:alpha val="40000"/>
                    </a:prstClr>
                  </a:outerShdw>
                </a:effectLst>
              </a:tblPr>
              <a:tblGrid>
                <a:gridCol w="3135808">
                  <a:extLst>
                    <a:ext uri="{9D8B030D-6E8A-4147-A177-3AD203B41FA5}">
                      <a16:colId xmlns:a16="http://schemas.microsoft.com/office/drawing/2014/main" val="2796197955"/>
                    </a:ext>
                  </a:extLst>
                </a:gridCol>
                <a:gridCol w="2082386">
                  <a:extLst>
                    <a:ext uri="{9D8B030D-6E8A-4147-A177-3AD203B41FA5}">
                      <a16:colId xmlns:a16="http://schemas.microsoft.com/office/drawing/2014/main" val="1768918353"/>
                    </a:ext>
                  </a:extLst>
                </a:gridCol>
                <a:gridCol w="2956979">
                  <a:extLst>
                    <a:ext uri="{9D8B030D-6E8A-4147-A177-3AD203B41FA5}">
                      <a16:colId xmlns:a16="http://schemas.microsoft.com/office/drawing/2014/main" val="3904427743"/>
                    </a:ext>
                  </a:extLst>
                </a:gridCol>
              </a:tblGrid>
              <a:tr h="807685">
                <a:tc>
                  <a:txBody>
                    <a:bodyPr/>
                    <a:lstStyle/>
                    <a:p>
                      <a:pPr algn="l"/>
                      <a:r>
                        <a:rPr lang="en-US" sz="1800" b="1">
                          <a:solidFill>
                            <a:schemeClr val="bg1"/>
                          </a:solidFill>
                          <a:latin typeface="+mj-lt"/>
                        </a:rPr>
                        <a:t>IA Form G, Level 7 Core Battery</a:t>
                      </a:r>
                    </a:p>
                  </a:txBody>
                  <a:tcPr anchor="b" anchorCtr="1">
                    <a:solidFill>
                      <a:schemeClr val="tx2"/>
                    </a:solidFill>
                  </a:tcPr>
                </a:tc>
                <a:tc>
                  <a:txBody>
                    <a:bodyPr/>
                    <a:lstStyle/>
                    <a:p>
                      <a:pPr algn="l"/>
                      <a:r>
                        <a:rPr lang="en-US" sz="1800" b="1">
                          <a:solidFill>
                            <a:schemeClr val="bg1"/>
                          </a:solidFill>
                          <a:latin typeface="+mj-lt"/>
                        </a:rPr>
                        <a:t>Number of Items</a:t>
                      </a:r>
                    </a:p>
                  </a:txBody>
                  <a:tcPr anchor="b" anchorCtr="1">
                    <a:solidFill>
                      <a:schemeClr val="tx2"/>
                    </a:solidFill>
                  </a:tcPr>
                </a:tc>
                <a:tc>
                  <a:txBody>
                    <a:bodyPr/>
                    <a:lstStyle/>
                    <a:p>
                      <a:pPr algn="l"/>
                      <a:r>
                        <a:rPr lang="en-US" sz="1800" b="1">
                          <a:solidFill>
                            <a:schemeClr val="bg1"/>
                          </a:solidFill>
                          <a:latin typeface="+mj-lt"/>
                        </a:rPr>
                        <a:t>Estimated Time (minutes)</a:t>
                      </a:r>
                    </a:p>
                  </a:txBody>
                  <a:tcPr anchor="b" anchorCtr="1">
                    <a:solidFill>
                      <a:schemeClr val="tx2"/>
                    </a:solidFill>
                  </a:tcPr>
                </a:tc>
                <a:extLst>
                  <a:ext uri="{0D108BD9-81ED-4DB2-BD59-A6C34878D82A}">
                    <a16:rowId xmlns:a16="http://schemas.microsoft.com/office/drawing/2014/main" val="706840363"/>
                  </a:ext>
                </a:extLst>
              </a:tr>
              <a:tr h="467945">
                <a:tc>
                  <a:txBody>
                    <a:bodyPr/>
                    <a:lstStyle/>
                    <a:p>
                      <a:r>
                        <a:rPr lang="en-US" sz="1800">
                          <a:latin typeface="+mj-lt"/>
                        </a:rPr>
                        <a:t>Reading: Part 1*</a:t>
                      </a:r>
                    </a:p>
                  </a:txBody>
                  <a:tcPr anchor="b"/>
                </a:tc>
                <a:tc>
                  <a:txBody>
                    <a:bodyPr/>
                    <a:lstStyle/>
                    <a:p>
                      <a:pPr algn="ctr"/>
                      <a:r>
                        <a:rPr lang="en-US" sz="1800">
                          <a:latin typeface="+mj-lt"/>
                        </a:rPr>
                        <a:t>17</a:t>
                      </a:r>
                    </a:p>
                  </a:txBody>
                  <a:tcPr anchor="b"/>
                </a:tc>
                <a:tc>
                  <a:txBody>
                    <a:bodyPr/>
                    <a:lstStyle/>
                    <a:p>
                      <a:pPr algn="ctr"/>
                      <a:r>
                        <a:rPr lang="en-US" sz="1800">
                          <a:latin typeface="+mj-lt"/>
                        </a:rPr>
                        <a:t>20</a:t>
                      </a:r>
                    </a:p>
                  </a:txBody>
                  <a:tcPr anchor="b"/>
                </a:tc>
                <a:extLst>
                  <a:ext uri="{0D108BD9-81ED-4DB2-BD59-A6C34878D82A}">
                    <a16:rowId xmlns:a16="http://schemas.microsoft.com/office/drawing/2014/main" val="1187368575"/>
                  </a:ext>
                </a:extLst>
              </a:tr>
              <a:tr h="467945">
                <a:tc>
                  <a:txBody>
                    <a:bodyPr/>
                    <a:lstStyle/>
                    <a:p>
                      <a:r>
                        <a:rPr lang="en-US" sz="1800">
                          <a:latin typeface="+mj-lt"/>
                        </a:rPr>
                        <a:t>Reading: Part 2*</a:t>
                      </a:r>
                    </a:p>
                  </a:txBody>
                  <a:tcPr anchor="b"/>
                </a:tc>
                <a:tc>
                  <a:txBody>
                    <a:bodyPr/>
                    <a:lstStyle/>
                    <a:p>
                      <a:pPr algn="ctr"/>
                      <a:r>
                        <a:rPr lang="en-US" sz="1800">
                          <a:latin typeface="+mj-lt"/>
                        </a:rPr>
                        <a:t>18</a:t>
                      </a:r>
                    </a:p>
                  </a:txBody>
                  <a:tcPr anchor="b"/>
                </a:tc>
                <a:tc>
                  <a:txBody>
                    <a:bodyPr/>
                    <a:lstStyle/>
                    <a:p>
                      <a:pPr algn="ctr"/>
                      <a:r>
                        <a:rPr lang="en-US" sz="1800">
                          <a:latin typeface="+mj-lt"/>
                        </a:rPr>
                        <a:t>25</a:t>
                      </a:r>
                    </a:p>
                  </a:txBody>
                  <a:tcPr anchor="b"/>
                </a:tc>
                <a:extLst>
                  <a:ext uri="{0D108BD9-81ED-4DB2-BD59-A6C34878D82A}">
                    <a16:rowId xmlns:a16="http://schemas.microsoft.com/office/drawing/2014/main" val="3622763472"/>
                  </a:ext>
                </a:extLst>
              </a:tr>
              <a:tr h="467945">
                <a:tc>
                  <a:txBody>
                    <a:bodyPr/>
                    <a:lstStyle/>
                    <a:p>
                      <a:pPr algn="r"/>
                      <a:r>
                        <a:rPr lang="en-US" sz="1800" b="1">
                          <a:latin typeface="+mj-lt"/>
                        </a:rPr>
                        <a:t>Reading Totals</a:t>
                      </a:r>
                    </a:p>
                  </a:txBody>
                  <a:tcPr anchor="b"/>
                </a:tc>
                <a:tc>
                  <a:txBody>
                    <a:bodyPr/>
                    <a:lstStyle/>
                    <a:p>
                      <a:pPr algn="ctr"/>
                      <a:r>
                        <a:rPr lang="en-US" sz="1800" b="1">
                          <a:latin typeface="+mj-lt"/>
                        </a:rPr>
                        <a:t>35</a:t>
                      </a:r>
                    </a:p>
                  </a:txBody>
                  <a:tcPr anchor="b"/>
                </a:tc>
                <a:tc>
                  <a:txBody>
                    <a:bodyPr/>
                    <a:lstStyle/>
                    <a:p>
                      <a:pPr algn="ctr"/>
                      <a:r>
                        <a:rPr lang="en-US" sz="1800" b="1">
                          <a:latin typeface="+mj-lt"/>
                        </a:rPr>
                        <a:t>45</a:t>
                      </a:r>
                    </a:p>
                  </a:txBody>
                  <a:tcPr anchor="b"/>
                </a:tc>
                <a:extLst>
                  <a:ext uri="{0D108BD9-81ED-4DB2-BD59-A6C34878D82A}">
                    <a16:rowId xmlns:a16="http://schemas.microsoft.com/office/drawing/2014/main" val="2798821146"/>
                  </a:ext>
                </a:extLst>
              </a:tr>
              <a:tr h="467945">
                <a:tc>
                  <a:txBody>
                    <a:bodyPr/>
                    <a:lstStyle/>
                    <a:p>
                      <a:r>
                        <a:rPr lang="en-US" sz="1800">
                          <a:latin typeface="+mj-lt"/>
                        </a:rPr>
                        <a:t>Mathematics: Part 1**</a:t>
                      </a:r>
                    </a:p>
                  </a:txBody>
                  <a:tcPr anchor="b"/>
                </a:tc>
                <a:tc>
                  <a:txBody>
                    <a:bodyPr/>
                    <a:lstStyle/>
                    <a:p>
                      <a:pPr algn="ctr"/>
                      <a:r>
                        <a:rPr lang="en-US" sz="1800">
                          <a:latin typeface="+mj-lt"/>
                        </a:rPr>
                        <a:t>26</a:t>
                      </a:r>
                    </a:p>
                  </a:txBody>
                  <a:tcPr anchor="b"/>
                </a:tc>
                <a:tc>
                  <a:txBody>
                    <a:bodyPr/>
                    <a:lstStyle/>
                    <a:p>
                      <a:pPr algn="ctr"/>
                      <a:r>
                        <a:rPr lang="en-US" sz="1800">
                          <a:latin typeface="+mj-lt"/>
                        </a:rPr>
                        <a:t>25</a:t>
                      </a:r>
                    </a:p>
                  </a:txBody>
                  <a:tcPr anchor="b"/>
                </a:tc>
                <a:extLst>
                  <a:ext uri="{0D108BD9-81ED-4DB2-BD59-A6C34878D82A}">
                    <a16:rowId xmlns:a16="http://schemas.microsoft.com/office/drawing/2014/main" val="1393384252"/>
                  </a:ext>
                </a:extLst>
              </a:tr>
              <a:tr h="522590">
                <a:tc>
                  <a:txBody>
                    <a:bodyPr/>
                    <a:lstStyle/>
                    <a:p>
                      <a:r>
                        <a:rPr lang="en-US" sz="1800">
                          <a:latin typeface="+mj-lt"/>
                        </a:rPr>
                        <a:t>Mathematics: Part 2**</a:t>
                      </a:r>
                    </a:p>
                  </a:txBody>
                  <a:tcPr anchor="b"/>
                </a:tc>
                <a:tc>
                  <a:txBody>
                    <a:bodyPr/>
                    <a:lstStyle/>
                    <a:p>
                      <a:pPr algn="ctr"/>
                      <a:r>
                        <a:rPr lang="en-US" sz="1800">
                          <a:latin typeface="+mj-lt"/>
                        </a:rPr>
                        <a:t>15</a:t>
                      </a:r>
                    </a:p>
                  </a:txBody>
                  <a:tcPr anchor="b"/>
                </a:tc>
                <a:tc>
                  <a:txBody>
                    <a:bodyPr/>
                    <a:lstStyle/>
                    <a:p>
                      <a:pPr algn="ctr"/>
                      <a:r>
                        <a:rPr lang="en-US" sz="1800">
                          <a:latin typeface="+mj-lt"/>
                        </a:rPr>
                        <a:t>25</a:t>
                      </a:r>
                    </a:p>
                  </a:txBody>
                  <a:tcPr anchor="b"/>
                </a:tc>
                <a:extLst>
                  <a:ext uri="{0D108BD9-81ED-4DB2-BD59-A6C34878D82A}">
                    <a16:rowId xmlns:a16="http://schemas.microsoft.com/office/drawing/2014/main" val="1798584459"/>
                  </a:ext>
                </a:extLst>
              </a:tr>
              <a:tr h="467945">
                <a:tc>
                  <a:txBody>
                    <a:bodyPr/>
                    <a:lstStyle/>
                    <a:p>
                      <a:pPr algn="r"/>
                      <a:r>
                        <a:rPr lang="en-US" sz="1800" b="1">
                          <a:latin typeface="+mj-lt"/>
                        </a:rPr>
                        <a:t>Mathematics Totals</a:t>
                      </a:r>
                    </a:p>
                  </a:txBody>
                  <a:tcPr anchor="b"/>
                </a:tc>
                <a:tc>
                  <a:txBody>
                    <a:bodyPr/>
                    <a:lstStyle/>
                    <a:p>
                      <a:pPr algn="ctr"/>
                      <a:r>
                        <a:rPr lang="en-US" sz="1800" b="1">
                          <a:latin typeface="+mj-lt"/>
                        </a:rPr>
                        <a:t>41</a:t>
                      </a:r>
                    </a:p>
                  </a:txBody>
                  <a:tcPr anchor="b"/>
                </a:tc>
                <a:tc>
                  <a:txBody>
                    <a:bodyPr/>
                    <a:lstStyle/>
                    <a:p>
                      <a:pPr algn="ctr"/>
                      <a:r>
                        <a:rPr lang="en-US" sz="1800" b="1">
                          <a:latin typeface="+mj-lt"/>
                        </a:rPr>
                        <a:t>50</a:t>
                      </a:r>
                    </a:p>
                  </a:txBody>
                  <a:tcPr anchor="b"/>
                </a:tc>
                <a:extLst>
                  <a:ext uri="{0D108BD9-81ED-4DB2-BD59-A6C34878D82A}">
                    <a16:rowId xmlns:a16="http://schemas.microsoft.com/office/drawing/2014/main" val="2236585085"/>
                  </a:ext>
                </a:extLst>
              </a:tr>
            </a:tbl>
          </a:graphicData>
        </a:graphic>
      </p:graphicFrame>
    </p:spTree>
    <p:extLst>
      <p:ext uri="{BB962C8B-B14F-4D97-AF65-F5344CB8AC3E}">
        <p14:creationId xmlns:p14="http://schemas.microsoft.com/office/powerpoint/2010/main" val="3414926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8DD6-D80C-BEC1-7A83-D3BE405EBCF0}"/>
              </a:ext>
            </a:extLst>
          </p:cNvPr>
          <p:cNvSpPr>
            <a:spLocks noGrp="1"/>
          </p:cNvSpPr>
          <p:nvPr>
            <p:ph type="title" idx="4294967295"/>
          </p:nvPr>
        </p:nvSpPr>
        <p:spPr>
          <a:xfrm>
            <a:off x="637952" y="273050"/>
            <a:ext cx="4540103" cy="5430838"/>
          </a:xfrm>
        </p:spPr>
        <p:txBody>
          <a:bodyPr>
            <a:normAutofit/>
          </a:bodyPr>
          <a:lstStyle/>
          <a:p>
            <a:r>
              <a:rPr lang="en-US" sz="4000" b="1" dirty="0">
                <a:solidFill>
                  <a:schemeClr val="tx2">
                    <a:lumMod val="90000"/>
                    <a:lumOff val="10000"/>
                  </a:schemeClr>
                </a:solidFill>
                <a:latin typeface="Arial Black" panose="020B0A04020102020204" pitchFamily="34" charset="0"/>
              </a:rPr>
              <a:t>Testing Students with Documented Disabilities and ML Students </a:t>
            </a:r>
          </a:p>
        </p:txBody>
      </p:sp>
      <p:sp>
        <p:nvSpPr>
          <p:cNvPr id="3" name="Content Placeholder 2">
            <a:extLst>
              <a:ext uri="{FF2B5EF4-FFF2-40B4-BE49-F238E27FC236}">
                <a16:creationId xmlns:a16="http://schemas.microsoft.com/office/drawing/2014/main" id="{0CCF57BB-7658-DEB9-B774-F5D6E7A9A646}"/>
              </a:ext>
            </a:extLst>
          </p:cNvPr>
          <p:cNvSpPr>
            <a:spLocks noGrp="1"/>
          </p:cNvSpPr>
          <p:nvPr>
            <p:ph type="body" idx="4294967295"/>
          </p:nvPr>
        </p:nvSpPr>
        <p:spPr>
          <a:xfrm>
            <a:off x="5857875" y="669851"/>
            <a:ext cx="4371975" cy="5518298"/>
          </a:xfrm>
        </p:spPr>
        <p:txBody>
          <a:bodyPr anchor="ctr">
            <a:noAutofit/>
          </a:bodyPr>
          <a:lstStyle/>
          <a:p>
            <a:pPr lvl="1"/>
            <a:r>
              <a:rPr lang="en-US"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Students with IEP and 504 Plans must participate in the screening</a:t>
            </a:r>
          </a:p>
          <a:p>
            <a:pPr lvl="1"/>
            <a:r>
              <a:rPr lang="en-US"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The student’s IEP team determines whether the student will participate in the assessment in the same manner as other students, or with accommodations</a:t>
            </a:r>
          </a:p>
          <a:p>
            <a:pPr lvl="1"/>
            <a:r>
              <a:rPr lang="en-US"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South Carolina-Allowed Accommodations</a:t>
            </a:r>
          </a:p>
        </p:txBody>
      </p:sp>
    </p:spTree>
    <p:extLst>
      <p:ext uri="{BB962C8B-B14F-4D97-AF65-F5344CB8AC3E}">
        <p14:creationId xmlns:p14="http://schemas.microsoft.com/office/powerpoint/2010/main" val="548765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8DD6-D80C-BEC1-7A83-D3BE405EBCF0}"/>
              </a:ext>
            </a:extLst>
          </p:cNvPr>
          <p:cNvSpPr>
            <a:spLocks noGrp="1"/>
          </p:cNvSpPr>
          <p:nvPr>
            <p:ph type="title"/>
          </p:nvPr>
        </p:nvSpPr>
        <p:spPr>
          <a:xfrm>
            <a:off x="607090" y="299632"/>
            <a:ext cx="10993820" cy="766787"/>
          </a:xfrm>
        </p:spPr>
        <p:txBody>
          <a:bodyPr>
            <a:normAutofit/>
          </a:bodyPr>
          <a:lstStyle/>
          <a:p>
            <a:pPr algn="ctr"/>
            <a:r>
              <a:rPr lang="en-US" sz="4000" b="1">
                <a:solidFill>
                  <a:schemeClr val="tx2"/>
                </a:solidFill>
                <a:latin typeface="Arial Black" panose="020B0A04020102020204" pitchFamily="34" charset="0"/>
              </a:rPr>
              <a:t>State-Allowed Accommodations</a:t>
            </a:r>
          </a:p>
        </p:txBody>
      </p:sp>
      <p:graphicFrame>
        <p:nvGraphicFramePr>
          <p:cNvPr id="17" name="Content Placeholder 2">
            <a:extLst>
              <a:ext uri="{FF2B5EF4-FFF2-40B4-BE49-F238E27FC236}">
                <a16:creationId xmlns:a16="http://schemas.microsoft.com/office/drawing/2014/main" id="{6BC3BD9E-2FBA-4D8E-8742-19BE3F70D8A2}"/>
              </a:ext>
            </a:extLst>
          </p:cNvPr>
          <p:cNvGraphicFramePr>
            <a:graphicFrameLocks noGrp="1"/>
          </p:cNvGraphicFramePr>
          <p:nvPr>
            <p:ph idx="1"/>
          </p:nvPr>
        </p:nvGraphicFramePr>
        <p:xfrm>
          <a:off x="838200" y="100965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5794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8DD6-D80C-BEC1-7A83-D3BE405EBCF0}"/>
              </a:ext>
            </a:extLst>
          </p:cNvPr>
          <p:cNvSpPr>
            <a:spLocks noGrp="1"/>
          </p:cNvSpPr>
          <p:nvPr>
            <p:ph type="title"/>
          </p:nvPr>
        </p:nvSpPr>
        <p:spPr>
          <a:xfrm>
            <a:off x="594911" y="144785"/>
            <a:ext cx="10983817" cy="1325563"/>
          </a:xfrm>
        </p:spPr>
        <p:txBody>
          <a:bodyPr>
            <a:normAutofit/>
          </a:bodyPr>
          <a:lstStyle/>
          <a:p>
            <a:r>
              <a:rPr lang="en-US" sz="3200">
                <a:solidFill>
                  <a:schemeClr val="tx2"/>
                </a:solidFill>
                <a:latin typeface="Arial Black" panose="020B0A04020102020204" pitchFamily="34" charset="0"/>
              </a:rPr>
              <a:t>Coding Accommodations for Students with Documented Disabilities and ML Students</a:t>
            </a:r>
          </a:p>
        </p:txBody>
      </p:sp>
      <p:pic>
        <p:nvPicPr>
          <p:cNvPr id="3" name="Picture 2" descr="Screenshot of how to mark accommodations in the DataManager platform.">
            <a:extLst>
              <a:ext uri="{FF2B5EF4-FFF2-40B4-BE49-F238E27FC236}">
                <a16:creationId xmlns:a16="http://schemas.microsoft.com/office/drawing/2014/main" id="{CD8C0263-80E6-D359-1BC1-7DC7063C30E2}"/>
              </a:ext>
            </a:extLst>
          </p:cNvPr>
          <p:cNvPicPr>
            <a:picLocks noChangeAspect="1"/>
          </p:cNvPicPr>
          <p:nvPr/>
        </p:nvPicPr>
        <p:blipFill>
          <a:blip r:embed="rId3"/>
          <a:stretch>
            <a:fillRect/>
          </a:stretch>
        </p:blipFill>
        <p:spPr>
          <a:xfrm>
            <a:off x="1102247" y="1590011"/>
            <a:ext cx="5938019" cy="4017612"/>
          </a:xfrm>
          <a:prstGeom prst="rect">
            <a:avLst/>
          </a:prstGeom>
        </p:spPr>
      </p:pic>
      <p:pic>
        <p:nvPicPr>
          <p:cNvPr id="4" name="Picture 3">
            <a:extLst>
              <a:ext uri="{FF2B5EF4-FFF2-40B4-BE49-F238E27FC236}">
                <a16:creationId xmlns:a16="http://schemas.microsoft.com/office/drawing/2014/main" id="{E3EE94F6-2657-51EF-B85B-F39C3CB70D4E}"/>
              </a:ext>
            </a:extLst>
          </p:cNvPr>
          <p:cNvPicPr>
            <a:picLocks noChangeAspect="1"/>
          </p:cNvPicPr>
          <p:nvPr/>
        </p:nvPicPr>
        <p:blipFill>
          <a:blip r:embed="rId4"/>
          <a:stretch>
            <a:fillRect/>
          </a:stretch>
        </p:blipFill>
        <p:spPr>
          <a:xfrm>
            <a:off x="7346182" y="3647362"/>
            <a:ext cx="4468485" cy="2816500"/>
          </a:xfrm>
          <a:prstGeom prst="rect">
            <a:avLst/>
          </a:prstGeom>
        </p:spPr>
      </p:pic>
      <p:sp>
        <p:nvSpPr>
          <p:cNvPr id="5" name="TextBox 4">
            <a:extLst>
              <a:ext uri="{FF2B5EF4-FFF2-40B4-BE49-F238E27FC236}">
                <a16:creationId xmlns:a16="http://schemas.microsoft.com/office/drawing/2014/main" id="{BC419E0B-15C7-A837-A241-F24E8CF61F57}"/>
              </a:ext>
            </a:extLst>
          </p:cNvPr>
          <p:cNvSpPr txBox="1"/>
          <p:nvPr/>
        </p:nvSpPr>
        <p:spPr>
          <a:xfrm>
            <a:off x="1102247" y="6094530"/>
            <a:ext cx="3695700" cy="369332"/>
          </a:xfrm>
          <a:prstGeom prst="rect">
            <a:avLst/>
          </a:prstGeom>
          <a:noFill/>
        </p:spPr>
        <p:txBody>
          <a:bodyPr wrap="square" rtlCol="0">
            <a:spAutoFit/>
          </a:bodyPr>
          <a:lstStyle/>
          <a:p>
            <a:r>
              <a:rPr lang="en-US" dirty="0">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 </a:t>
            </a:r>
            <a:r>
              <a:rPr lang="en-US" b="1" dirty="0">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TAM Page 15</a:t>
            </a:r>
            <a:endParaRPr lang="en-US" dirty="0">
              <a:solidFill>
                <a:schemeClr val="accent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924056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98A1B-0933-6141-47A4-86552A1F5F79}"/>
              </a:ext>
            </a:extLst>
          </p:cNvPr>
          <p:cNvSpPr>
            <a:spLocks noGrp="1"/>
          </p:cNvSpPr>
          <p:nvPr>
            <p:ph type="title" idx="4294967295"/>
          </p:nvPr>
        </p:nvSpPr>
        <p:spPr>
          <a:xfrm>
            <a:off x="1241425" y="195263"/>
            <a:ext cx="10950575" cy="1011237"/>
          </a:xfrm>
        </p:spPr>
        <p:txBody>
          <a:bodyPr anchor="ctr">
            <a:normAutofit/>
          </a:bodyPr>
          <a:lstStyle/>
          <a:p>
            <a:r>
              <a:rPr lang="en-US" b="1" spc="300">
                <a:solidFill>
                  <a:schemeClr val="tx2"/>
                </a:solidFill>
                <a:latin typeface="Arial Black" panose="020B0A04020102020204" pitchFamily="34" charset="0"/>
              </a:rPr>
              <a:t>Large Print Materials</a:t>
            </a:r>
          </a:p>
        </p:txBody>
      </p:sp>
      <p:graphicFrame>
        <p:nvGraphicFramePr>
          <p:cNvPr id="5" name="Content Placeholder 2">
            <a:extLst>
              <a:ext uri="{FF2B5EF4-FFF2-40B4-BE49-F238E27FC236}">
                <a16:creationId xmlns:a16="http://schemas.microsoft.com/office/drawing/2014/main" id="{6691F933-848A-1B05-B1BF-2E879B974C91}"/>
              </a:ext>
            </a:extLst>
          </p:cNvPr>
          <p:cNvGraphicFramePr>
            <a:graphicFrameLocks noGrp="1"/>
          </p:cNvGraphicFramePr>
          <p:nvPr>
            <p:ph idx="4294967295"/>
            <p:extLst>
              <p:ext uri="{D42A27DB-BD31-4B8C-83A1-F6EECF244321}">
                <p14:modId xmlns:p14="http://schemas.microsoft.com/office/powerpoint/2010/main" val="3556908042"/>
              </p:ext>
            </p:extLst>
          </p:nvPr>
        </p:nvGraphicFramePr>
        <p:xfrm>
          <a:off x="620712" y="1135856"/>
          <a:ext cx="10950575" cy="4586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3049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5E22A-8F11-4796-E79F-782F5291101F}"/>
              </a:ext>
            </a:extLst>
          </p:cNvPr>
          <p:cNvSpPr>
            <a:spLocks noGrp="1"/>
          </p:cNvSpPr>
          <p:nvPr>
            <p:ph type="title" idx="4294967295"/>
          </p:nvPr>
        </p:nvSpPr>
        <p:spPr>
          <a:xfrm>
            <a:off x="621354" y="193675"/>
            <a:ext cx="10433996" cy="688975"/>
          </a:xfrm>
        </p:spPr>
        <p:txBody>
          <a:bodyPr>
            <a:normAutofit fontScale="90000"/>
          </a:bodyPr>
          <a:lstStyle/>
          <a:p>
            <a:pPr algn="ctr"/>
            <a:r>
              <a:rPr lang="en-US" sz="3100" dirty="0">
                <a:solidFill>
                  <a:schemeClr val="tx2">
                    <a:lumMod val="90000"/>
                    <a:lumOff val="10000"/>
                  </a:schemeClr>
                </a:solidFill>
                <a:latin typeface="Arial Black" panose="020B0A04020102020204" pitchFamily="34" charset="0"/>
              </a:rPr>
              <a:t>CogAT Alt-V (Alternative Verbal) for ML Students</a:t>
            </a:r>
            <a:endParaRPr lang="en-US" sz="3600" dirty="0">
              <a:solidFill>
                <a:schemeClr val="tx2">
                  <a:lumMod val="90000"/>
                  <a:lumOff val="10000"/>
                </a:schemeClr>
              </a:solidFill>
              <a:latin typeface="Arial Black" panose="020B0A04020102020204" pitchFamily="34" charset="0"/>
            </a:endParaRPr>
          </a:p>
        </p:txBody>
      </p:sp>
      <p:sp>
        <p:nvSpPr>
          <p:cNvPr id="4" name="Content Placeholder 2">
            <a:extLst>
              <a:ext uri="{FF2B5EF4-FFF2-40B4-BE49-F238E27FC236}">
                <a16:creationId xmlns:a16="http://schemas.microsoft.com/office/drawing/2014/main" id="{6FB53503-58F8-95DB-02AA-EC9F16044658}"/>
              </a:ext>
            </a:extLst>
          </p:cNvPr>
          <p:cNvSpPr txBox="1">
            <a:spLocks/>
          </p:cNvSpPr>
          <p:nvPr/>
        </p:nvSpPr>
        <p:spPr>
          <a:xfrm>
            <a:off x="621352" y="3562351"/>
            <a:ext cx="4583691" cy="3380333"/>
          </a:xfrm>
          <a:prstGeom prst="rect">
            <a:avLst/>
          </a:prstGeom>
        </p:spPr>
        <p:txBody>
          <a:bodyPr>
            <a:norm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i="0" dirty="0">
                <a:solidFill>
                  <a:schemeClr val="accent1"/>
                </a:solidFill>
                <a:effectLst/>
                <a:latin typeface="Segoe UI" panose="020B0502040204020203" pitchFamily="34" charset="0"/>
              </a:rPr>
              <a:t>Who is eligible for Alt-V</a:t>
            </a:r>
          </a:p>
          <a:p>
            <a:pPr fontAlgn="t">
              <a:lnSpc>
                <a:spcPct val="100000"/>
              </a:lnSpc>
              <a:spcBef>
                <a:spcPts val="600"/>
              </a:spcBef>
              <a:buFont typeface="Arial" panose="020B0604020202020204" pitchFamily="34" charset="0"/>
              <a:buChar char="•"/>
            </a:pPr>
            <a:r>
              <a:rPr lang="en-US" sz="1600" b="0" i="0" dirty="0">
                <a:effectLst/>
                <a:latin typeface="Segoe UI" panose="020B0502040204020203" pitchFamily="34" charset="0"/>
              </a:rPr>
              <a:t>Only </a:t>
            </a:r>
            <a:r>
              <a:rPr lang="en-US" sz="1600" b="1" i="0" dirty="0">
                <a:effectLst/>
                <a:latin typeface="Segoe UI" panose="020B0502040204020203" pitchFamily="34" charset="0"/>
              </a:rPr>
              <a:t>Multilingual Learner (ML) students</a:t>
            </a:r>
            <a:r>
              <a:rPr lang="en-US" sz="1600" b="0" i="0" dirty="0">
                <a:effectLst/>
                <a:latin typeface="Segoe UI" panose="020B0502040204020203" pitchFamily="34" charset="0"/>
              </a:rPr>
              <a:t> are eligible for </a:t>
            </a:r>
            <a:r>
              <a:rPr lang="en-US" sz="1600" b="1" i="0" dirty="0">
                <a:effectLst/>
                <a:latin typeface="Segoe UI" panose="020B0502040204020203" pitchFamily="34" charset="0"/>
              </a:rPr>
              <a:t>Alt-V Scoring</a:t>
            </a:r>
            <a:r>
              <a:rPr lang="en-US" sz="1600" b="0" i="0" dirty="0">
                <a:effectLst/>
                <a:latin typeface="Segoe UI" panose="020B0502040204020203" pitchFamily="34" charset="0"/>
              </a:rPr>
              <a:t>.</a:t>
            </a:r>
          </a:p>
          <a:p>
            <a:pPr fontAlgn="t">
              <a:lnSpc>
                <a:spcPct val="100000"/>
              </a:lnSpc>
              <a:spcBef>
                <a:spcPts val="600"/>
              </a:spcBef>
              <a:buFont typeface="Arial" panose="020B0604020202020204" pitchFamily="34" charset="0"/>
              <a:buChar char="•"/>
            </a:pPr>
            <a:r>
              <a:rPr lang="en-US" sz="1600" b="0" i="0" dirty="0">
                <a:effectLst/>
                <a:latin typeface="Segoe UI" panose="020B0502040204020203" pitchFamily="34" charset="0"/>
              </a:rPr>
              <a:t>Alt-V Scoring allows the </a:t>
            </a:r>
            <a:r>
              <a:rPr lang="en-US" sz="1600" b="1" i="0" dirty="0">
                <a:effectLst/>
                <a:latin typeface="Segoe UI" panose="020B0502040204020203" pitchFamily="34" charset="0"/>
              </a:rPr>
              <a:t>Sentence Completion</a:t>
            </a:r>
            <a:r>
              <a:rPr lang="en-US" sz="1600" b="0" i="0" dirty="0">
                <a:effectLst/>
                <a:latin typeface="Segoe UI" panose="020B0502040204020203" pitchFamily="34" charset="0"/>
              </a:rPr>
              <a:t> subtest to be omitted.</a:t>
            </a:r>
          </a:p>
          <a:p>
            <a:pPr fontAlgn="t">
              <a:lnSpc>
                <a:spcPct val="100000"/>
              </a:lnSpc>
              <a:spcBef>
                <a:spcPts val="600"/>
              </a:spcBef>
              <a:buFont typeface="Arial" panose="020B0604020202020204" pitchFamily="34" charset="0"/>
              <a:buChar char="•"/>
            </a:pPr>
            <a:r>
              <a:rPr lang="en-US" sz="1600" b="0" i="0" dirty="0">
                <a:effectLst/>
                <a:latin typeface="Segoe UI" panose="020B0502040204020203" pitchFamily="34" charset="0"/>
              </a:rPr>
              <a:t>Eligibility should be determined </a:t>
            </a:r>
            <a:r>
              <a:rPr lang="en-US" sz="1600" b="1" i="0" dirty="0">
                <a:effectLst/>
                <a:latin typeface="Segoe UI" panose="020B0502040204020203" pitchFamily="34" charset="0"/>
              </a:rPr>
              <a:t>individually for each ML student</a:t>
            </a:r>
            <a:r>
              <a:rPr lang="en-US" sz="1600" b="0" i="0" dirty="0">
                <a:effectLst/>
                <a:latin typeface="Segoe UI" panose="020B0502040204020203" pitchFamily="34" charset="0"/>
              </a:rPr>
              <a:t>.</a:t>
            </a:r>
          </a:p>
          <a:p>
            <a:pPr fontAlgn="t">
              <a:lnSpc>
                <a:spcPct val="100000"/>
              </a:lnSpc>
              <a:spcBef>
                <a:spcPts val="600"/>
              </a:spcBef>
              <a:buFont typeface="Arial" panose="020B0604020202020204" pitchFamily="34" charset="0"/>
              <a:buChar char="•"/>
            </a:pPr>
            <a:r>
              <a:rPr lang="en-US" sz="1600" b="0" i="0" dirty="0">
                <a:effectLst/>
                <a:latin typeface="Segoe UI" panose="020B0502040204020203" pitchFamily="34" charset="0"/>
              </a:rPr>
              <a:t>ML students with an </a:t>
            </a:r>
            <a:r>
              <a:rPr lang="en-US" sz="1600" b="1" i="0" dirty="0">
                <a:effectLst/>
                <a:latin typeface="Segoe UI" panose="020B0502040204020203" pitchFamily="34" charset="0"/>
              </a:rPr>
              <a:t>ACCESS for ELLs composite score of 1.0-3.9</a:t>
            </a:r>
            <a:r>
              <a:rPr lang="en-US" sz="1600" b="0" i="0" dirty="0">
                <a:effectLst/>
                <a:latin typeface="Segoe UI" panose="020B0502040204020203" pitchFamily="34" charset="0"/>
              </a:rPr>
              <a:t> may be considered for Alt-V Scoring.</a:t>
            </a:r>
          </a:p>
        </p:txBody>
      </p:sp>
      <p:pic>
        <p:nvPicPr>
          <p:cNvPr id="6" name="Picture 5" descr="CogAT logo">
            <a:extLst>
              <a:ext uri="{FF2B5EF4-FFF2-40B4-BE49-F238E27FC236}">
                <a16:creationId xmlns:a16="http://schemas.microsoft.com/office/drawing/2014/main" id="{20F0887C-B56E-0D79-E76B-21FE58844B2B}"/>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094138" y="6030341"/>
            <a:ext cx="1773936" cy="633984"/>
          </a:xfrm>
          <a:prstGeom prst="rect">
            <a:avLst/>
          </a:prstGeom>
        </p:spPr>
      </p:pic>
      <p:sp>
        <p:nvSpPr>
          <p:cNvPr id="3" name="Content Placeholder 3">
            <a:extLst>
              <a:ext uri="{FF2B5EF4-FFF2-40B4-BE49-F238E27FC236}">
                <a16:creationId xmlns:a16="http://schemas.microsoft.com/office/drawing/2014/main" id="{6C185411-2A13-A8BC-9177-AABC7281C3E0}"/>
              </a:ext>
            </a:extLst>
          </p:cNvPr>
          <p:cNvSpPr txBox="1">
            <a:spLocks/>
          </p:cNvSpPr>
          <p:nvPr/>
        </p:nvSpPr>
        <p:spPr>
          <a:xfrm>
            <a:off x="621354" y="720235"/>
            <a:ext cx="10503846" cy="775190"/>
          </a:xfrm>
          <a:prstGeom prst="rect">
            <a:avLst/>
          </a:prstGeom>
        </p:spPr>
        <p:txBody>
          <a:bodyPr>
            <a:no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600" dirty="0"/>
              <a:t>Alt-V is not a separate test—it’s a modified way of administering the </a:t>
            </a:r>
            <a:r>
              <a:rPr lang="en-US" sz="1600" i="1" dirty="0"/>
              <a:t>CogAT </a:t>
            </a:r>
            <a:r>
              <a:rPr lang="en-US" sz="1600" dirty="0"/>
              <a:t>Verbal Battery to reduce the impact of limited English proficiency on ML students’ scores. It does this by skipping the Sentence Completion subtest, which relies most heavily on English language proficiency.</a:t>
            </a:r>
            <a:endParaRPr lang="en-US" sz="1600" dirty="0">
              <a:latin typeface="+mj-lt"/>
            </a:endParaRPr>
          </a:p>
        </p:txBody>
      </p:sp>
      <p:sp>
        <p:nvSpPr>
          <p:cNvPr id="11" name="Content Placeholder 2">
            <a:extLst>
              <a:ext uri="{FF2B5EF4-FFF2-40B4-BE49-F238E27FC236}">
                <a16:creationId xmlns:a16="http://schemas.microsoft.com/office/drawing/2014/main" id="{F1ED2CFE-E6B1-4F00-405B-CE69C0A3138A}"/>
              </a:ext>
            </a:extLst>
          </p:cNvPr>
          <p:cNvSpPr txBox="1">
            <a:spLocks/>
          </p:cNvSpPr>
          <p:nvPr/>
        </p:nvSpPr>
        <p:spPr>
          <a:xfrm>
            <a:off x="621353" y="1613569"/>
            <a:ext cx="4583691" cy="559514"/>
          </a:xfrm>
          <a:prstGeom prst="rect">
            <a:avLst/>
          </a:prstGeom>
        </p:spPr>
        <p:txBody>
          <a:bodyPr>
            <a:norm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solidFill>
                  <a:schemeClr val="accent1"/>
                </a:solidFill>
                <a:latin typeface="Segoe UI" panose="020B0502040204020203" pitchFamily="34" charset="0"/>
              </a:rPr>
              <a:t>What Alt-V students will take:</a:t>
            </a:r>
            <a:endParaRPr lang="en-US" sz="1600" b="1" i="0" dirty="0">
              <a:solidFill>
                <a:schemeClr val="accent1"/>
              </a:solidFill>
              <a:effectLst/>
              <a:latin typeface="Segoe UI" panose="020B0502040204020203" pitchFamily="34" charset="0"/>
            </a:endParaRPr>
          </a:p>
        </p:txBody>
      </p:sp>
      <p:pic>
        <p:nvPicPr>
          <p:cNvPr id="13" name="Picture 12">
            <a:extLst>
              <a:ext uri="{FF2B5EF4-FFF2-40B4-BE49-F238E27FC236}">
                <a16:creationId xmlns:a16="http://schemas.microsoft.com/office/drawing/2014/main" id="{61DCE582-2FF6-6C30-ACA1-8B63D0C5C76F}"/>
              </a:ext>
            </a:extLst>
          </p:cNvPr>
          <p:cNvPicPr>
            <a:picLocks noChangeAspect="1"/>
          </p:cNvPicPr>
          <p:nvPr/>
        </p:nvPicPr>
        <p:blipFill>
          <a:blip r:embed="rId4"/>
          <a:stretch>
            <a:fillRect/>
          </a:stretch>
        </p:blipFill>
        <p:spPr>
          <a:xfrm>
            <a:off x="621352" y="1942814"/>
            <a:ext cx="6736285" cy="1352836"/>
          </a:xfrm>
          <a:prstGeom prst="rect">
            <a:avLst/>
          </a:prstGeom>
        </p:spPr>
      </p:pic>
    </p:spTree>
    <p:extLst>
      <p:ext uri="{BB962C8B-B14F-4D97-AF65-F5344CB8AC3E}">
        <p14:creationId xmlns:p14="http://schemas.microsoft.com/office/powerpoint/2010/main" val="656885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3BCD5-82C2-B57C-A374-DFA0AB9B6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4CAB4-A265-4016-DBC4-4BDE9118F93E}"/>
              </a:ext>
            </a:extLst>
          </p:cNvPr>
          <p:cNvSpPr>
            <a:spLocks noGrp="1"/>
          </p:cNvSpPr>
          <p:nvPr>
            <p:ph type="title" idx="4294967295"/>
          </p:nvPr>
        </p:nvSpPr>
        <p:spPr>
          <a:xfrm>
            <a:off x="621354" y="193675"/>
            <a:ext cx="10433996" cy="688975"/>
          </a:xfrm>
        </p:spPr>
        <p:txBody>
          <a:bodyPr>
            <a:normAutofit fontScale="90000"/>
          </a:bodyPr>
          <a:lstStyle/>
          <a:p>
            <a:pPr algn="ctr"/>
            <a:r>
              <a:rPr lang="en-US" sz="3100" dirty="0">
                <a:solidFill>
                  <a:schemeClr val="tx2">
                    <a:lumMod val="90000"/>
                    <a:lumOff val="10000"/>
                  </a:schemeClr>
                </a:solidFill>
                <a:latin typeface="Arial Black" panose="020B0A04020102020204" pitchFamily="34" charset="0"/>
              </a:rPr>
              <a:t>CogAT Alt-V (Alternative Verbal) for ML Students</a:t>
            </a:r>
            <a:endParaRPr lang="en-US" sz="3600" dirty="0">
              <a:solidFill>
                <a:schemeClr val="tx2">
                  <a:lumMod val="90000"/>
                  <a:lumOff val="10000"/>
                </a:schemeClr>
              </a:solidFill>
              <a:latin typeface="Arial Black" panose="020B0A04020102020204" pitchFamily="34" charset="0"/>
            </a:endParaRPr>
          </a:p>
        </p:txBody>
      </p:sp>
      <p:pic>
        <p:nvPicPr>
          <p:cNvPr id="6" name="Picture 5" descr="CogAT logo">
            <a:extLst>
              <a:ext uri="{FF2B5EF4-FFF2-40B4-BE49-F238E27FC236}">
                <a16:creationId xmlns:a16="http://schemas.microsoft.com/office/drawing/2014/main" id="{6D9D0942-10F6-1FDA-69D0-A7B28F28BAA6}"/>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97663" y="6137765"/>
            <a:ext cx="1773936" cy="633984"/>
          </a:xfrm>
          <a:prstGeom prst="rect">
            <a:avLst/>
          </a:prstGeom>
        </p:spPr>
      </p:pic>
      <p:sp>
        <p:nvSpPr>
          <p:cNvPr id="3" name="Content Placeholder 3">
            <a:extLst>
              <a:ext uri="{FF2B5EF4-FFF2-40B4-BE49-F238E27FC236}">
                <a16:creationId xmlns:a16="http://schemas.microsoft.com/office/drawing/2014/main" id="{FE3EE542-30D5-29A6-8646-46830B744373}"/>
              </a:ext>
            </a:extLst>
          </p:cNvPr>
          <p:cNvSpPr txBox="1">
            <a:spLocks/>
          </p:cNvSpPr>
          <p:nvPr/>
        </p:nvSpPr>
        <p:spPr>
          <a:xfrm>
            <a:off x="621354" y="720235"/>
            <a:ext cx="10503846" cy="775190"/>
          </a:xfrm>
          <a:prstGeom prst="rect">
            <a:avLst/>
          </a:prstGeom>
        </p:spPr>
        <p:txBody>
          <a:bodyPr>
            <a:no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600" dirty="0"/>
              <a:t>Alt-V is not a separate test—it’s a modified way of administering the </a:t>
            </a:r>
            <a:r>
              <a:rPr lang="en-US" sz="1600" i="1" dirty="0"/>
              <a:t>CogAT </a:t>
            </a:r>
            <a:r>
              <a:rPr lang="en-US" sz="1600" dirty="0"/>
              <a:t>Verbal Battery to reduce the impact of limited English proficiency on ML students’ scores. It does this by skipping the Sentence Completion subtest, which relies most heavily on English language proficiency.</a:t>
            </a:r>
            <a:endParaRPr lang="en-US" sz="1600" dirty="0">
              <a:latin typeface="+mj-lt"/>
            </a:endParaRPr>
          </a:p>
        </p:txBody>
      </p:sp>
      <p:sp>
        <p:nvSpPr>
          <p:cNvPr id="15" name="Content Placeholder 2">
            <a:extLst>
              <a:ext uri="{FF2B5EF4-FFF2-40B4-BE49-F238E27FC236}">
                <a16:creationId xmlns:a16="http://schemas.microsoft.com/office/drawing/2014/main" id="{E2BD5BC5-FC44-575F-C46C-6510DB32A7B5}"/>
              </a:ext>
            </a:extLst>
          </p:cNvPr>
          <p:cNvSpPr txBox="1">
            <a:spLocks/>
          </p:cNvSpPr>
          <p:nvPr/>
        </p:nvSpPr>
        <p:spPr>
          <a:xfrm>
            <a:off x="621354" y="1598095"/>
            <a:ext cx="4583691" cy="408416"/>
          </a:xfrm>
          <a:prstGeom prst="rect">
            <a:avLst/>
          </a:prstGeom>
        </p:spPr>
        <p:txBody>
          <a:bodyPr>
            <a:no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i="0" dirty="0">
                <a:solidFill>
                  <a:schemeClr val="accent1"/>
                </a:solidFill>
                <a:effectLst/>
                <a:latin typeface="Segoe UI" panose="020B0502040204020203" pitchFamily="34" charset="0"/>
              </a:rPr>
              <a:t>How to Administer Alt-V Online</a:t>
            </a:r>
          </a:p>
        </p:txBody>
      </p:sp>
      <p:pic>
        <p:nvPicPr>
          <p:cNvPr id="17" name="Picture 16">
            <a:extLst>
              <a:ext uri="{FF2B5EF4-FFF2-40B4-BE49-F238E27FC236}">
                <a16:creationId xmlns:a16="http://schemas.microsoft.com/office/drawing/2014/main" id="{B4BB9C46-C409-F609-E411-769B691AEFDD}"/>
              </a:ext>
            </a:extLst>
          </p:cNvPr>
          <p:cNvPicPr>
            <a:picLocks noChangeAspect="1"/>
          </p:cNvPicPr>
          <p:nvPr/>
        </p:nvPicPr>
        <p:blipFill>
          <a:blip r:embed="rId4"/>
          <a:stretch>
            <a:fillRect/>
          </a:stretch>
        </p:blipFill>
        <p:spPr>
          <a:xfrm>
            <a:off x="6141460" y="1598095"/>
            <a:ext cx="4455673" cy="3726380"/>
          </a:xfrm>
          <a:prstGeom prst="rect">
            <a:avLst/>
          </a:prstGeom>
        </p:spPr>
      </p:pic>
      <p:sp>
        <p:nvSpPr>
          <p:cNvPr id="18" name="TextBox 17">
            <a:extLst>
              <a:ext uri="{FF2B5EF4-FFF2-40B4-BE49-F238E27FC236}">
                <a16:creationId xmlns:a16="http://schemas.microsoft.com/office/drawing/2014/main" id="{E247FCCF-296F-DDFE-FEDF-89F2A4952BC7}"/>
              </a:ext>
            </a:extLst>
          </p:cNvPr>
          <p:cNvSpPr txBox="1"/>
          <p:nvPr/>
        </p:nvSpPr>
        <p:spPr>
          <a:xfrm>
            <a:off x="461595" y="1943563"/>
            <a:ext cx="5520106" cy="2062103"/>
          </a:xfrm>
          <a:prstGeom prst="rect">
            <a:avLst/>
          </a:prstGeom>
          <a:noFill/>
        </p:spPr>
        <p:txBody>
          <a:bodyPr wrap="square" rtlCol="0">
            <a:spAutoFit/>
          </a:bodyPr>
          <a:lstStyle/>
          <a:p>
            <a:pPr marL="285750" indent="-285750" fontAlgn="t">
              <a:lnSpc>
                <a:spcPct val="100000"/>
              </a:lnSpc>
              <a:buClr>
                <a:schemeClr val="accent2"/>
              </a:buClr>
              <a:buFont typeface="Arial" panose="020B0604020202020204" pitchFamily="34" charset="0"/>
              <a:buChar char="•"/>
            </a:pPr>
            <a:r>
              <a:rPr lang="en-US" sz="1600" dirty="0">
                <a:latin typeface="Segoe UI" panose="020B0502040204020203" pitchFamily="34" charset="0"/>
              </a:rPr>
              <a:t>Select only ALT VERBAL: Picture Analogies and Picture Classification.</a:t>
            </a:r>
          </a:p>
          <a:p>
            <a:pPr marL="285750" indent="-285750" fontAlgn="t">
              <a:lnSpc>
                <a:spcPct val="100000"/>
              </a:lnSpc>
              <a:buClr>
                <a:schemeClr val="accent2"/>
              </a:buClr>
              <a:buFont typeface="Arial" panose="020B0604020202020204" pitchFamily="34" charset="0"/>
              <a:buChar char="•"/>
            </a:pPr>
            <a:r>
              <a:rPr lang="en-US" sz="1600" b="1" dirty="0">
                <a:latin typeface="Segoe UI" panose="020B0502040204020203" pitchFamily="34" charset="0"/>
              </a:rPr>
              <a:t>Do not </a:t>
            </a:r>
            <a:r>
              <a:rPr lang="en-US" sz="1600" dirty="0">
                <a:latin typeface="Segoe UI" panose="020B0502040204020203" pitchFamily="34" charset="0"/>
              </a:rPr>
              <a:t>administer standard Verbal subtests, including Sentence Completion.</a:t>
            </a:r>
          </a:p>
          <a:p>
            <a:pPr marL="285750" indent="-285750" fontAlgn="t">
              <a:lnSpc>
                <a:spcPct val="100000"/>
              </a:lnSpc>
              <a:buClr>
                <a:schemeClr val="accent2"/>
              </a:buClr>
              <a:buFont typeface="Arial" panose="020B0604020202020204" pitchFamily="34" charset="0"/>
              <a:buChar char="•"/>
            </a:pPr>
            <a:r>
              <a:rPr lang="en-US" sz="1600" dirty="0">
                <a:latin typeface="Segoe UI" panose="020B0502040204020203" pitchFamily="34" charset="0"/>
              </a:rPr>
              <a:t>After ALT VERBAL is complete, the Verbal battery is complete for that student.</a:t>
            </a:r>
          </a:p>
          <a:p>
            <a:pPr marL="285750" indent="-285750" fontAlgn="t">
              <a:lnSpc>
                <a:spcPct val="100000"/>
              </a:lnSpc>
              <a:buClr>
                <a:schemeClr val="accent2"/>
              </a:buClr>
              <a:buFont typeface="Arial" panose="020B0604020202020204" pitchFamily="34" charset="0"/>
              <a:buChar char="•"/>
            </a:pPr>
            <a:r>
              <a:rPr lang="en-US" sz="1600" dirty="0">
                <a:latin typeface="Segoe UI" panose="020B0502040204020203" pitchFamily="34" charset="0"/>
              </a:rPr>
              <a:t>Administer the full Quantitative and full Nonverbal batteries.</a:t>
            </a:r>
            <a:endParaRPr lang="en-US" dirty="0"/>
          </a:p>
        </p:txBody>
      </p:sp>
    </p:spTree>
    <p:extLst>
      <p:ext uri="{BB962C8B-B14F-4D97-AF65-F5344CB8AC3E}">
        <p14:creationId xmlns:p14="http://schemas.microsoft.com/office/powerpoint/2010/main" val="455308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FA1B0-B293-A858-7D9B-B3A0B35A3AE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37F325E-28EE-896C-DAD0-7373184A1CE5}"/>
              </a:ext>
            </a:extLst>
          </p:cNvPr>
          <p:cNvGrpSpPr/>
          <p:nvPr/>
        </p:nvGrpSpPr>
        <p:grpSpPr>
          <a:xfrm>
            <a:off x="4754880" y="1625600"/>
            <a:ext cx="2682240" cy="2603080"/>
            <a:chOff x="4998720" y="1881720"/>
            <a:chExt cx="2194560" cy="2194560"/>
          </a:xfrm>
        </p:grpSpPr>
        <p:sp>
          <p:nvSpPr>
            <p:cNvPr id="10" name="Pause Circle">
              <a:extLst>
                <a:ext uri="{FF2B5EF4-FFF2-40B4-BE49-F238E27FC236}">
                  <a16:creationId xmlns:a16="http://schemas.microsoft.com/office/drawing/2014/main" id="{41FEC185-CDF5-11A9-BA7D-A0F625CD924D}"/>
                </a:ext>
              </a:extLst>
            </p:cNvPr>
            <p:cNvSpPr/>
            <p:nvPr/>
          </p:nvSpPr>
          <p:spPr>
            <a:xfrm>
              <a:off x="4998720" y="1881720"/>
              <a:ext cx="2194560" cy="2194560"/>
            </a:xfrm>
            <a:prstGeom prst="ellipse">
              <a:avLst/>
            </a:prstGeom>
            <a:solidFill>
              <a:schemeClr val="accent1"/>
            </a:solidFill>
            <a:effectLst>
              <a:outerShdw blurRad="50800" dist="38100" dir="5400000" rotWithShape="0">
                <a:srgbClr val="17324A">
                  <a:alpha val="35000"/>
                </a:srgbClr>
              </a:outerShdw>
            </a:effectLst>
          </p:spPr>
          <p:txBody>
            <a:bodyPr/>
            <a:lstStyle/>
            <a:p>
              <a:endParaRPr/>
            </a:p>
          </p:txBody>
        </p:sp>
        <p:sp>
          <p:nvSpPr>
            <p:cNvPr id="11" name="Pause Bar Left">
              <a:extLst>
                <a:ext uri="{FF2B5EF4-FFF2-40B4-BE49-F238E27FC236}">
                  <a16:creationId xmlns:a16="http://schemas.microsoft.com/office/drawing/2014/main" id="{A182E206-BB49-54E0-80A8-3598C4C997D4}"/>
                </a:ext>
              </a:extLst>
            </p:cNvPr>
            <p:cNvSpPr/>
            <p:nvPr/>
          </p:nvSpPr>
          <p:spPr>
            <a:xfrm>
              <a:off x="5547360" y="2375496"/>
              <a:ext cx="351130" cy="1207008"/>
            </a:xfrm>
            <a:prstGeom prst="roundRect">
              <a:avLst>
                <a:gd name="adj" fmla="val 25000"/>
              </a:avLst>
            </a:prstGeom>
            <a:solidFill>
              <a:schemeClr val="bg1"/>
            </a:solidFill>
            <a:ln>
              <a:noFill/>
            </a:ln>
          </p:spPr>
          <p:txBody>
            <a:bodyPr/>
            <a:lstStyle/>
            <a:p>
              <a:endParaRPr/>
            </a:p>
          </p:txBody>
        </p:sp>
        <p:sp>
          <p:nvSpPr>
            <p:cNvPr id="12" name="Pause Bar Right">
              <a:extLst>
                <a:ext uri="{FF2B5EF4-FFF2-40B4-BE49-F238E27FC236}">
                  <a16:creationId xmlns:a16="http://schemas.microsoft.com/office/drawing/2014/main" id="{EA649C2B-5B2A-2070-D71E-53D4CA2A1DB3}"/>
                </a:ext>
              </a:extLst>
            </p:cNvPr>
            <p:cNvSpPr/>
            <p:nvPr/>
          </p:nvSpPr>
          <p:spPr>
            <a:xfrm>
              <a:off x="6293511" y="2375496"/>
              <a:ext cx="351130" cy="1207008"/>
            </a:xfrm>
            <a:prstGeom prst="roundRect">
              <a:avLst>
                <a:gd name="adj" fmla="val 25000"/>
              </a:avLst>
            </a:prstGeom>
            <a:solidFill>
              <a:schemeClr val="bg1"/>
            </a:solidFill>
            <a:ln>
              <a:noFill/>
            </a:ln>
          </p:spPr>
          <p:txBody>
            <a:bodyPr/>
            <a:lstStyle/>
            <a:p>
              <a:endParaRPr/>
            </a:p>
          </p:txBody>
        </p:sp>
      </p:grpSp>
      <p:sp>
        <p:nvSpPr>
          <p:cNvPr id="13" name="Pause Title">
            <a:extLst>
              <a:ext uri="{FF2B5EF4-FFF2-40B4-BE49-F238E27FC236}">
                <a16:creationId xmlns:a16="http://schemas.microsoft.com/office/drawing/2014/main" id="{8BE371A7-610F-1836-1F69-C115740804EE}"/>
              </a:ext>
            </a:extLst>
          </p:cNvPr>
          <p:cNvSpPr/>
          <p:nvPr/>
        </p:nvSpPr>
        <p:spPr>
          <a:xfrm>
            <a:off x="3898900" y="4390000"/>
            <a:ext cx="4394200" cy="731520"/>
          </a:xfrm>
          <a:prstGeom prst="rect">
            <a:avLst/>
          </a:prstGeom>
          <a:noFill/>
        </p:spPr>
        <p:txBody>
          <a:bodyPr wrap="square" anchor="ctr">
            <a:noAutofit/>
          </a:bodyPr>
          <a:lstStyle/>
          <a:p>
            <a:pPr algn="ctr"/>
            <a:r>
              <a:rPr lang="en-US" sz="4400" b="1" dirty="0">
                <a:solidFill>
                  <a:schemeClr val="accent1"/>
                </a:solidFill>
                <a:latin typeface="+mj-lt"/>
              </a:rPr>
              <a:t>Pause</a:t>
            </a:r>
          </a:p>
        </p:txBody>
      </p:sp>
      <p:sp>
        <p:nvSpPr>
          <p:cNvPr id="14" name="Pause Subtitle">
            <a:extLst>
              <a:ext uri="{FF2B5EF4-FFF2-40B4-BE49-F238E27FC236}">
                <a16:creationId xmlns:a16="http://schemas.microsoft.com/office/drawing/2014/main" id="{7BFA3B67-03AD-9904-6918-6B91E51075E0}"/>
              </a:ext>
            </a:extLst>
          </p:cNvPr>
          <p:cNvSpPr/>
          <p:nvPr/>
        </p:nvSpPr>
        <p:spPr>
          <a:xfrm>
            <a:off x="3898900" y="5121520"/>
            <a:ext cx="4394200" cy="365760"/>
          </a:xfrm>
          <a:prstGeom prst="rect">
            <a:avLst/>
          </a:prstGeom>
          <a:noFill/>
        </p:spPr>
        <p:txBody>
          <a:bodyPr wrap="square" anchor="ctr">
            <a:noAutofit/>
          </a:bodyPr>
          <a:lstStyle/>
          <a:p>
            <a:pPr algn="ctr"/>
            <a:r>
              <a:rPr lang="en-US" sz="1600" i="1" dirty="0">
                <a:solidFill>
                  <a:schemeClr val="accent2"/>
                </a:solidFill>
              </a:rPr>
              <a:t>Questions welcome</a:t>
            </a:r>
          </a:p>
        </p:txBody>
      </p:sp>
    </p:spTree>
    <p:extLst>
      <p:ext uri="{BB962C8B-B14F-4D97-AF65-F5344CB8AC3E}">
        <p14:creationId xmlns:p14="http://schemas.microsoft.com/office/powerpoint/2010/main" val="887333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2C499-7D8E-BA56-1F80-2B4E62ED334B}"/>
              </a:ext>
            </a:extLst>
          </p:cNvPr>
          <p:cNvSpPr>
            <a:spLocks noGrp="1"/>
          </p:cNvSpPr>
          <p:nvPr>
            <p:ph type="title" idx="4294967295"/>
          </p:nvPr>
        </p:nvSpPr>
        <p:spPr>
          <a:xfrm>
            <a:off x="626269" y="191583"/>
            <a:ext cx="10939462" cy="981162"/>
          </a:xfrm>
        </p:spPr>
        <p:txBody>
          <a:bodyPr>
            <a:noAutofit/>
          </a:bodyPr>
          <a:lstStyle/>
          <a:p>
            <a:r>
              <a:rPr lang="en-US" b="1">
                <a:solidFill>
                  <a:schemeClr val="tx2"/>
                </a:solidFill>
                <a:latin typeface="Arial Black" panose="020B0A04020102020204" pitchFamily="34" charset="0"/>
              </a:rPr>
              <a:t>Preparing Students for Testing</a:t>
            </a:r>
          </a:p>
        </p:txBody>
      </p:sp>
      <p:sp>
        <p:nvSpPr>
          <p:cNvPr id="6" name="Oval 5">
            <a:extLst>
              <a:ext uri="{FF2B5EF4-FFF2-40B4-BE49-F238E27FC236}">
                <a16:creationId xmlns:a16="http://schemas.microsoft.com/office/drawing/2014/main" id="{0D480D22-8873-C725-A6E5-53D9D3315B1A}"/>
              </a:ext>
            </a:extLst>
          </p:cNvPr>
          <p:cNvSpPr/>
          <p:nvPr/>
        </p:nvSpPr>
        <p:spPr>
          <a:xfrm>
            <a:off x="1562970" y="1577754"/>
            <a:ext cx="1887187" cy="1887187"/>
          </a:xfrm>
          <a:prstGeom prst="ellipse">
            <a:avLst/>
          </a:prstGeom>
          <a:solidFill>
            <a:schemeClr val="accent1"/>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US"/>
          </a:p>
        </p:txBody>
      </p:sp>
      <p:sp>
        <p:nvSpPr>
          <p:cNvPr id="7" name="Rectangle 6" descr="Image of document above Informing Parents">
            <a:extLst>
              <a:ext uri="{FF2B5EF4-FFF2-40B4-BE49-F238E27FC236}">
                <a16:creationId xmlns:a16="http://schemas.microsoft.com/office/drawing/2014/main" id="{6CFC3507-5710-1EE8-420A-59D20F9EFE4D}"/>
              </a:ext>
            </a:extLst>
          </p:cNvPr>
          <p:cNvSpPr/>
          <p:nvPr/>
        </p:nvSpPr>
        <p:spPr>
          <a:xfrm>
            <a:off x="1965157" y="1979942"/>
            <a:ext cx="1082812" cy="108281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Freeform: Shape 7">
            <a:extLst>
              <a:ext uri="{FF2B5EF4-FFF2-40B4-BE49-F238E27FC236}">
                <a16:creationId xmlns:a16="http://schemas.microsoft.com/office/drawing/2014/main" id="{8C57C978-5D2C-4D0A-C079-605CD04C5387}"/>
              </a:ext>
            </a:extLst>
          </p:cNvPr>
          <p:cNvSpPr/>
          <p:nvPr/>
        </p:nvSpPr>
        <p:spPr>
          <a:xfrm>
            <a:off x="959688" y="4052755"/>
            <a:ext cx="3093750"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solidFill>
                  <a:schemeClr val="accent1"/>
                </a:solidFill>
                <a:latin typeface="Arial" panose="020B0604020202020204" pitchFamily="34" charset="0"/>
                <a:cs typeface="Arial" panose="020B0604020202020204" pitchFamily="34" charset="0"/>
              </a:rPr>
              <a:t>Informing parents</a:t>
            </a:r>
          </a:p>
        </p:txBody>
      </p:sp>
      <p:sp>
        <p:nvSpPr>
          <p:cNvPr id="9" name="Oval 8" descr="Image of a teacher in a classroom above Testing Environment">
            <a:extLst>
              <a:ext uri="{FF2B5EF4-FFF2-40B4-BE49-F238E27FC236}">
                <a16:creationId xmlns:a16="http://schemas.microsoft.com/office/drawing/2014/main" id="{B4D7C5C2-8568-7BD5-4543-53F7B163D930}"/>
              </a:ext>
            </a:extLst>
          </p:cNvPr>
          <p:cNvSpPr/>
          <p:nvPr/>
        </p:nvSpPr>
        <p:spPr>
          <a:xfrm>
            <a:off x="5152406" y="1541813"/>
            <a:ext cx="1887187" cy="1887187"/>
          </a:xfrm>
          <a:prstGeom prst="ellipse">
            <a:avLst/>
          </a:prstGeom>
          <a:solidFill>
            <a:schemeClr val="bg2">
              <a:lumMod val="50000"/>
            </a:schemeClr>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11" name="Freeform: Shape 10">
            <a:extLst>
              <a:ext uri="{FF2B5EF4-FFF2-40B4-BE49-F238E27FC236}">
                <a16:creationId xmlns:a16="http://schemas.microsoft.com/office/drawing/2014/main" id="{12BE1375-1058-C997-A812-1E0DBA6BA55E}"/>
              </a:ext>
            </a:extLst>
          </p:cNvPr>
          <p:cNvSpPr/>
          <p:nvPr/>
        </p:nvSpPr>
        <p:spPr>
          <a:xfrm>
            <a:off x="4594845" y="4052755"/>
            <a:ext cx="3093750"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solidFill>
                  <a:schemeClr val="tx1">
                    <a:lumMod val="75000"/>
                    <a:lumOff val="25000"/>
                  </a:schemeClr>
                </a:solidFill>
                <a:latin typeface="Arial" panose="020B0604020202020204" pitchFamily="34" charset="0"/>
                <a:cs typeface="Arial" panose="020B0604020202020204" pitchFamily="34" charset="0"/>
              </a:rPr>
              <a:t>Testing environment</a:t>
            </a:r>
          </a:p>
        </p:txBody>
      </p:sp>
      <p:sp>
        <p:nvSpPr>
          <p:cNvPr id="12" name="Oval 11" descr="Image of an open book above Test Administration.">
            <a:extLst>
              <a:ext uri="{FF2B5EF4-FFF2-40B4-BE49-F238E27FC236}">
                <a16:creationId xmlns:a16="http://schemas.microsoft.com/office/drawing/2014/main" id="{6E3A6A14-3C31-D67A-5939-F374A1D7A8E5}"/>
              </a:ext>
            </a:extLst>
          </p:cNvPr>
          <p:cNvSpPr/>
          <p:nvPr/>
        </p:nvSpPr>
        <p:spPr>
          <a:xfrm>
            <a:off x="8917489" y="1541813"/>
            <a:ext cx="1887187" cy="1887187"/>
          </a:xfrm>
          <a:prstGeom prst="ellipse">
            <a:avLst/>
          </a:prstGeom>
          <a:solidFill>
            <a:schemeClr val="accent2"/>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US"/>
          </a:p>
        </p:txBody>
      </p:sp>
      <p:sp>
        <p:nvSpPr>
          <p:cNvPr id="14" name="Freeform: Shape 13">
            <a:extLst>
              <a:ext uri="{FF2B5EF4-FFF2-40B4-BE49-F238E27FC236}">
                <a16:creationId xmlns:a16="http://schemas.microsoft.com/office/drawing/2014/main" id="{525980C4-421D-1346-499E-C0CC78A06D59}"/>
              </a:ext>
            </a:extLst>
          </p:cNvPr>
          <p:cNvSpPr/>
          <p:nvPr/>
        </p:nvSpPr>
        <p:spPr>
          <a:xfrm>
            <a:off x="8214315" y="3974562"/>
            <a:ext cx="3093750" cy="683424"/>
          </a:xfrm>
          <a:custGeom>
            <a:avLst/>
            <a:gdLst>
              <a:gd name="connsiteX0" fmla="*/ 0 w 3093750"/>
              <a:gd name="connsiteY0" fmla="*/ 0 h 683424"/>
              <a:gd name="connsiteX1" fmla="*/ 3093750 w 3093750"/>
              <a:gd name="connsiteY1" fmla="*/ 0 h 683424"/>
              <a:gd name="connsiteX2" fmla="*/ 3093750 w 3093750"/>
              <a:gd name="connsiteY2" fmla="*/ 683424 h 683424"/>
              <a:gd name="connsiteX3" fmla="*/ 0 w 3093750"/>
              <a:gd name="connsiteY3" fmla="*/ 683424 h 683424"/>
              <a:gd name="connsiteX4" fmla="*/ 0 w 3093750"/>
              <a:gd name="connsiteY4" fmla="*/ 0 h 683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683424">
                <a:moveTo>
                  <a:pt x="0" y="0"/>
                </a:moveTo>
                <a:lnTo>
                  <a:pt x="3093750" y="0"/>
                </a:lnTo>
                <a:lnTo>
                  <a:pt x="3093750" y="683424"/>
                </a:lnTo>
                <a:lnTo>
                  <a:pt x="0" y="683424"/>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4">
              <a:hueOff val="0"/>
              <a:satOff val="0"/>
              <a:lumOff val="0"/>
              <a:alphaOff val="0"/>
            </a:schemeClr>
          </a:fontRef>
        </p:style>
        <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solidFill>
                  <a:schemeClr val="accent2">
                    <a:lumMod val="75000"/>
                  </a:schemeClr>
                </a:solidFill>
                <a:latin typeface="Arial" panose="020B0604020202020204" pitchFamily="34" charset="0"/>
                <a:cs typeface="Arial" panose="020B0604020202020204" pitchFamily="34" charset="0"/>
              </a:rPr>
              <a:t>TEST ADMINISTRATION</a:t>
            </a:r>
          </a:p>
        </p:txBody>
      </p:sp>
      <p:pic>
        <p:nvPicPr>
          <p:cNvPr id="15" name="Graphic 14" descr="Open book outline">
            <a:extLst>
              <a:ext uri="{FF2B5EF4-FFF2-40B4-BE49-F238E27FC236}">
                <a16:creationId xmlns:a16="http://schemas.microsoft.com/office/drawing/2014/main" id="{7D773874-C589-0606-652D-1EA1B74664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59899" y="1944530"/>
            <a:ext cx="914400" cy="914400"/>
          </a:xfrm>
          <a:prstGeom prst="rect">
            <a:avLst/>
          </a:prstGeom>
        </p:spPr>
      </p:pic>
      <p:pic>
        <p:nvPicPr>
          <p:cNvPr id="22" name="Graphic 21" descr="Classroom outline">
            <a:extLst>
              <a:ext uri="{FF2B5EF4-FFF2-40B4-BE49-F238E27FC236}">
                <a16:creationId xmlns:a16="http://schemas.microsoft.com/office/drawing/2014/main" id="{D6935FA9-8363-AFF0-C569-A292B593E7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84520" y="1944530"/>
            <a:ext cx="914400" cy="914400"/>
          </a:xfrm>
          <a:prstGeom prst="rect">
            <a:avLst/>
          </a:prstGeom>
        </p:spPr>
      </p:pic>
    </p:spTree>
    <p:extLst>
      <p:ext uri="{BB962C8B-B14F-4D97-AF65-F5344CB8AC3E}">
        <p14:creationId xmlns:p14="http://schemas.microsoft.com/office/powerpoint/2010/main" val="802726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alendar&#10;&#10;Description automatically generated">
            <a:extLst>
              <a:ext uri="{FF2B5EF4-FFF2-40B4-BE49-F238E27FC236}">
                <a16:creationId xmlns:a16="http://schemas.microsoft.com/office/drawing/2014/main" id="{FE6BA26E-30FD-04E8-A323-639535B1A95F}"/>
              </a:ext>
            </a:extLst>
          </p:cNvPr>
          <p:cNvPicPr>
            <a:picLocks noChangeAspect="1"/>
          </p:cNvPicPr>
          <p:nvPr/>
        </p:nvPicPr>
        <p:blipFill rotWithShape="1">
          <a:blip r:embed="rId3">
            <a:extLst>
              <a:ext uri="{28A0092B-C50C-407E-A947-70E740481C1C}">
                <a14:useLocalDpi xmlns:a14="http://schemas.microsoft.com/office/drawing/2010/main" val="0"/>
              </a:ext>
            </a:extLst>
          </a:blip>
          <a:srcRect t="16855"/>
          <a:stretch/>
        </p:blipFill>
        <p:spPr>
          <a:xfrm>
            <a:off x="-1" y="7842"/>
            <a:ext cx="12192000" cy="6850158"/>
          </a:xfrm>
          <a:prstGeom prst="rect">
            <a:avLst/>
          </a:prstGeom>
        </p:spPr>
      </p:pic>
      <p:sp>
        <p:nvSpPr>
          <p:cNvPr id="2" name="Title 1">
            <a:extLst>
              <a:ext uri="{FF2B5EF4-FFF2-40B4-BE49-F238E27FC236}">
                <a16:creationId xmlns:a16="http://schemas.microsoft.com/office/drawing/2014/main" id="{EC8F77B1-739A-D1B1-9739-3191E7D8BCC1}"/>
              </a:ext>
            </a:extLst>
          </p:cNvPr>
          <p:cNvSpPr>
            <a:spLocks noGrp="1"/>
          </p:cNvSpPr>
          <p:nvPr>
            <p:ph type="title"/>
          </p:nvPr>
        </p:nvSpPr>
        <p:spPr>
          <a:xfrm>
            <a:off x="841940" y="123334"/>
            <a:ext cx="10508119" cy="892062"/>
          </a:xfrm>
        </p:spPr>
        <p:txBody>
          <a:bodyPr vert="horz" lIns="91440" tIns="45720" rIns="91440" bIns="45720" rtlCol="0" anchor="b">
            <a:normAutofit/>
          </a:bodyPr>
          <a:lstStyle/>
          <a:p>
            <a:r>
              <a:rPr lang="en-US" sz="4800" b="1" kern="1200">
                <a:latin typeface="+mj-lt"/>
                <a:ea typeface="+mj-ea"/>
                <a:cs typeface="+mj-cs"/>
              </a:rPr>
              <a:t>Suggested Testing Schedule</a:t>
            </a:r>
          </a:p>
        </p:txBody>
      </p:sp>
      <p:graphicFrame>
        <p:nvGraphicFramePr>
          <p:cNvPr id="4" name="Group 469">
            <a:extLst>
              <a:ext uri="{FF2B5EF4-FFF2-40B4-BE49-F238E27FC236}">
                <a16:creationId xmlns:a16="http://schemas.microsoft.com/office/drawing/2014/main" id="{F1EA589D-BA1C-454D-1C26-0B2AFBD6501B}"/>
              </a:ext>
            </a:extLst>
          </p:cNvPr>
          <p:cNvGraphicFramePr>
            <a:graphicFrameLocks/>
          </p:cNvGraphicFramePr>
          <p:nvPr/>
        </p:nvGraphicFramePr>
        <p:xfrm>
          <a:off x="433103" y="1130888"/>
          <a:ext cx="4657401" cy="5284007"/>
        </p:xfrm>
        <a:graphic>
          <a:graphicData uri="http://schemas.openxmlformats.org/drawingml/2006/table">
            <a:tbl>
              <a:tblPr firstRow="1" bandRow="1">
                <a:effectLst>
                  <a:outerShdw blurRad="50800" dist="38100" dir="2700000" algn="tl" rotWithShape="0">
                    <a:prstClr val="black">
                      <a:alpha val="40000"/>
                    </a:prstClr>
                  </a:outerShdw>
                </a:effectLst>
              </a:tblPr>
              <a:tblGrid>
                <a:gridCol w="739435">
                  <a:extLst>
                    <a:ext uri="{9D8B030D-6E8A-4147-A177-3AD203B41FA5}">
                      <a16:colId xmlns:a16="http://schemas.microsoft.com/office/drawing/2014/main" val="20000"/>
                    </a:ext>
                  </a:extLst>
                </a:gridCol>
                <a:gridCol w="1982073">
                  <a:extLst>
                    <a:ext uri="{9D8B030D-6E8A-4147-A177-3AD203B41FA5}">
                      <a16:colId xmlns:a16="http://schemas.microsoft.com/office/drawing/2014/main" val="20001"/>
                    </a:ext>
                  </a:extLst>
                </a:gridCol>
                <a:gridCol w="1935893">
                  <a:extLst>
                    <a:ext uri="{9D8B030D-6E8A-4147-A177-3AD203B41FA5}">
                      <a16:colId xmlns:a16="http://schemas.microsoft.com/office/drawing/2014/main" val="20003"/>
                    </a:ext>
                  </a:extLst>
                </a:gridCol>
              </a:tblGrid>
              <a:tr h="650215">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ysClr val="windowText" lastClr="000000"/>
                          </a:solidFill>
                          <a:effectLst/>
                          <a:latin typeface="+mn-lt"/>
                          <a:ea typeface="Times New Roman" charset="0"/>
                        </a:rPr>
                        <a:t>Day</a:t>
                      </a:r>
                      <a:endParaRPr kumimoji="0" lang="en-US" sz="1800" b="0" i="0" u="none" strike="noStrike" cap="none" normalizeH="0" baseline="0">
                        <a:ln>
                          <a:noFill/>
                        </a:ln>
                        <a:solidFill>
                          <a:sysClr val="windowText" lastClr="000000"/>
                        </a:solidFill>
                        <a:effectLst/>
                        <a:latin typeface="+mn-lt"/>
                        <a:ea typeface="Times New Roman" charset="0"/>
                      </a:endParaRPr>
                    </a:p>
                  </a:txBody>
                  <a:tcPr marL="80608"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ysClr val="windowText" lastClr="000000"/>
                          </a:solidFill>
                          <a:effectLst/>
                          <a:latin typeface="+mn-lt"/>
                          <a:ea typeface="Times New Roman" charset="0"/>
                        </a:rPr>
                        <a:t>Test</a:t>
                      </a:r>
                      <a:endParaRPr kumimoji="0" lang="en-US" sz="1800" b="0" i="0" u="none" strike="noStrike" cap="none" normalizeH="0" baseline="0">
                        <a:ln>
                          <a:noFill/>
                        </a:ln>
                        <a:solidFill>
                          <a:sysClr val="windowText" lastClr="000000"/>
                        </a:solidFill>
                        <a:effectLst/>
                        <a:latin typeface="+mn-lt"/>
                        <a:ea typeface="Times New Roman" charset="0"/>
                      </a:endParaRPr>
                    </a:p>
                  </a:txBody>
                  <a:tcPr marL="80608"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ysClr val="windowText" lastClr="000000"/>
                          </a:solidFill>
                          <a:effectLst/>
                          <a:latin typeface="+mn-lt"/>
                          <a:ea typeface="Times New Roman" charset="0"/>
                        </a:rPr>
                        <a:t>Estimated Time (minutes)</a:t>
                      </a:r>
                      <a:endParaRPr kumimoji="0" lang="en-US" sz="1800" b="0" i="0" u="none" strike="noStrike" cap="none" normalizeH="0" baseline="0">
                        <a:ln>
                          <a:noFill/>
                        </a:ln>
                        <a:solidFill>
                          <a:sysClr val="windowText" lastClr="000000"/>
                        </a:solidFill>
                        <a:effectLst/>
                        <a:latin typeface="+mn-lt"/>
                        <a:ea typeface="Times New Roman" charset="0"/>
                      </a:endParaRPr>
                    </a:p>
                  </a:txBody>
                  <a:tcPr marL="80608" marR="80608" marT="40308" marB="40308"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972629">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Day 1</a:t>
                      </a:r>
                    </a:p>
                  </a:txBody>
                  <a:tcPr marL="80608"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a:ln>
                            <a:noFill/>
                          </a:ln>
                          <a:solidFill>
                            <a:schemeClr val="tx1"/>
                          </a:solidFill>
                          <a:effectLst/>
                          <a:latin typeface="+mn-lt"/>
                          <a:ea typeface="Times New Roman" charset="0"/>
                        </a:rPr>
                        <a:t>Verbal</a:t>
                      </a:r>
                      <a:r>
                        <a:rPr kumimoji="0" lang="en-US" sz="1400" b="0" i="1" u="none" strike="noStrike" cap="none" normalizeH="0" baseline="0">
                          <a:ln>
                            <a:noFill/>
                          </a:ln>
                          <a:solidFill>
                            <a:schemeClr val="tx1"/>
                          </a:solidFill>
                          <a:effectLst/>
                          <a:latin typeface="+mn-lt"/>
                          <a:ea typeface="Times New Roman" charset="0"/>
                        </a:rPr>
                        <a:t> </a:t>
                      </a: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Picture Analogies</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Sentence Completion</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Picture Classification</a:t>
                      </a:r>
                    </a:p>
                  </a:txBody>
                  <a:tcPr marL="80608"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13</a:t>
                      </a: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14</a:t>
                      </a: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13</a:t>
                      </a:r>
                    </a:p>
                  </a:txBody>
                  <a:tcPr marL="80608" marR="80608" marT="40308" marB="40308"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972629">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Day 2</a:t>
                      </a:r>
                    </a:p>
                  </a:txBody>
                  <a:tcPr marL="80608"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a:ln>
                            <a:noFill/>
                          </a:ln>
                          <a:solidFill>
                            <a:schemeClr val="tx1"/>
                          </a:solidFill>
                          <a:effectLst/>
                          <a:latin typeface="+mn-lt"/>
                          <a:ea typeface="Times New Roman" charset="0"/>
                        </a:rPr>
                        <a:t>Quantitative</a:t>
                      </a: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Number Analogies</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Number Puzzles</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Number Series</a:t>
                      </a:r>
                    </a:p>
                  </a:txBody>
                  <a:tcPr marL="80608"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15</a:t>
                      </a: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15</a:t>
                      </a: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15</a:t>
                      </a:r>
                    </a:p>
                  </a:txBody>
                  <a:tcPr marL="80608" marR="80608" marT="40308" marB="40308"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972629">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Day 3</a:t>
                      </a:r>
                    </a:p>
                  </a:txBody>
                  <a:tcPr marL="80608"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a:ln>
                            <a:noFill/>
                          </a:ln>
                          <a:solidFill>
                            <a:schemeClr val="tx1"/>
                          </a:solidFill>
                          <a:effectLst/>
                          <a:latin typeface="+mn-lt"/>
                          <a:ea typeface="Times New Roman" charset="0"/>
                        </a:rPr>
                        <a:t>Nonverbal</a:t>
                      </a: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Figure Matrices</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Paper Folding</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Figure Classification </a:t>
                      </a:r>
                    </a:p>
                  </a:txBody>
                  <a:tcPr marL="80608"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77800" marR="0" lvl="0" indent="-17780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13</a:t>
                      </a:r>
                    </a:p>
                    <a:p>
                      <a:pPr marL="177800" marR="0" lvl="0" indent="-17780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11</a:t>
                      </a:r>
                    </a:p>
                    <a:p>
                      <a:pPr marL="177800" marR="0" lvl="0" indent="-17780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13</a:t>
                      </a:r>
                    </a:p>
                  </a:txBody>
                  <a:tcPr marL="80608" marR="80608" marT="40308" marB="40308"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893736">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Day 4</a:t>
                      </a:r>
                    </a:p>
                  </a:txBody>
                  <a:tcPr marL="80608"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1" i="1" u="none" strike="noStrike" cap="none" normalizeH="0" baseline="0" dirty="0">
                          <a:ln>
                            <a:noFill/>
                          </a:ln>
                          <a:solidFill>
                            <a:schemeClr val="tx1"/>
                          </a:solidFill>
                          <a:effectLst/>
                          <a:latin typeface="+mn-lt"/>
                          <a:ea typeface="Times New Roman" charset="0"/>
                        </a:rPr>
                        <a:t>  Iowa</a:t>
                      </a:r>
                    </a:p>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dirty="0">
                          <a:ln>
                            <a:noFill/>
                          </a:ln>
                          <a:solidFill>
                            <a:schemeClr val="tx1"/>
                          </a:solidFill>
                          <a:effectLst/>
                          <a:latin typeface="+mn-lt"/>
                          <a:ea typeface="Times New Roman" charset="0"/>
                        </a:rPr>
                        <a:t>  Reading: Part 1</a:t>
                      </a:r>
                    </a:p>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dirty="0">
                          <a:ln>
                            <a:noFill/>
                          </a:ln>
                          <a:solidFill>
                            <a:schemeClr val="tx1"/>
                          </a:solidFill>
                          <a:effectLst/>
                          <a:latin typeface="+mn-lt"/>
                          <a:ea typeface="Times New Roman" charset="0"/>
                        </a:rPr>
                        <a:t>  Reading: Part 2</a:t>
                      </a:r>
                    </a:p>
                  </a:txBody>
                  <a:tcPr marL="0"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228600" marR="0" lvl="0" indent="-165100" algn="l" defTabSz="914400" rtl="0" eaLnBrk="1" fontAlgn="base" latinLnBrk="0" hangingPunct="1">
                        <a:lnSpc>
                          <a:spcPct val="100000"/>
                        </a:lnSpc>
                        <a:spcBef>
                          <a:spcPct val="0"/>
                        </a:spcBef>
                        <a:spcAft>
                          <a:spcPct val="0"/>
                        </a:spcAft>
                        <a:buClrTx/>
                        <a:buSzTx/>
                        <a:buFontTx/>
                        <a:buNone/>
                        <a:tabLst>
                          <a:tab pos="342900" algn="l"/>
                        </a:tabLst>
                      </a:pPr>
                      <a:endParaRPr kumimoji="0" lang="en-US" sz="1400" b="1" i="0" u="none" strike="noStrike" cap="none" normalizeH="0" baseline="0">
                        <a:ln>
                          <a:noFill/>
                        </a:ln>
                        <a:solidFill>
                          <a:schemeClr val="tx1"/>
                        </a:solidFill>
                        <a:effectLst/>
                        <a:latin typeface="+mn-lt"/>
                        <a:ea typeface="Times New Roman" charset="0"/>
                      </a:endParaRPr>
                    </a:p>
                    <a:p>
                      <a:pPr marL="177800" marR="0" lvl="0" indent="-17780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20</a:t>
                      </a:r>
                    </a:p>
                    <a:p>
                      <a:pPr marL="177800" marR="0" lvl="0" indent="-17780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25</a:t>
                      </a:r>
                    </a:p>
                  </a:txBody>
                  <a:tcPr marL="80608" marR="80608" marT="40308" marB="40308"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822169">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Day 5</a:t>
                      </a:r>
                    </a:p>
                    <a:p>
                      <a:pPr marL="177800" marR="0" lvl="0" indent="-1778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txBody>
                  <a:tcPr marL="80608"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228600" marR="0" lvl="0" indent="-165100" algn="l" defTabSz="914400" rtl="0" eaLnBrk="1" fontAlgn="base" latinLnBrk="0" hangingPunct="1">
                        <a:lnSpc>
                          <a:spcPct val="100000"/>
                        </a:lnSpc>
                        <a:spcBef>
                          <a:spcPct val="0"/>
                        </a:spcBef>
                        <a:spcAft>
                          <a:spcPct val="0"/>
                        </a:spcAft>
                        <a:buClrTx/>
                        <a:buSzTx/>
                        <a:buFontTx/>
                        <a:buNone/>
                        <a:tabLst>
                          <a:tab pos="342900" algn="l"/>
                        </a:tabLst>
                      </a:pPr>
                      <a:r>
                        <a:rPr kumimoji="0" lang="en-US" sz="1400" b="1" i="1" u="none" strike="noStrike" cap="none" normalizeH="0" baseline="0">
                          <a:ln>
                            <a:noFill/>
                          </a:ln>
                          <a:solidFill>
                            <a:schemeClr val="tx1"/>
                          </a:solidFill>
                          <a:effectLst/>
                          <a:latin typeface="+mn-lt"/>
                          <a:ea typeface="Times New Roman" charset="0"/>
                        </a:rPr>
                        <a:t> Iowa</a:t>
                      </a:r>
                      <a:endParaRPr kumimoji="0" lang="en-US" sz="1400" b="1" i="0" u="none" strike="noStrike" cap="none" normalizeH="0" baseline="0">
                        <a:ln>
                          <a:noFill/>
                        </a:ln>
                        <a:solidFill>
                          <a:schemeClr val="tx1"/>
                        </a:solidFill>
                        <a:effectLst/>
                        <a:latin typeface="+mn-lt"/>
                        <a:ea typeface="Times New Roman" charset="0"/>
                      </a:endParaRPr>
                    </a:p>
                    <a:p>
                      <a:pPr marL="63500" marR="0" lvl="0" indent="0" algn="l" defTabSz="914400" rtl="0" eaLnBrk="0" fontAlgn="base" latinLnBrk="0" hangingPunct="0">
                        <a:lnSpc>
                          <a:spcPct val="100000"/>
                        </a:lnSpc>
                        <a:spcBef>
                          <a:spcPct val="0"/>
                        </a:spcBef>
                        <a:spcAft>
                          <a:spcPct val="0"/>
                        </a:spcAft>
                        <a:buClr>
                          <a:schemeClr val="tx1"/>
                        </a:buClr>
                        <a:buSzTx/>
                        <a:buFont typeface="Symbol" charset="2"/>
                        <a:buNone/>
                        <a:tabLst>
                          <a:tab pos="342900" algn="l"/>
                        </a:tabLst>
                      </a:pPr>
                      <a:r>
                        <a:rPr kumimoji="0" lang="en-US" sz="1400" b="0" i="0" u="none" strike="noStrike" cap="none" normalizeH="0" baseline="0">
                          <a:ln>
                            <a:noFill/>
                          </a:ln>
                          <a:solidFill>
                            <a:schemeClr val="tx1"/>
                          </a:solidFill>
                          <a:effectLst/>
                          <a:latin typeface="+mn-lt"/>
                          <a:ea typeface="Times New Roman" charset="0"/>
                        </a:rPr>
                        <a:t> Mathematics: Part 1</a:t>
                      </a:r>
                    </a:p>
                    <a:p>
                      <a:pPr marL="63500" marR="0" lvl="0" indent="0" algn="l" defTabSz="914400" rtl="0" eaLnBrk="0" fontAlgn="base" latinLnBrk="0" hangingPunct="0">
                        <a:lnSpc>
                          <a:spcPct val="100000"/>
                        </a:lnSpc>
                        <a:spcBef>
                          <a:spcPct val="0"/>
                        </a:spcBef>
                        <a:spcAft>
                          <a:spcPct val="0"/>
                        </a:spcAft>
                        <a:buClr>
                          <a:schemeClr val="tx1"/>
                        </a:buClr>
                        <a:buSzTx/>
                        <a:buFont typeface="Symbol" charset="2"/>
                        <a:buNone/>
                        <a:tabLst>
                          <a:tab pos="342900" algn="l"/>
                        </a:tabLst>
                      </a:pPr>
                      <a:r>
                        <a:rPr kumimoji="0" lang="en-US" sz="1400" b="0" i="0" u="none" strike="noStrike" cap="none" normalizeH="0" baseline="0">
                          <a:ln>
                            <a:noFill/>
                          </a:ln>
                          <a:solidFill>
                            <a:schemeClr val="tx1"/>
                          </a:solidFill>
                          <a:effectLst/>
                          <a:latin typeface="+mn-lt"/>
                          <a:ea typeface="Times New Roman" charset="0"/>
                        </a:rPr>
                        <a:t> Mathematics: Part 2</a:t>
                      </a:r>
                    </a:p>
                  </a:txBody>
                  <a:tcPr marL="0" marR="80608" marT="40308" marB="4030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63500" marR="0" lvl="0" indent="0" algn="ctr" defTabSz="914400" rtl="0" eaLnBrk="0" fontAlgn="base" latinLnBrk="0" hangingPunct="0">
                        <a:lnSpc>
                          <a:spcPct val="130000"/>
                        </a:lnSpc>
                        <a:spcBef>
                          <a:spcPct val="0"/>
                        </a:spcBef>
                        <a:spcAft>
                          <a:spcPct val="0"/>
                        </a:spcAft>
                        <a:buClr>
                          <a:schemeClr val="tx1"/>
                        </a:buClr>
                        <a:buSzTx/>
                        <a:buFont typeface="Symbol" charset="2"/>
                        <a:buNone/>
                        <a:tabLst>
                          <a:tab pos="342900" algn="l"/>
                        </a:tabLst>
                      </a:pPr>
                      <a:endParaRPr kumimoji="0" lang="en-US" sz="1400" b="1" i="1" u="none" strike="noStrike" cap="none" normalizeH="0" baseline="0" dirty="0">
                        <a:ln>
                          <a:noFill/>
                        </a:ln>
                        <a:solidFill>
                          <a:schemeClr val="tx1"/>
                        </a:solidFill>
                        <a:effectLst/>
                        <a:latin typeface="+mn-lt"/>
                        <a:ea typeface="Times New Roman" charset="0"/>
                      </a:endParaRPr>
                    </a:p>
                    <a:p>
                      <a:pPr marL="63500" marR="0" lvl="0" indent="0" algn="ctr" defTabSz="914400" rtl="0" eaLnBrk="0" fontAlgn="base" latinLnBrk="0" hangingPunct="0">
                        <a:lnSpc>
                          <a:spcPct val="100000"/>
                        </a:lnSpc>
                        <a:spcBef>
                          <a:spcPct val="0"/>
                        </a:spcBef>
                        <a:spcAft>
                          <a:spcPct val="0"/>
                        </a:spcAft>
                        <a:buClr>
                          <a:schemeClr val="tx1"/>
                        </a:buClr>
                        <a:buSzTx/>
                        <a:buFont typeface="Symbol" charset="2"/>
                        <a:buNone/>
                        <a:tabLst>
                          <a:tab pos="342900" algn="l"/>
                        </a:tabLst>
                      </a:pPr>
                      <a:r>
                        <a:rPr kumimoji="0" lang="en-US" sz="1400" b="0" i="0" u="none" strike="noStrike" cap="none" normalizeH="0" baseline="0" dirty="0">
                          <a:ln>
                            <a:noFill/>
                          </a:ln>
                          <a:solidFill>
                            <a:schemeClr val="tx1"/>
                          </a:solidFill>
                          <a:effectLst/>
                          <a:latin typeface="+mn-lt"/>
                          <a:ea typeface="Times New Roman" charset="0"/>
                        </a:rPr>
                        <a:t>25</a:t>
                      </a:r>
                      <a:br>
                        <a:rPr kumimoji="0" lang="en-US" sz="1400" b="0" i="0" u="none" strike="noStrike" cap="none" normalizeH="0" baseline="0" dirty="0">
                          <a:ln>
                            <a:noFill/>
                          </a:ln>
                          <a:solidFill>
                            <a:schemeClr val="tx1"/>
                          </a:solidFill>
                          <a:effectLst/>
                          <a:latin typeface="+mn-lt"/>
                          <a:ea typeface="Times New Roman" charset="0"/>
                        </a:rPr>
                      </a:br>
                      <a:r>
                        <a:rPr kumimoji="0" lang="en-US" sz="1400" b="0" i="0" u="none" strike="noStrike" cap="none" normalizeH="0" baseline="0" dirty="0">
                          <a:ln>
                            <a:noFill/>
                          </a:ln>
                          <a:solidFill>
                            <a:schemeClr val="tx1"/>
                          </a:solidFill>
                          <a:effectLst/>
                          <a:latin typeface="+mn-lt"/>
                          <a:ea typeface="Times New Roman" charset="0"/>
                        </a:rPr>
                        <a:t>25</a:t>
                      </a:r>
                    </a:p>
                  </a:txBody>
                  <a:tcPr marL="80608" marR="80608" marT="40308" marB="40308"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920298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7">
            <a:extLst>
              <a:ext uri="{FF2B5EF4-FFF2-40B4-BE49-F238E27FC236}">
                <a16:creationId xmlns:a16="http://schemas.microsoft.com/office/drawing/2014/main" id="{5B698E64-4658-C1DF-0D91-1B976873A37A}"/>
              </a:ext>
            </a:extLst>
          </p:cNvPr>
          <p:cNvSpPr txBox="1">
            <a:spLocks/>
          </p:cNvSpPr>
          <p:nvPr/>
        </p:nvSpPr>
        <p:spPr>
          <a:xfrm>
            <a:off x="1504950" y="688173"/>
            <a:ext cx="8229600" cy="7562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spc="300" dirty="0">
                <a:solidFill>
                  <a:schemeClr val="tx2"/>
                </a:solidFill>
                <a:latin typeface="Arial Black" panose="020B0A04020102020204" pitchFamily="34" charset="0"/>
              </a:rPr>
              <a:t>Online Testing Roadmap</a:t>
            </a:r>
          </a:p>
        </p:txBody>
      </p:sp>
      <p:pic>
        <p:nvPicPr>
          <p:cNvPr id="5" name="Picture 4" descr="Ready to test image">
            <a:extLst>
              <a:ext uri="{FF2B5EF4-FFF2-40B4-BE49-F238E27FC236}">
                <a16:creationId xmlns:a16="http://schemas.microsoft.com/office/drawing/2014/main" id="{38E4C048-E9E2-440C-FA08-8688D111B30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550098" y="1624587"/>
            <a:ext cx="960392" cy="960392"/>
          </a:xfrm>
          <a:prstGeom prst="rect">
            <a:avLst/>
          </a:prstGeom>
        </p:spPr>
      </p:pic>
      <p:sp>
        <p:nvSpPr>
          <p:cNvPr id="7" name="Arrow: Pentagon 6">
            <a:extLst>
              <a:ext uri="{FF2B5EF4-FFF2-40B4-BE49-F238E27FC236}">
                <a16:creationId xmlns:a16="http://schemas.microsoft.com/office/drawing/2014/main" id="{D55AD6CF-1CE5-59EF-D9C1-FE7D90DF919F}"/>
              </a:ext>
            </a:extLst>
          </p:cNvPr>
          <p:cNvSpPr/>
          <p:nvPr/>
        </p:nvSpPr>
        <p:spPr>
          <a:xfrm>
            <a:off x="3009556" y="1637733"/>
            <a:ext cx="1571550" cy="785775"/>
          </a:xfrm>
          <a:prstGeom prst="homePlat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AE8D5DB5-2B5A-D6DC-366F-DDCACCCB6CFC}"/>
              </a:ext>
            </a:extLst>
          </p:cNvPr>
          <p:cNvSpPr/>
          <p:nvPr/>
        </p:nvSpPr>
        <p:spPr>
          <a:xfrm>
            <a:off x="3088809" y="1707220"/>
            <a:ext cx="1501703" cy="646082"/>
          </a:xfrm>
          <a:custGeom>
            <a:avLst/>
            <a:gdLst>
              <a:gd name="connsiteX0" fmla="*/ 0 w 1929247"/>
              <a:gd name="connsiteY0" fmla="*/ 88187 h 881869"/>
              <a:gd name="connsiteX1" fmla="*/ 88187 w 1929247"/>
              <a:gd name="connsiteY1" fmla="*/ 0 h 881869"/>
              <a:gd name="connsiteX2" fmla="*/ 1841060 w 1929247"/>
              <a:gd name="connsiteY2" fmla="*/ 0 h 881869"/>
              <a:gd name="connsiteX3" fmla="*/ 1929247 w 1929247"/>
              <a:gd name="connsiteY3" fmla="*/ 88187 h 881869"/>
              <a:gd name="connsiteX4" fmla="*/ 1929247 w 1929247"/>
              <a:gd name="connsiteY4" fmla="*/ 793682 h 881869"/>
              <a:gd name="connsiteX5" fmla="*/ 1841060 w 1929247"/>
              <a:gd name="connsiteY5" fmla="*/ 881869 h 881869"/>
              <a:gd name="connsiteX6" fmla="*/ 88187 w 1929247"/>
              <a:gd name="connsiteY6" fmla="*/ 881869 h 881869"/>
              <a:gd name="connsiteX7" fmla="*/ 0 w 1929247"/>
              <a:gd name="connsiteY7" fmla="*/ 793682 h 881869"/>
              <a:gd name="connsiteX8" fmla="*/ 0 w 1929247"/>
              <a:gd name="connsiteY8" fmla="*/ 88187 h 88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9247" h="881869">
                <a:moveTo>
                  <a:pt x="0" y="88187"/>
                </a:moveTo>
                <a:cubicBezTo>
                  <a:pt x="0" y="39483"/>
                  <a:pt x="39483" y="0"/>
                  <a:pt x="88187" y="0"/>
                </a:cubicBezTo>
                <a:lnTo>
                  <a:pt x="1841060" y="0"/>
                </a:lnTo>
                <a:cubicBezTo>
                  <a:pt x="1889764" y="0"/>
                  <a:pt x="1929247" y="39483"/>
                  <a:pt x="1929247" y="88187"/>
                </a:cubicBezTo>
                <a:lnTo>
                  <a:pt x="1929247" y="793682"/>
                </a:lnTo>
                <a:cubicBezTo>
                  <a:pt x="1929247" y="842386"/>
                  <a:pt x="1889764" y="881869"/>
                  <a:pt x="1841060" y="881869"/>
                </a:cubicBezTo>
                <a:lnTo>
                  <a:pt x="88187" y="881869"/>
                </a:lnTo>
                <a:cubicBezTo>
                  <a:pt x="39483" y="881869"/>
                  <a:pt x="0" y="842386"/>
                  <a:pt x="0" y="793682"/>
                </a:cubicBezTo>
                <a:lnTo>
                  <a:pt x="0" y="88187"/>
                </a:lnTo>
                <a:close/>
              </a:path>
            </a:pathLst>
          </a:custGeom>
          <a:ln>
            <a:solidFill>
              <a:schemeClr val="tx1">
                <a:lumMod val="50000"/>
                <a:lumOff val="50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0957" tIns="160957" rIns="160957" bIns="160957" numCol="1" spcCol="1270" anchor="ctr" anchorCtr="0">
            <a:noAutofit/>
          </a:bodyPr>
          <a:lstStyle/>
          <a:p>
            <a:pPr algn="ctr" defTabSz="802323">
              <a:lnSpc>
                <a:spcPct val="90000"/>
              </a:lnSpc>
              <a:spcBef>
                <a:spcPct val="0"/>
              </a:spcBef>
              <a:spcAft>
                <a:spcPct val="35000"/>
              </a:spcAft>
            </a:pPr>
            <a:r>
              <a:rPr lang="en-US" sz="1520" b="1" kern="1200">
                <a:solidFill>
                  <a:sysClr val="windowText" lastClr="000000"/>
                </a:solidFill>
                <a:latin typeface="+mn-lt"/>
                <a:ea typeface="+mn-ea"/>
                <a:cs typeface="+mn-cs"/>
              </a:rPr>
              <a:t>DataManager Training</a:t>
            </a:r>
            <a:endParaRPr lang="en-US" sz="1900" b="1">
              <a:solidFill>
                <a:sysClr val="windowText" lastClr="000000"/>
              </a:solidFill>
            </a:endParaRPr>
          </a:p>
        </p:txBody>
      </p:sp>
      <p:sp>
        <p:nvSpPr>
          <p:cNvPr id="9" name="Arrow: Pentagon 8">
            <a:extLst>
              <a:ext uri="{FF2B5EF4-FFF2-40B4-BE49-F238E27FC236}">
                <a16:creationId xmlns:a16="http://schemas.microsoft.com/office/drawing/2014/main" id="{86E3F129-9E53-3AD2-7659-7DB5908FAA12}"/>
              </a:ext>
            </a:extLst>
          </p:cNvPr>
          <p:cNvSpPr/>
          <p:nvPr/>
        </p:nvSpPr>
        <p:spPr>
          <a:xfrm>
            <a:off x="5205222" y="1626569"/>
            <a:ext cx="1571550" cy="785775"/>
          </a:xfrm>
          <a:prstGeom prst="homePlat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64255E-4243-226B-84BE-482725E526FB}"/>
              </a:ext>
            </a:extLst>
          </p:cNvPr>
          <p:cNvSpPr/>
          <p:nvPr/>
        </p:nvSpPr>
        <p:spPr>
          <a:xfrm>
            <a:off x="5305650" y="1694074"/>
            <a:ext cx="1501703" cy="646082"/>
          </a:xfrm>
          <a:custGeom>
            <a:avLst/>
            <a:gdLst>
              <a:gd name="connsiteX0" fmla="*/ 0 w 1929247"/>
              <a:gd name="connsiteY0" fmla="*/ 88187 h 881869"/>
              <a:gd name="connsiteX1" fmla="*/ 88187 w 1929247"/>
              <a:gd name="connsiteY1" fmla="*/ 0 h 881869"/>
              <a:gd name="connsiteX2" fmla="*/ 1841060 w 1929247"/>
              <a:gd name="connsiteY2" fmla="*/ 0 h 881869"/>
              <a:gd name="connsiteX3" fmla="*/ 1929247 w 1929247"/>
              <a:gd name="connsiteY3" fmla="*/ 88187 h 881869"/>
              <a:gd name="connsiteX4" fmla="*/ 1929247 w 1929247"/>
              <a:gd name="connsiteY4" fmla="*/ 793682 h 881869"/>
              <a:gd name="connsiteX5" fmla="*/ 1841060 w 1929247"/>
              <a:gd name="connsiteY5" fmla="*/ 881869 h 881869"/>
              <a:gd name="connsiteX6" fmla="*/ 88187 w 1929247"/>
              <a:gd name="connsiteY6" fmla="*/ 881869 h 881869"/>
              <a:gd name="connsiteX7" fmla="*/ 0 w 1929247"/>
              <a:gd name="connsiteY7" fmla="*/ 793682 h 881869"/>
              <a:gd name="connsiteX8" fmla="*/ 0 w 1929247"/>
              <a:gd name="connsiteY8" fmla="*/ 88187 h 88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9247" h="881869">
                <a:moveTo>
                  <a:pt x="0" y="88187"/>
                </a:moveTo>
                <a:cubicBezTo>
                  <a:pt x="0" y="39483"/>
                  <a:pt x="39483" y="0"/>
                  <a:pt x="88187" y="0"/>
                </a:cubicBezTo>
                <a:lnTo>
                  <a:pt x="1841060" y="0"/>
                </a:lnTo>
                <a:cubicBezTo>
                  <a:pt x="1889764" y="0"/>
                  <a:pt x="1929247" y="39483"/>
                  <a:pt x="1929247" y="88187"/>
                </a:cubicBezTo>
                <a:lnTo>
                  <a:pt x="1929247" y="793682"/>
                </a:lnTo>
                <a:cubicBezTo>
                  <a:pt x="1929247" y="842386"/>
                  <a:pt x="1889764" y="881869"/>
                  <a:pt x="1841060" y="881869"/>
                </a:cubicBezTo>
                <a:lnTo>
                  <a:pt x="88187" y="881869"/>
                </a:lnTo>
                <a:cubicBezTo>
                  <a:pt x="39483" y="881869"/>
                  <a:pt x="0" y="842386"/>
                  <a:pt x="0" y="793682"/>
                </a:cubicBezTo>
                <a:lnTo>
                  <a:pt x="0" y="88187"/>
                </a:lnTo>
                <a:close/>
              </a:path>
            </a:pathLst>
          </a:custGeom>
          <a:ln>
            <a:solidFill>
              <a:schemeClr val="tx1">
                <a:lumMod val="50000"/>
                <a:lumOff val="50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0957" tIns="160957" rIns="160957" bIns="160957" numCol="1" spcCol="1270" anchor="ctr" anchorCtr="0">
            <a:noAutofit/>
          </a:bodyPr>
          <a:lstStyle/>
          <a:p>
            <a:pPr algn="ctr" defTabSz="802323">
              <a:lnSpc>
                <a:spcPct val="90000"/>
              </a:lnSpc>
              <a:spcBef>
                <a:spcPct val="0"/>
              </a:spcBef>
              <a:spcAft>
                <a:spcPct val="35000"/>
              </a:spcAft>
            </a:pPr>
            <a:r>
              <a:rPr lang="en-US" sz="1520" b="1" kern="1200">
                <a:solidFill>
                  <a:sysClr val="windowText" lastClr="000000"/>
                </a:solidFill>
                <a:latin typeface="+mn-lt"/>
                <a:ea typeface="+mn-ea"/>
                <a:cs typeface="+mn-cs"/>
              </a:rPr>
              <a:t>Test Preparations</a:t>
            </a:r>
            <a:endParaRPr lang="en-US" sz="1900" b="1">
              <a:solidFill>
                <a:sysClr val="windowText" lastClr="000000"/>
              </a:solidFill>
            </a:endParaRPr>
          </a:p>
        </p:txBody>
      </p:sp>
      <p:sp>
        <p:nvSpPr>
          <p:cNvPr id="11" name="Arrow: Pentagon 10">
            <a:extLst>
              <a:ext uri="{FF2B5EF4-FFF2-40B4-BE49-F238E27FC236}">
                <a16:creationId xmlns:a16="http://schemas.microsoft.com/office/drawing/2014/main" id="{E9E0F319-F244-3B3C-8977-79678FD6C740}"/>
              </a:ext>
            </a:extLst>
          </p:cNvPr>
          <p:cNvSpPr/>
          <p:nvPr/>
        </p:nvSpPr>
        <p:spPr>
          <a:xfrm>
            <a:off x="7354432" y="1639715"/>
            <a:ext cx="1571550" cy="785775"/>
          </a:xfrm>
          <a:prstGeom prst="homePlat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AACEA4D0-2193-0B76-CF3C-CFB43F2838C9}"/>
              </a:ext>
            </a:extLst>
          </p:cNvPr>
          <p:cNvSpPr/>
          <p:nvPr/>
        </p:nvSpPr>
        <p:spPr>
          <a:xfrm>
            <a:off x="7462262" y="1707220"/>
            <a:ext cx="1501703" cy="646082"/>
          </a:xfrm>
          <a:custGeom>
            <a:avLst/>
            <a:gdLst>
              <a:gd name="connsiteX0" fmla="*/ 0 w 1929247"/>
              <a:gd name="connsiteY0" fmla="*/ 88187 h 881869"/>
              <a:gd name="connsiteX1" fmla="*/ 88187 w 1929247"/>
              <a:gd name="connsiteY1" fmla="*/ 0 h 881869"/>
              <a:gd name="connsiteX2" fmla="*/ 1841060 w 1929247"/>
              <a:gd name="connsiteY2" fmla="*/ 0 h 881869"/>
              <a:gd name="connsiteX3" fmla="*/ 1929247 w 1929247"/>
              <a:gd name="connsiteY3" fmla="*/ 88187 h 881869"/>
              <a:gd name="connsiteX4" fmla="*/ 1929247 w 1929247"/>
              <a:gd name="connsiteY4" fmla="*/ 793682 h 881869"/>
              <a:gd name="connsiteX5" fmla="*/ 1841060 w 1929247"/>
              <a:gd name="connsiteY5" fmla="*/ 881869 h 881869"/>
              <a:gd name="connsiteX6" fmla="*/ 88187 w 1929247"/>
              <a:gd name="connsiteY6" fmla="*/ 881869 h 881869"/>
              <a:gd name="connsiteX7" fmla="*/ 0 w 1929247"/>
              <a:gd name="connsiteY7" fmla="*/ 793682 h 881869"/>
              <a:gd name="connsiteX8" fmla="*/ 0 w 1929247"/>
              <a:gd name="connsiteY8" fmla="*/ 88187 h 88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9247" h="881869">
                <a:moveTo>
                  <a:pt x="0" y="88187"/>
                </a:moveTo>
                <a:cubicBezTo>
                  <a:pt x="0" y="39483"/>
                  <a:pt x="39483" y="0"/>
                  <a:pt x="88187" y="0"/>
                </a:cubicBezTo>
                <a:lnTo>
                  <a:pt x="1841060" y="0"/>
                </a:lnTo>
                <a:cubicBezTo>
                  <a:pt x="1889764" y="0"/>
                  <a:pt x="1929247" y="39483"/>
                  <a:pt x="1929247" y="88187"/>
                </a:cubicBezTo>
                <a:lnTo>
                  <a:pt x="1929247" y="793682"/>
                </a:lnTo>
                <a:cubicBezTo>
                  <a:pt x="1929247" y="842386"/>
                  <a:pt x="1889764" y="881869"/>
                  <a:pt x="1841060" y="881869"/>
                </a:cubicBezTo>
                <a:lnTo>
                  <a:pt x="88187" y="881869"/>
                </a:lnTo>
                <a:cubicBezTo>
                  <a:pt x="39483" y="881869"/>
                  <a:pt x="0" y="842386"/>
                  <a:pt x="0" y="793682"/>
                </a:cubicBezTo>
                <a:lnTo>
                  <a:pt x="0" y="88187"/>
                </a:lnTo>
                <a:close/>
              </a:path>
            </a:pathLst>
          </a:custGeom>
          <a:ln>
            <a:solidFill>
              <a:schemeClr val="tx1">
                <a:lumMod val="50000"/>
                <a:lumOff val="50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0957" tIns="160957" rIns="160957" bIns="160957" numCol="1" spcCol="1270" anchor="ctr" anchorCtr="0">
            <a:noAutofit/>
          </a:bodyPr>
          <a:lstStyle/>
          <a:p>
            <a:pPr algn="ctr" defTabSz="802323">
              <a:lnSpc>
                <a:spcPct val="90000"/>
              </a:lnSpc>
              <a:spcBef>
                <a:spcPct val="0"/>
              </a:spcBef>
              <a:spcAft>
                <a:spcPct val="35000"/>
              </a:spcAft>
            </a:pPr>
            <a:r>
              <a:rPr lang="en-US" sz="1520" b="1" kern="1200">
                <a:solidFill>
                  <a:sysClr val="windowText" lastClr="000000"/>
                </a:solidFill>
                <a:latin typeface="+mn-lt"/>
                <a:ea typeface="+mn-ea"/>
                <a:cs typeface="+mn-cs"/>
              </a:rPr>
              <a:t>Materials Needed for testing</a:t>
            </a:r>
            <a:endParaRPr lang="en-US" sz="1900" b="1">
              <a:solidFill>
                <a:sysClr val="windowText" lastClr="000000"/>
              </a:solidFill>
            </a:endParaRPr>
          </a:p>
        </p:txBody>
      </p:sp>
      <p:sp>
        <p:nvSpPr>
          <p:cNvPr id="13" name="TextBox 12">
            <a:extLst>
              <a:ext uri="{FF2B5EF4-FFF2-40B4-BE49-F238E27FC236}">
                <a16:creationId xmlns:a16="http://schemas.microsoft.com/office/drawing/2014/main" id="{68F8AD43-9C6E-D595-2022-165D4858EE21}"/>
              </a:ext>
            </a:extLst>
          </p:cNvPr>
          <p:cNvSpPr txBox="1"/>
          <p:nvPr/>
        </p:nvSpPr>
        <p:spPr>
          <a:xfrm>
            <a:off x="2914224" y="2515347"/>
            <a:ext cx="2124188" cy="3170099"/>
          </a:xfrm>
          <a:prstGeom prst="rect">
            <a:avLst/>
          </a:prstGeom>
          <a:noFill/>
          <a:ln>
            <a:noFill/>
          </a:ln>
        </p:spPr>
        <p:txBody>
          <a:bodyPr wrap="square" lIns="91440" tIns="45720" rIns="91440" bIns="45720" rtlCol="0" anchor="t">
            <a:spAutoFit/>
          </a:bodyPr>
          <a:lstStyle/>
          <a:p>
            <a:pPr marL="271463"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STCs and TAs to attend the DataManager  training. </a:t>
            </a:r>
          </a:p>
          <a:p>
            <a:pPr marL="271463"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Live Training Sessions:</a:t>
            </a:r>
          </a:p>
          <a:p>
            <a:pPr marL="728345" lvl="1" indent="-271145"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Monday 9/14 at 9 AM EST</a:t>
            </a:r>
          </a:p>
          <a:p>
            <a:pPr marL="728663" lvl="1"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Wednesday 9/16 at 3 PM EST</a:t>
            </a:r>
          </a:p>
          <a:p>
            <a:pPr marL="728663" lvl="1"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Thursday 9/17 at 2 PM EST</a:t>
            </a:r>
          </a:p>
          <a:p>
            <a:pPr marL="271463" indent="-271463" defTabSz="868680">
              <a:spcAft>
                <a:spcPts val="600"/>
              </a:spcAft>
              <a:buFont typeface="Wingdings" panose="05000000000000000000" pitchFamily="2" charset="2"/>
              <a:buChar char="Ø"/>
            </a:pPr>
            <a:r>
              <a:rPr lang="en-US" sz="1400" dirty="0">
                <a:latin typeface="Calibri Light" panose="020F0302020204030204" pitchFamily="34" charset="0"/>
                <a:ea typeface="Calibri Light" panose="020F0302020204030204" pitchFamily="34" charset="0"/>
                <a:cs typeface="Calibri Light" panose="020F0302020204030204" pitchFamily="34" charset="0"/>
              </a:rPr>
              <a:t>OnDemand Proctor training now available on the microsite</a:t>
            </a:r>
          </a:p>
        </p:txBody>
      </p:sp>
      <p:sp>
        <p:nvSpPr>
          <p:cNvPr id="14" name="TextBox 13">
            <a:extLst>
              <a:ext uri="{FF2B5EF4-FFF2-40B4-BE49-F238E27FC236}">
                <a16:creationId xmlns:a16="http://schemas.microsoft.com/office/drawing/2014/main" id="{491E4E1F-4968-9EBC-54B8-3791DECBED74}"/>
              </a:ext>
            </a:extLst>
          </p:cNvPr>
          <p:cNvSpPr txBox="1"/>
          <p:nvPr/>
        </p:nvSpPr>
        <p:spPr>
          <a:xfrm>
            <a:off x="5188658" y="2515461"/>
            <a:ext cx="1759117" cy="3520964"/>
          </a:xfrm>
          <a:prstGeom prst="rect">
            <a:avLst/>
          </a:prstGeom>
          <a:noFill/>
          <a:ln>
            <a:noFill/>
          </a:ln>
        </p:spPr>
        <p:txBody>
          <a:bodyPr wrap="square" rtlCol="0">
            <a:spAutoFit/>
          </a:bodyPr>
          <a:lstStyle/>
          <a:p>
            <a:pPr marL="271463" indent="-271463" defTabSz="868680">
              <a:spcAft>
                <a:spcPts val="600"/>
              </a:spcAft>
              <a:buFont typeface="Wingdings" panose="05000000000000000000" pitchFamily="2" charset="2"/>
              <a:buChar char="Ø"/>
            </a:pPr>
            <a:r>
              <a:rPr lang="en-US" sz="1330" dirty="0">
                <a:latin typeface="Calibri Light" panose="020F0302020204030204" pitchFamily="34" charset="0"/>
                <a:ea typeface="Calibri Light" panose="020F0302020204030204" pitchFamily="34" charset="0"/>
                <a:cs typeface="Calibri Light" panose="020F0302020204030204" pitchFamily="34" charset="0"/>
              </a:rPr>
              <a:t>Ensure that all STCs, and TAs have access to the DataManager Platform. </a:t>
            </a:r>
          </a:p>
          <a:p>
            <a:pPr marL="271463"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Gr </a:t>
            </a:r>
            <a:r>
              <a:rPr lang="en-US" sz="1330" dirty="0">
                <a:latin typeface="Calibri Light" panose="020F0302020204030204" pitchFamily="34" charset="0"/>
                <a:ea typeface="Calibri Light" panose="020F0302020204030204" pitchFamily="34" charset="0"/>
                <a:cs typeface="Calibri Light" panose="020F0302020204030204" pitchFamily="34" charset="0"/>
              </a:rPr>
              <a:t>2 Roster will be available on 9/21.  </a:t>
            </a: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STCs to confirm student are rostered correctly. </a:t>
            </a:r>
          </a:p>
          <a:p>
            <a:pPr marL="271463"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Gr 2 Test Events will be opened on 9/21.  STCs to decide who will create test sessions </a:t>
            </a:r>
            <a:endParaRPr lang="en-US" sz="14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5" name="TextBox 14">
            <a:extLst>
              <a:ext uri="{FF2B5EF4-FFF2-40B4-BE49-F238E27FC236}">
                <a16:creationId xmlns:a16="http://schemas.microsoft.com/office/drawing/2014/main" id="{1062A94B-51EB-0A2E-FC90-695B48DC7242}"/>
              </a:ext>
            </a:extLst>
          </p:cNvPr>
          <p:cNvSpPr txBox="1"/>
          <p:nvPr/>
        </p:nvSpPr>
        <p:spPr>
          <a:xfrm>
            <a:off x="7354433" y="2531003"/>
            <a:ext cx="1618698" cy="2088264"/>
          </a:xfrm>
          <a:prstGeom prst="rect">
            <a:avLst/>
          </a:prstGeom>
          <a:noFill/>
          <a:ln>
            <a:noFill/>
          </a:ln>
        </p:spPr>
        <p:txBody>
          <a:bodyPr wrap="square" rtlCol="0">
            <a:spAutoFit/>
          </a:bodyPr>
          <a:lstStyle/>
          <a:p>
            <a:pPr marL="271463"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Student devices</a:t>
            </a:r>
          </a:p>
          <a:p>
            <a:pPr marL="271463"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Scratch Paper</a:t>
            </a:r>
            <a:r>
              <a:rPr lang="en-US" sz="1330" dirty="0">
                <a:latin typeface="Calibri Light" panose="020F0302020204030204" pitchFamily="34" charset="0"/>
                <a:ea typeface="Calibri Light" panose="020F0302020204030204" pitchFamily="34" charset="0"/>
                <a:cs typeface="Calibri Light" panose="020F0302020204030204" pitchFamily="34" charset="0"/>
              </a:rPr>
              <a:t> and pencils</a:t>
            </a: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 for the Math subtests. </a:t>
            </a:r>
          </a:p>
          <a:p>
            <a:pPr marL="271463"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Student login Information: Student ID and session code</a:t>
            </a:r>
            <a:endParaRPr lang="en-US" sz="14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6" name="TextBox 15">
            <a:extLst>
              <a:ext uri="{FF2B5EF4-FFF2-40B4-BE49-F238E27FC236}">
                <a16:creationId xmlns:a16="http://schemas.microsoft.com/office/drawing/2014/main" id="{CC140187-61DC-A420-6353-352B7ADA7EF5}"/>
              </a:ext>
            </a:extLst>
          </p:cNvPr>
          <p:cNvSpPr txBox="1"/>
          <p:nvPr/>
        </p:nvSpPr>
        <p:spPr>
          <a:xfrm>
            <a:off x="9147825" y="2604296"/>
            <a:ext cx="1658896" cy="323257"/>
          </a:xfrm>
          <a:prstGeom prst="rect">
            <a:avLst/>
          </a:prstGeom>
          <a:noFill/>
        </p:spPr>
        <p:txBody>
          <a:bodyPr wrap="square" rtlCol="0">
            <a:spAutoFit/>
          </a:bodyPr>
          <a:lstStyle/>
          <a:p>
            <a:pPr algn="ctr" defTabSz="868680">
              <a:spcAft>
                <a:spcPts val="600"/>
              </a:spcAft>
            </a:pPr>
            <a:r>
              <a:rPr lang="en-US" sz="1520" b="1" kern="1200">
                <a:solidFill>
                  <a:schemeClr val="bg1">
                    <a:lumMod val="65000"/>
                  </a:schemeClr>
                </a:solidFill>
                <a:latin typeface="+mn-lt"/>
                <a:ea typeface="+mn-ea"/>
                <a:cs typeface="+mn-cs"/>
              </a:rPr>
              <a:t>Ready to test </a:t>
            </a:r>
            <a:endParaRPr lang="en-US" sz="1600" b="1">
              <a:solidFill>
                <a:schemeClr val="bg1">
                  <a:lumMod val="65000"/>
                </a:schemeClr>
              </a:solidFill>
            </a:endParaRPr>
          </a:p>
        </p:txBody>
      </p:sp>
      <p:sp>
        <p:nvSpPr>
          <p:cNvPr id="17" name="Arrow: Pentagon 16">
            <a:extLst>
              <a:ext uri="{FF2B5EF4-FFF2-40B4-BE49-F238E27FC236}">
                <a16:creationId xmlns:a16="http://schemas.microsoft.com/office/drawing/2014/main" id="{216746F4-B185-B8E9-FD5A-92FED3B1D9E1}"/>
              </a:ext>
            </a:extLst>
          </p:cNvPr>
          <p:cNvSpPr/>
          <p:nvPr/>
        </p:nvSpPr>
        <p:spPr>
          <a:xfrm>
            <a:off x="838200" y="1624587"/>
            <a:ext cx="1571550" cy="785775"/>
          </a:xfrm>
          <a:prstGeom prst="homePlat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9C36686-38F7-6810-72AB-6B134CD4962A}"/>
              </a:ext>
            </a:extLst>
          </p:cNvPr>
          <p:cNvSpPr txBox="1"/>
          <p:nvPr/>
        </p:nvSpPr>
        <p:spPr>
          <a:xfrm>
            <a:off x="838200" y="2532691"/>
            <a:ext cx="1669365" cy="2906950"/>
          </a:xfrm>
          <a:prstGeom prst="rect">
            <a:avLst/>
          </a:prstGeom>
          <a:noFill/>
          <a:ln>
            <a:noFill/>
          </a:ln>
        </p:spPr>
        <p:txBody>
          <a:bodyPr wrap="square" lIns="91440" tIns="45720" rIns="91440" bIns="45720" rtlCol="0" anchor="t">
            <a:spAutoFit/>
          </a:bodyPr>
          <a:lstStyle/>
          <a:p>
            <a:pPr marL="271145" indent="-271145"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Check system and network requirements </a:t>
            </a:r>
            <a:endParaRPr lang="en-US" dirty="0">
              <a:latin typeface="Calibri Light" panose="020F0302020204030204" pitchFamily="34" charset="0"/>
              <a:ea typeface="Calibri Light" panose="020F0302020204030204" pitchFamily="34" charset="0"/>
              <a:cs typeface="Calibri Light" panose="020F0302020204030204" pitchFamily="34" charset="0"/>
            </a:endParaRPr>
          </a:p>
          <a:p>
            <a:pPr marL="271463"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Install the Riverside App or create a desktop shortcut to the student login page on all student devices.</a:t>
            </a:r>
          </a:p>
          <a:p>
            <a:pPr marL="271463" indent="-271463" defTabSz="868680">
              <a:spcAft>
                <a:spcPts val="600"/>
              </a:spcAft>
              <a:buFont typeface="Wingdings" panose="05000000000000000000" pitchFamily="2" charset="2"/>
              <a:buChar char="Ø"/>
            </a:pPr>
            <a:r>
              <a:rPr lang="en-US" sz="1330" kern="1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Ensure student devices are ready for testing.</a:t>
            </a:r>
            <a:endParaRPr lang="en-US" sz="14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6" name="Freeform: Shape 5">
            <a:extLst>
              <a:ext uri="{FF2B5EF4-FFF2-40B4-BE49-F238E27FC236}">
                <a16:creationId xmlns:a16="http://schemas.microsoft.com/office/drawing/2014/main" id="{8C20F235-5E48-9505-F07B-832EBF920F84}"/>
              </a:ext>
            </a:extLst>
          </p:cNvPr>
          <p:cNvSpPr/>
          <p:nvPr/>
        </p:nvSpPr>
        <p:spPr>
          <a:xfrm>
            <a:off x="928589" y="1694074"/>
            <a:ext cx="1505547" cy="646802"/>
          </a:xfrm>
          <a:custGeom>
            <a:avLst/>
            <a:gdLst>
              <a:gd name="connsiteX0" fmla="*/ 0 w 1929247"/>
              <a:gd name="connsiteY0" fmla="*/ 88187 h 881869"/>
              <a:gd name="connsiteX1" fmla="*/ 88187 w 1929247"/>
              <a:gd name="connsiteY1" fmla="*/ 0 h 881869"/>
              <a:gd name="connsiteX2" fmla="*/ 1841060 w 1929247"/>
              <a:gd name="connsiteY2" fmla="*/ 0 h 881869"/>
              <a:gd name="connsiteX3" fmla="*/ 1929247 w 1929247"/>
              <a:gd name="connsiteY3" fmla="*/ 88187 h 881869"/>
              <a:gd name="connsiteX4" fmla="*/ 1929247 w 1929247"/>
              <a:gd name="connsiteY4" fmla="*/ 793682 h 881869"/>
              <a:gd name="connsiteX5" fmla="*/ 1841060 w 1929247"/>
              <a:gd name="connsiteY5" fmla="*/ 881869 h 881869"/>
              <a:gd name="connsiteX6" fmla="*/ 88187 w 1929247"/>
              <a:gd name="connsiteY6" fmla="*/ 881869 h 881869"/>
              <a:gd name="connsiteX7" fmla="*/ 0 w 1929247"/>
              <a:gd name="connsiteY7" fmla="*/ 793682 h 881869"/>
              <a:gd name="connsiteX8" fmla="*/ 0 w 1929247"/>
              <a:gd name="connsiteY8" fmla="*/ 88187 h 88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9247" h="881869">
                <a:moveTo>
                  <a:pt x="0" y="88187"/>
                </a:moveTo>
                <a:cubicBezTo>
                  <a:pt x="0" y="39483"/>
                  <a:pt x="39483" y="0"/>
                  <a:pt x="88187" y="0"/>
                </a:cubicBezTo>
                <a:lnTo>
                  <a:pt x="1841060" y="0"/>
                </a:lnTo>
                <a:cubicBezTo>
                  <a:pt x="1889764" y="0"/>
                  <a:pt x="1929247" y="39483"/>
                  <a:pt x="1929247" y="88187"/>
                </a:cubicBezTo>
                <a:lnTo>
                  <a:pt x="1929247" y="793682"/>
                </a:lnTo>
                <a:cubicBezTo>
                  <a:pt x="1929247" y="842386"/>
                  <a:pt x="1889764" y="881869"/>
                  <a:pt x="1841060" y="881869"/>
                </a:cubicBezTo>
                <a:lnTo>
                  <a:pt x="88187" y="881869"/>
                </a:lnTo>
                <a:cubicBezTo>
                  <a:pt x="39483" y="881869"/>
                  <a:pt x="0" y="842386"/>
                  <a:pt x="0" y="793682"/>
                </a:cubicBezTo>
                <a:lnTo>
                  <a:pt x="0" y="88187"/>
                </a:lnTo>
                <a:close/>
              </a:path>
            </a:pathLst>
          </a:custGeom>
          <a:ln>
            <a:solidFill>
              <a:schemeClr val="tx1">
                <a:lumMod val="50000"/>
                <a:lumOff val="50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0957" tIns="160957" rIns="160957" bIns="160957" numCol="1" spcCol="1270" anchor="ctr" anchorCtr="0">
            <a:noAutofit/>
          </a:bodyPr>
          <a:lstStyle/>
          <a:p>
            <a:pPr algn="ctr" defTabSz="802323">
              <a:lnSpc>
                <a:spcPct val="90000"/>
              </a:lnSpc>
              <a:spcBef>
                <a:spcPct val="0"/>
              </a:spcBef>
              <a:spcAft>
                <a:spcPct val="35000"/>
              </a:spcAft>
            </a:pPr>
            <a:r>
              <a:rPr lang="en-US" sz="1520" b="1" kern="1200">
                <a:solidFill>
                  <a:sysClr val="windowText" lastClr="000000"/>
                </a:solidFill>
                <a:latin typeface="+mn-lt"/>
                <a:ea typeface="+mn-ea"/>
                <a:cs typeface="+mn-cs"/>
              </a:rPr>
              <a:t>Tech Readiness</a:t>
            </a:r>
            <a:endParaRPr lang="en-US" sz="1600" b="1">
              <a:solidFill>
                <a:sysClr val="windowText" lastClr="000000"/>
              </a:solidFill>
            </a:endParaRPr>
          </a:p>
        </p:txBody>
      </p:sp>
      <p:cxnSp>
        <p:nvCxnSpPr>
          <p:cNvPr id="19" name="Straight Connector 18">
            <a:extLst>
              <a:ext uri="{FF2B5EF4-FFF2-40B4-BE49-F238E27FC236}">
                <a16:creationId xmlns:a16="http://schemas.microsoft.com/office/drawing/2014/main" id="{142F0198-B063-AE70-8C00-7AA861BE4A99}"/>
              </a:ext>
            </a:extLst>
          </p:cNvPr>
          <p:cNvCxnSpPr/>
          <p:nvPr/>
        </p:nvCxnSpPr>
        <p:spPr>
          <a:xfrm>
            <a:off x="1628775" y="1352550"/>
            <a:ext cx="1460034" cy="0"/>
          </a:xfrm>
          <a:prstGeom prst="line">
            <a:avLst/>
          </a:prstGeom>
          <a:ln w="38100"/>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785494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52FF0D-8B1D-5864-43B0-3288C93262FF}"/>
              </a:ext>
            </a:extLst>
          </p:cNvPr>
          <p:cNvSpPr/>
          <p:nvPr/>
        </p:nvSpPr>
        <p:spPr>
          <a:xfrm>
            <a:off x="691351" y="1182894"/>
            <a:ext cx="457200" cy="479933"/>
          </a:xfrm>
          <a:prstGeom prst="rect">
            <a:avLst/>
          </a:prstGeom>
          <a:solidFill>
            <a:schemeClr val="accent1">
              <a:lumMod val="40000"/>
              <a:lumOff val="60000"/>
              <a:alpha val="5019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8" name="Picture 7" descr="DataManager logo">
            <a:extLst>
              <a:ext uri="{FF2B5EF4-FFF2-40B4-BE49-F238E27FC236}">
                <a16:creationId xmlns:a16="http://schemas.microsoft.com/office/drawing/2014/main" id="{D5F5ED1E-E309-BAD1-8F85-D91645DF91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9741" y="92784"/>
            <a:ext cx="1284675" cy="1280449"/>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7" name="TextBox 6">
            <a:extLst>
              <a:ext uri="{FF2B5EF4-FFF2-40B4-BE49-F238E27FC236}">
                <a16:creationId xmlns:a16="http://schemas.microsoft.com/office/drawing/2014/main" id="{8B6253A6-5298-F24B-DAEE-D343E4F696BD}"/>
              </a:ext>
            </a:extLst>
          </p:cNvPr>
          <p:cNvSpPr txBox="1"/>
          <p:nvPr/>
        </p:nvSpPr>
        <p:spPr>
          <a:xfrm>
            <a:off x="691350" y="1182894"/>
            <a:ext cx="9398947" cy="584775"/>
          </a:xfrm>
          <a:prstGeom prst="rect">
            <a:avLst/>
          </a:prstGeom>
          <a:noFill/>
        </p:spPr>
        <p:txBody>
          <a:bodyPr wrap="square" rtlCol="0">
            <a:spAutoFit/>
          </a:bodyPr>
          <a:lstStyle/>
          <a:p>
            <a:r>
              <a:rPr lang="en-US" sz="3200" b="1" spc="3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Review System/Network Requirements</a:t>
            </a:r>
          </a:p>
        </p:txBody>
      </p:sp>
      <p:sp>
        <p:nvSpPr>
          <p:cNvPr id="3" name="Content Placeholder 2">
            <a:extLst>
              <a:ext uri="{FF2B5EF4-FFF2-40B4-BE49-F238E27FC236}">
                <a16:creationId xmlns:a16="http://schemas.microsoft.com/office/drawing/2014/main" id="{8B1A1A2A-0ABA-A218-9D21-79441F9C2E88}"/>
              </a:ext>
            </a:extLst>
          </p:cNvPr>
          <p:cNvSpPr>
            <a:spLocks noGrp="1"/>
          </p:cNvSpPr>
          <p:nvPr>
            <p:ph idx="1"/>
          </p:nvPr>
        </p:nvSpPr>
        <p:spPr>
          <a:xfrm>
            <a:off x="609600" y="1900535"/>
            <a:ext cx="10991850" cy="4351338"/>
          </a:xfrm>
        </p:spPr>
        <p:txBody>
          <a:bodyPr>
            <a:normAutofit/>
          </a:bodyPr>
          <a:lstStyle/>
          <a:p>
            <a:r>
              <a:rPr lang="en-US" sz="26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System/Network Requirements and DataManager Domain and Port Listing.</a:t>
            </a:r>
          </a:p>
          <a:p>
            <a:r>
              <a:rPr lang="en-US" sz="26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Considerations: </a:t>
            </a:r>
          </a:p>
          <a:p>
            <a:pPr lvl="1"/>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If schools are testing with wireless devices, do you have access points (APs) in each room or another setup. </a:t>
            </a:r>
          </a:p>
          <a:p>
            <a:pPr lvl="1"/>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If possible, postpone scheduled network scans and updates to devices during testing window.</a:t>
            </a:r>
          </a:p>
          <a:p>
            <a:pPr lvl="1"/>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How many students are testing simultaneously?  If their testing schedules allow plan on staggered start times.</a:t>
            </a:r>
          </a:p>
          <a:p>
            <a:r>
              <a:rPr lang="en-US" sz="26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While TAs are performing live proctoring it is nevertheless still important to minimize local network processes and programs that compete for bandwidth.</a:t>
            </a:r>
          </a:p>
        </p:txBody>
      </p:sp>
      <p:sp>
        <p:nvSpPr>
          <p:cNvPr id="11" name="Title 1">
            <a:extLst>
              <a:ext uri="{FF2B5EF4-FFF2-40B4-BE49-F238E27FC236}">
                <a16:creationId xmlns:a16="http://schemas.microsoft.com/office/drawing/2014/main" id="{4F1485FC-5B24-554A-4F7C-4935B3BE485B}"/>
              </a:ext>
            </a:extLst>
          </p:cNvPr>
          <p:cNvSpPr>
            <a:spLocks noGrp="1"/>
          </p:cNvSpPr>
          <p:nvPr>
            <p:ph type="title"/>
          </p:nvPr>
        </p:nvSpPr>
        <p:spPr>
          <a:xfrm>
            <a:off x="609600" y="316933"/>
            <a:ext cx="10817625" cy="726696"/>
          </a:xfrm>
        </p:spPr>
        <p:txBody>
          <a:bodyPr>
            <a:noAutofit/>
          </a:bodyPr>
          <a:lstStyle/>
          <a:p>
            <a:r>
              <a:rPr lang="en-US" sz="3200" b="1" dirty="0">
                <a:solidFill>
                  <a:schemeClr val="tx2">
                    <a:lumMod val="90000"/>
                    <a:lumOff val="10000"/>
                  </a:schemeClr>
                </a:solidFill>
                <a:latin typeface="Arial Black" panose="020B0A04020102020204" pitchFamily="34" charset="0"/>
              </a:rPr>
              <a:t>Pretesting Activities for Online Testing</a:t>
            </a:r>
          </a:p>
        </p:txBody>
      </p:sp>
    </p:spTree>
    <p:extLst>
      <p:ext uri="{BB962C8B-B14F-4D97-AF65-F5344CB8AC3E}">
        <p14:creationId xmlns:p14="http://schemas.microsoft.com/office/powerpoint/2010/main" val="1579606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52FF0D-8B1D-5864-43B0-3288C93262FF}"/>
              </a:ext>
            </a:extLst>
          </p:cNvPr>
          <p:cNvSpPr/>
          <p:nvPr/>
        </p:nvSpPr>
        <p:spPr>
          <a:xfrm>
            <a:off x="691351" y="1182894"/>
            <a:ext cx="457200" cy="479933"/>
          </a:xfrm>
          <a:prstGeom prst="rect">
            <a:avLst/>
          </a:prstGeom>
          <a:solidFill>
            <a:schemeClr val="accent1">
              <a:lumMod val="40000"/>
              <a:lumOff val="60000"/>
              <a:alpha val="5019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B6253A6-5298-F24B-DAEE-D343E4F696BD}"/>
              </a:ext>
            </a:extLst>
          </p:cNvPr>
          <p:cNvSpPr txBox="1"/>
          <p:nvPr/>
        </p:nvSpPr>
        <p:spPr>
          <a:xfrm>
            <a:off x="691350" y="1182894"/>
            <a:ext cx="9398947" cy="584775"/>
          </a:xfrm>
          <a:prstGeom prst="rect">
            <a:avLst/>
          </a:prstGeom>
          <a:noFill/>
        </p:spPr>
        <p:txBody>
          <a:bodyPr wrap="square" rtlCol="0">
            <a:spAutoFit/>
          </a:bodyPr>
          <a:lstStyle/>
          <a:p>
            <a:r>
              <a:rPr lang="en-US" sz="3200" b="1" spc="3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Prepare student devices for testing</a:t>
            </a:r>
          </a:p>
        </p:txBody>
      </p:sp>
      <p:sp>
        <p:nvSpPr>
          <p:cNvPr id="3" name="Content Placeholder 2">
            <a:extLst>
              <a:ext uri="{FF2B5EF4-FFF2-40B4-BE49-F238E27FC236}">
                <a16:creationId xmlns:a16="http://schemas.microsoft.com/office/drawing/2014/main" id="{8B1A1A2A-0ABA-A218-9D21-79441F9C2E88}"/>
              </a:ext>
            </a:extLst>
          </p:cNvPr>
          <p:cNvSpPr>
            <a:spLocks noGrp="1"/>
          </p:cNvSpPr>
          <p:nvPr>
            <p:ph idx="1"/>
          </p:nvPr>
        </p:nvSpPr>
        <p:spPr>
          <a:xfrm>
            <a:off x="600075" y="2009137"/>
            <a:ext cx="10972800" cy="4351338"/>
          </a:xfrm>
        </p:spPr>
        <p:txBody>
          <a:bodyPr>
            <a:normAutofit/>
          </a:bodyPr>
          <a:lstStyle/>
          <a:p>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Make sure the Riverside App is installed on all devices or create a desktop shortcut to the student login page at </a:t>
            </a: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hlinkClick r:id="rId3"/>
              </a:rPr>
              <a:t>www.riversideonlinetest.com</a:t>
            </a: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a:t>
            </a:r>
            <a:endParaRPr lang="en-US" sz="26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endParaRPr>
          </a:p>
          <a:p>
            <a:r>
              <a:rPr lang="en-US" sz="26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Verify that student devices are completely charged.</a:t>
            </a:r>
          </a:p>
          <a:p>
            <a:r>
              <a:rPr lang="en-US" sz="26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Confirm the functionality of the volume.</a:t>
            </a:r>
          </a:p>
          <a:p>
            <a:r>
              <a:rPr lang="en-US" sz="26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Provide headphones for audio proctoring.</a:t>
            </a:r>
          </a:p>
          <a:p>
            <a:r>
              <a:rPr lang="en-US" sz="26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Have additional devices on standby.</a:t>
            </a:r>
          </a:p>
          <a:p>
            <a:r>
              <a:rPr lang="en-US" sz="26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Close all active applications, including additional browser windows or tabs, on both student and proctor devices.</a:t>
            </a:r>
          </a:p>
        </p:txBody>
      </p:sp>
      <p:sp>
        <p:nvSpPr>
          <p:cNvPr id="9" name="Title 1">
            <a:extLst>
              <a:ext uri="{FF2B5EF4-FFF2-40B4-BE49-F238E27FC236}">
                <a16:creationId xmlns:a16="http://schemas.microsoft.com/office/drawing/2014/main" id="{D5D4A83B-966B-C27C-A4A3-267B3668A468}"/>
              </a:ext>
            </a:extLst>
          </p:cNvPr>
          <p:cNvSpPr>
            <a:spLocks noGrp="1"/>
          </p:cNvSpPr>
          <p:nvPr>
            <p:ph type="title"/>
          </p:nvPr>
        </p:nvSpPr>
        <p:spPr>
          <a:xfrm>
            <a:off x="691350" y="310534"/>
            <a:ext cx="10662450" cy="726696"/>
          </a:xfrm>
        </p:spPr>
        <p:txBody>
          <a:bodyPr>
            <a:noAutofit/>
          </a:bodyPr>
          <a:lstStyle/>
          <a:p>
            <a:r>
              <a:rPr lang="en-US" sz="3200" b="1" dirty="0">
                <a:solidFill>
                  <a:schemeClr val="tx2">
                    <a:lumMod val="90000"/>
                    <a:lumOff val="10000"/>
                  </a:schemeClr>
                </a:solidFill>
                <a:latin typeface="Arial Black" panose="020B0A04020102020204" pitchFamily="34" charset="0"/>
              </a:rPr>
              <a:t>Pretesting Activities for Online Testing</a:t>
            </a:r>
          </a:p>
        </p:txBody>
      </p:sp>
      <p:pic>
        <p:nvPicPr>
          <p:cNvPr id="4" name="Picture 3" descr="DataManager logo">
            <a:extLst>
              <a:ext uri="{FF2B5EF4-FFF2-40B4-BE49-F238E27FC236}">
                <a16:creationId xmlns:a16="http://schemas.microsoft.com/office/drawing/2014/main" id="{729AA673-97CA-B5ED-5AA9-358FF6E188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9741" y="92784"/>
            <a:ext cx="1284675" cy="1280449"/>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451064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A6153-34A7-B1E7-AE17-E264DB95037B}"/>
              </a:ext>
            </a:extLst>
          </p:cNvPr>
          <p:cNvSpPr>
            <a:spLocks noGrp="1"/>
          </p:cNvSpPr>
          <p:nvPr>
            <p:ph type="title"/>
          </p:nvPr>
        </p:nvSpPr>
        <p:spPr>
          <a:xfrm>
            <a:off x="691351" y="310534"/>
            <a:ext cx="10662449" cy="726696"/>
          </a:xfrm>
        </p:spPr>
        <p:txBody>
          <a:bodyPr>
            <a:noAutofit/>
          </a:bodyPr>
          <a:lstStyle/>
          <a:p>
            <a:r>
              <a:rPr lang="en-US" sz="3200" b="1" dirty="0">
                <a:solidFill>
                  <a:schemeClr val="tx2">
                    <a:lumMod val="90000"/>
                    <a:lumOff val="10000"/>
                  </a:schemeClr>
                </a:solidFill>
                <a:latin typeface="Arial Black" panose="020B0A04020102020204" pitchFamily="34" charset="0"/>
              </a:rPr>
              <a:t>Pretesting Activities for Online Testing</a:t>
            </a:r>
          </a:p>
        </p:txBody>
      </p:sp>
      <p:sp>
        <p:nvSpPr>
          <p:cNvPr id="4" name="TextBox 3">
            <a:extLst>
              <a:ext uri="{FF2B5EF4-FFF2-40B4-BE49-F238E27FC236}">
                <a16:creationId xmlns:a16="http://schemas.microsoft.com/office/drawing/2014/main" id="{4720D073-8A56-3690-AC6E-A6A60573D45A}"/>
              </a:ext>
            </a:extLst>
          </p:cNvPr>
          <p:cNvSpPr txBox="1"/>
          <p:nvPr/>
        </p:nvSpPr>
        <p:spPr>
          <a:xfrm>
            <a:off x="619125" y="1842497"/>
            <a:ext cx="10925175" cy="4001095"/>
          </a:xfrm>
          <a:prstGeom prst="rect">
            <a:avLst/>
          </a:prstGeom>
          <a:noFill/>
        </p:spPr>
        <p:txBody>
          <a:bodyPr wrap="square" rtlCol="0">
            <a:spAutoFit/>
          </a:bodyPr>
          <a:lstStyle/>
          <a:p>
            <a:r>
              <a:rPr lang="en-US" sz="2800" b="1" spc="3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Student Roster</a:t>
            </a:r>
          </a:p>
          <a:p>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The SCDE will be submitting a student roster to be used by ALL districts for the grade 2 administration of CogAT and the Iowa Assessments during the main and make-up test windows.  Roster will be available in DataManager by Monday 9/21. </a:t>
            </a:r>
          </a:p>
          <a:p>
            <a:pPr marL="342900" indent="-342900">
              <a:buFont typeface="Arial" panose="020B0604020202020204" pitchFamily="34" charset="0"/>
              <a:buChar char="•"/>
            </a:pP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Roster name- </a:t>
            </a:r>
            <a:r>
              <a:rPr lang="en-US" sz="2400" b="1"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SCDE Gr 2 GT Testing- Fall 2026</a:t>
            </a:r>
          </a:p>
          <a:p>
            <a:pPr marL="342900" indent="-342900">
              <a:buFont typeface="Arial" panose="020B0604020202020204" pitchFamily="34" charset="0"/>
              <a:buChar char="•"/>
            </a:pP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School Test Coordinators can download the roster to confirm that all students in their schools are included.</a:t>
            </a:r>
          </a:p>
          <a:p>
            <a:pPr marL="342900" indent="-342900">
              <a:spcBef>
                <a:spcPts val="600"/>
              </a:spcBef>
              <a:buFont typeface="Arial" pitchFamily="34" charset="0"/>
              <a:buChar char="•"/>
              <a:defRPr/>
            </a:pP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Please </a:t>
            </a:r>
            <a:r>
              <a:rPr lang="en-US" sz="2400" b="1" u="sng"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Do not </a:t>
            </a: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rename the roster</a:t>
            </a:r>
          </a:p>
          <a:p>
            <a:pPr marL="342900" indent="-342900">
              <a:spcBef>
                <a:spcPts val="600"/>
              </a:spcBef>
              <a:buFont typeface="Arial" pitchFamily="34" charset="0"/>
              <a:buChar char="•"/>
              <a:defRPr/>
            </a:pP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Districts </a:t>
            </a:r>
            <a:r>
              <a:rPr lang="en-US" sz="2400" b="1"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do not </a:t>
            </a: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need to submit or create separate rosters for the grade 2 GT testing.</a:t>
            </a:r>
          </a:p>
          <a:p>
            <a:pPr marL="342900" indent="-342900">
              <a:buFont typeface="Arial" panose="020B0604020202020204" pitchFamily="34" charset="0"/>
              <a:buChar char="•"/>
            </a:pPr>
            <a:endPar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5" name="Rectangle 4">
            <a:extLst>
              <a:ext uri="{FF2B5EF4-FFF2-40B4-BE49-F238E27FC236}">
                <a16:creationId xmlns:a16="http://schemas.microsoft.com/office/drawing/2014/main" id="{5052FF0D-8B1D-5864-43B0-3288C93262FF}"/>
              </a:ext>
            </a:extLst>
          </p:cNvPr>
          <p:cNvSpPr/>
          <p:nvPr/>
        </p:nvSpPr>
        <p:spPr>
          <a:xfrm>
            <a:off x="691351" y="1182894"/>
            <a:ext cx="457200" cy="479933"/>
          </a:xfrm>
          <a:prstGeom prst="rect">
            <a:avLst/>
          </a:prstGeom>
          <a:solidFill>
            <a:schemeClr val="accent1">
              <a:lumMod val="40000"/>
              <a:lumOff val="60000"/>
              <a:alpha val="5019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54425C0-5B53-C185-2301-DF0AC3C8702D}"/>
              </a:ext>
            </a:extLst>
          </p:cNvPr>
          <p:cNvSpPr txBox="1"/>
          <p:nvPr/>
        </p:nvSpPr>
        <p:spPr>
          <a:xfrm>
            <a:off x="838200" y="1181184"/>
            <a:ext cx="8215820" cy="584775"/>
          </a:xfrm>
          <a:prstGeom prst="rect">
            <a:avLst/>
          </a:prstGeom>
          <a:noFill/>
        </p:spPr>
        <p:txBody>
          <a:bodyPr wrap="square" rtlCol="0">
            <a:spAutoFit/>
          </a:bodyPr>
          <a:lstStyle/>
          <a:p>
            <a:r>
              <a:rPr lang="en-US" sz="3200" b="1" spc="3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Rostering</a:t>
            </a:r>
          </a:p>
        </p:txBody>
      </p:sp>
      <p:pic>
        <p:nvPicPr>
          <p:cNvPr id="7" name="Picture 6" descr="DataManager logo">
            <a:extLst>
              <a:ext uri="{FF2B5EF4-FFF2-40B4-BE49-F238E27FC236}">
                <a16:creationId xmlns:a16="http://schemas.microsoft.com/office/drawing/2014/main" id="{F6B74FB0-D256-E76C-AAE8-694158561C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9741" y="92784"/>
            <a:ext cx="1284675" cy="1280449"/>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172097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52FF0D-8B1D-5864-43B0-3288C93262FF}"/>
              </a:ext>
            </a:extLst>
          </p:cNvPr>
          <p:cNvSpPr/>
          <p:nvPr/>
        </p:nvSpPr>
        <p:spPr>
          <a:xfrm>
            <a:off x="691351" y="1182894"/>
            <a:ext cx="457200" cy="479933"/>
          </a:xfrm>
          <a:prstGeom prst="rect">
            <a:avLst/>
          </a:prstGeom>
          <a:solidFill>
            <a:schemeClr val="accent1">
              <a:lumMod val="40000"/>
              <a:lumOff val="60000"/>
              <a:alpha val="5019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54425C0-5B53-C185-2301-DF0AC3C8702D}"/>
              </a:ext>
            </a:extLst>
          </p:cNvPr>
          <p:cNvSpPr txBox="1"/>
          <p:nvPr/>
        </p:nvSpPr>
        <p:spPr>
          <a:xfrm>
            <a:off x="691351" y="1165638"/>
            <a:ext cx="8362669" cy="584775"/>
          </a:xfrm>
          <a:prstGeom prst="rect">
            <a:avLst/>
          </a:prstGeom>
          <a:noFill/>
        </p:spPr>
        <p:txBody>
          <a:bodyPr wrap="square" rtlCol="0">
            <a:spAutoFit/>
          </a:bodyPr>
          <a:lstStyle/>
          <a:p>
            <a:r>
              <a:rPr lang="en-US" sz="3200" b="1" spc="3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Rostering</a:t>
            </a:r>
          </a:p>
        </p:txBody>
      </p:sp>
      <p:sp>
        <p:nvSpPr>
          <p:cNvPr id="3" name="TextBox 2">
            <a:extLst>
              <a:ext uri="{FF2B5EF4-FFF2-40B4-BE49-F238E27FC236}">
                <a16:creationId xmlns:a16="http://schemas.microsoft.com/office/drawing/2014/main" id="{539F9135-3BEC-2C56-326B-7FE2DF30F8B4}"/>
              </a:ext>
            </a:extLst>
          </p:cNvPr>
          <p:cNvSpPr txBox="1"/>
          <p:nvPr/>
        </p:nvSpPr>
        <p:spPr>
          <a:xfrm>
            <a:off x="822576" y="1897183"/>
            <a:ext cx="10202501" cy="1261884"/>
          </a:xfrm>
          <a:prstGeom prst="rect">
            <a:avLst/>
          </a:prstGeom>
          <a:noFill/>
        </p:spPr>
        <p:txBody>
          <a:bodyPr wrap="square" rtlCol="0">
            <a:spAutoFit/>
          </a:bodyPr>
          <a:lstStyle/>
          <a:p>
            <a:r>
              <a:rPr lang="en-US" sz="2800" b="1" spc="3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Staff file</a:t>
            </a:r>
          </a:p>
          <a:p>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DTCs must provide DataManager access to all staff administering online CogAT and Iowa Assessments. </a:t>
            </a:r>
          </a:p>
        </p:txBody>
      </p:sp>
      <p:sp>
        <p:nvSpPr>
          <p:cNvPr id="9" name="Content Placeholder 1">
            <a:extLst>
              <a:ext uri="{FF2B5EF4-FFF2-40B4-BE49-F238E27FC236}">
                <a16:creationId xmlns:a16="http://schemas.microsoft.com/office/drawing/2014/main" id="{C177E000-F12C-0A46-FCD9-DA6AB2F18935}"/>
              </a:ext>
            </a:extLst>
          </p:cNvPr>
          <p:cNvSpPr txBox="1">
            <a:spLocks/>
          </p:cNvSpPr>
          <p:nvPr/>
        </p:nvSpPr>
        <p:spPr>
          <a:xfrm>
            <a:off x="1148551" y="3273551"/>
            <a:ext cx="9538500" cy="1753499"/>
          </a:xfrm>
          <a:prstGeom prst="rect">
            <a:avLst/>
          </a:prstGeom>
        </p:spPr>
        <p:txBody>
          <a:bodyPr>
            <a:no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defRPr/>
            </a:pPr>
            <a:r>
              <a:rPr lang="en-US" sz="2400" b="1"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Step 1</a:t>
            </a: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 Export a list of staff users using the Manage Staff functionality in DataManager</a:t>
            </a:r>
          </a:p>
          <a:p>
            <a:pPr marL="0" indent="0">
              <a:spcBef>
                <a:spcPts val="600"/>
              </a:spcBef>
              <a:buNone/>
              <a:defRPr/>
            </a:pPr>
            <a:r>
              <a:rPr lang="en-US" sz="2400" b="1"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Step 2</a:t>
            </a: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 Update the users as necessary and add new staff if needed.</a:t>
            </a:r>
          </a:p>
          <a:p>
            <a:pPr marL="0" indent="0">
              <a:spcBef>
                <a:spcPts val="600"/>
              </a:spcBef>
              <a:buNone/>
              <a:defRPr/>
            </a:pPr>
            <a:r>
              <a:rPr lang="en-US" sz="2400" b="1"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Step 3</a:t>
            </a: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 Submit the file to Celia Ortiz for upload</a:t>
            </a:r>
          </a:p>
          <a:p>
            <a:pPr marL="0" indent="0">
              <a:spcBef>
                <a:spcPts val="600"/>
              </a:spcBef>
              <a:buNone/>
              <a:defRPr/>
            </a:pPr>
            <a:endParaRPr lang="en-US"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 name="TextBox 3">
            <a:extLst>
              <a:ext uri="{FF2B5EF4-FFF2-40B4-BE49-F238E27FC236}">
                <a16:creationId xmlns:a16="http://schemas.microsoft.com/office/drawing/2014/main" id="{A84F6F01-AD4E-6620-C9B1-76F908C54D1E}"/>
              </a:ext>
            </a:extLst>
          </p:cNvPr>
          <p:cNvSpPr txBox="1"/>
          <p:nvPr/>
        </p:nvSpPr>
        <p:spPr>
          <a:xfrm>
            <a:off x="822576" y="5273749"/>
            <a:ext cx="10558130" cy="461665"/>
          </a:xfrm>
          <a:prstGeom prst="rect">
            <a:avLst/>
          </a:prstGeom>
          <a:noFill/>
        </p:spPr>
        <p:txBody>
          <a:bodyPr wrap="square" rtlCol="0">
            <a:spAutoFit/>
          </a:bodyPr>
          <a:lstStyle/>
          <a:p>
            <a:r>
              <a:rPr lang="en-US" dirty="0"/>
              <a:t>📌</a:t>
            </a: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Manual entry of new staff or edits to existing staff is also available</a:t>
            </a:r>
          </a:p>
        </p:txBody>
      </p:sp>
      <p:sp>
        <p:nvSpPr>
          <p:cNvPr id="11" name="Title 1">
            <a:extLst>
              <a:ext uri="{FF2B5EF4-FFF2-40B4-BE49-F238E27FC236}">
                <a16:creationId xmlns:a16="http://schemas.microsoft.com/office/drawing/2014/main" id="{A7883B34-7164-7A7E-AF9C-FB3EEC3ED8A2}"/>
              </a:ext>
            </a:extLst>
          </p:cNvPr>
          <p:cNvSpPr>
            <a:spLocks noGrp="1"/>
          </p:cNvSpPr>
          <p:nvPr>
            <p:ph type="title"/>
          </p:nvPr>
        </p:nvSpPr>
        <p:spPr>
          <a:xfrm>
            <a:off x="691351" y="310534"/>
            <a:ext cx="10662449" cy="726696"/>
          </a:xfrm>
        </p:spPr>
        <p:txBody>
          <a:bodyPr>
            <a:noAutofit/>
          </a:bodyPr>
          <a:lstStyle/>
          <a:p>
            <a:r>
              <a:rPr lang="en-US" sz="3200" b="1" dirty="0">
                <a:solidFill>
                  <a:schemeClr val="tx2">
                    <a:lumMod val="90000"/>
                    <a:lumOff val="10000"/>
                  </a:schemeClr>
                </a:solidFill>
                <a:latin typeface="Arial Black" panose="020B0A04020102020204" pitchFamily="34" charset="0"/>
              </a:rPr>
              <a:t>Pretesting Activities for Online Testing</a:t>
            </a:r>
          </a:p>
        </p:txBody>
      </p:sp>
      <p:pic>
        <p:nvPicPr>
          <p:cNvPr id="7" name="Picture 6" descr="DataManager logo">
            <a:extLst>
              <a:ext uri="{FF2B5EF4-FFF2-40B4-BE49-F238E27FC236}">
                <a16:creationId xmlns:a16="http://schemas.microsoft.com/office/drawing/2014/main" id="{3B8B2034-C139-6024-D0D6-1E53051E09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9741" y="92784"/>
            <a:ext cx="1284675" cy="1280449"/>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94079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52FF0D-8B1D-5864-43B0-3288C93262FF}"/>
              </a:ext>
            </a:extLst>
          </p:cNvPr>
          <p:cNvSpPr/>
          <p:nvPr/>
        </p:nvSpPr>
        <p:spPr>
          <a:xfrm>
            <a:off x="691351" y="1182894"/>
            <a:ext cx="457200" cy="479933"/>
          </a:xfrm>
          <a:prstGeom prst="rect">
            <a:avLst/>
          </a:prstGeom>
          <a:solidFill>
            <a:schemeClr val="accent1">
              <a:lumMod val="40000"/>
              <a:lumOff val="60000"/>
              <a:alpha val="5019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49D5B0E-617D-AA64-D8E3-1428EF9AAD5C}"/>
              </a:ext>
            </a:extLst>
          </p:cNvPr>
          <p:cNvSpPr txBox="1"/>
          <p:nvPr/>
        </p:nvSpPr>
        <p:spPr>
          <a:xfrm>
            <a:off x="691351" y="1929650"/>
            <a:ext cx="10404557" cy="1200329"/>
          </a:xfrm>
          <a:prstGeom prst="rect">
            <a:avLst/>
          </a:prstGeom>
          <a:noFill/>
        </p:spPr>
        <p:txBody>
          <a:bodyPr wrap="square" rtlCol="0">
            <a:spAutoFit/>
          </a:bodyPr>
          <a:lstStyle/>
          <a:p>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The SCDE will create the Test Events that will be used by </a:t>
            </a:r>
            <a:r>
              <a:rPr lang="en-US" sz="2400" u="sng"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ALL</a:t>
            </a:r>
            <a:r>
              <a:rPr lang="en-US" sz="24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 districts for the grade 2 administration of CogAT and Iowa Assessment during the Fall 2025 testing window. These test events are scheduled to open on Monday, September 21.</a:t>
            </a:r>
          </a:p>
        </p:txBody>
      </p:sp>
      <p:sp>
        <p:nvSpPr>
          <p:cNvPr id="7" name="TextBox 6">
            <a:extLst>
              <a:ext uri="{FF2B5EF4-FFF2-40B4-BE49-F238E27FC236}">
                <a16:creationId xmlns:a16="http://schemas.microsoft.com/office/drawing/2014/main" id="{8B6253A6-5298-F24B-DAEE-D343E4F696BD}"/>
              </a:ext>
            </a:extLst>
          </p:cNvPr>
          <p:cNvSpPr txBox="1"/>
          <p:nvPr/>
        </p:nvSpPr>
        <p:spPr>
          <a:xfrm>
            <a:off x="691351" y="1182894"/>
            <a:ext cx="8215820" cy="584775"/>
          </a:xfrm>
          <a:prstGeom prst="rect">
            <a:avLst/>
          </a:prstGeom>
          <a:noFill/>
        </p:spPr>
        <p:txBody>
          <a:bodyPr wrap="square" rtlCol="0">
            <a:spAutoFit/>
          </a:bodyPr>
          <a:lstStyle/>
          <a:p>
            <a:r>
              <a:rPr lang="en-US" sz="3200" b="1" spc="3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Test Events</a:t>
            </a:r>
          </a:p>
        </p:txBody>
      </p:sp>
      <p:sp>
        <p:nvSpPr>
          <p:cNvPr id="10" name="Content Placeholder 1">
            <a:extLst>
              <a:ext uri="{FF2B5EF4-FFF2-40B4-BE49-F238E27FC236}">
                <a16:creationId xmlns:a16="http://schemas.microsoft.com/office/drawing/2014/main" id="{3B83952C-9D6E-5880-9032-CE338117E890}"/>
              </a:ext>
            </a:extLst>
          </p:cNvPr>
          <p:cNvSpPr txBox="1">
            <a:spLocks/>
          </p:cNvSpPr>
          <p:nvPr/>
        </p:nvSpPr>
        <p:spPr>
          <a:xfrm>
            <a:off x="590550" y="3429000"/>
            <a:ext cx="11049000" cy="2743199"/>
          </a:xfrm>
          <a:prstGeom prst="rect">
            <a:avLst/>
          </a:prstGeom>
        </p:spPr>
        <p:txBody>
          <a:bodyPr>
            <a:no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4163" lvl="1" indent="0">
              <a:spcBef>
                <a:spcPts val="600"/>
              </a:spcBef>
              <a:buNone/>
              <a:defRPr/>
            </a:pPr>
            <a:r>
              <a:rPr lang="en-US" dirty="0"/>
              <a:t>🚨</a:t>
            </a:r>
            <a:r>
              <a:rPr lang="en-US" sz="2200" b="1"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Important reminders:</a:t>
            </a:r>
          </a:p>
          <a:p>
            <a:pPr lvl="1">
              <a:spcBef>
                <a:spcPts val="600"/>
              </a:spcBef>
              <a:defRPr/>
            </a:pPr>
            <a:r>
              <a:rPr lang="en-US" sz="22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Districts are not required to create separate Test Events for grade 2 GT testing.</a:t>
            </a:r>
          </a:p>
          <a:p>
            <a:pPr lvl="1">
              <a:spcBef>
                <a:spcPts val="600"/>
              </a:spcBef>
              <a:defRPr/>
            </a:pPr>
            <a:r>
              <a:rPr lang="en-US" sz="22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Please refrain from closing the Test Events that have been set up for grade 2 GT testing.</a:t>
            </a:r>
          </a:p>
          <a:p>
            <a:pPr lvl="1">
              <a:spcBef>
                <a:spcPts val="600"/>
              </a:spcBef>
              <a:defRPr/>
            </a:pPr>
            <a:r>
              <a:rPr lang="en-US" sz="22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Avoid reopening a Test Event once it has been closed.</a:t>
            </a:r>
          </a:p>
          <a:p>
            <a:pPr lvl="1">
              <a:spcBef>
                <a:spcPts val="600"/>
              </a:spcBef>
              <a:defRPr/>
            </a:pPr>
            <a:r>
              <a:rPr lang="en-US" sz="22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After the Test Events have been closed, no additional testing will be permitted.</a:t>
            </a:r>
            <a:endPar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6" name="Title 1">
            <a:extLst>
              <a:ext uri="{FF2B5EF4-FFF2-40B4-BE49-F238E27FC236}">
                <a16:creationId xmlns:a16="http://schemas.microsoft.com/office/drawing/2014/main" id="{BC0F9B89-13DC-3607-A095-CD7542E53920}"/>
              </a:ext>
            </a:extLst>
          </p:cNvPr>
          <p:cNvSpPr>
            <a:spLocks noGrp="1"/>
          </p:cNvSpPr>
          <p:nvPr>
            <p:ph type="title"/>
          </p:nvPr>
        </p:nvSpPr>
        <p:spPr>
          <a:xfrm>
            <a:off x="691351" y="310534"/>
            <a:ext cx="10662449" cy="726696"/>
          </a:xfrm>
        </p:spPr>
        <p:txBody>
          <a:bodyPr>
            <a:noAutofit/>
          </a:bodyPr>
          <a:lstStyle/>
          <a:p>
            <a:r>
              <a:rPr lang="en-US" sz="3200" b="1" dirty="0">
                <a:solidFill>
                  <a:schemeClr val="tx2">
                    <a:lumMod val="90000"/>
                    <a:lumOff val="10000"/>
                  </a:schemeClr>
                </a:solidFill>
                <a:latin typeface="Arial Black" panose="020B0A04020102020204" pitchFamily="34" charset="0"/>
              </a:rPr>
              <a:t>Pretesting Activities for Online Testing</a:t>
            </a:r>
          </a:p>
        </p:txBody>
      </p:sp>
      <p:pic>
        <p:nvPicPr>
          <p:cNvPr id="3" name="Picture 2" descr="DataManager logo">
            <a:extLst>
              <a:ext uri="{FF2B5EF4-FFF2-40B4-BE49-F238E27FC236}">
                <a16:creationId xmlns:a16="http://schemas.microsoft.com/office/drawing/2014/main" id="{1E668D68-D9C5-A516-76F0-20B7968BC1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9741" y="92784"/>
            <a:ext cx="1284675" cy="1280449"/>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79410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D0F9E-B8D1-1ABF-7973-66F68BFFE8EE}"/>
              </a:ext>
            </a:extLst>
          </p:cNvPr>
          <p:cNvSpPr>
            <a:spLocks noGrp="1"/>
          </p:cNvSpPr>
          <p:nvPr>
            <p:ph type="title" idx="4294967295"/>
          </p:nvPr>
        </p:nvSpPr>
        <p:spPr>
          <a:xfrm>
            <a:off x="0" y="250825"/>
            <a:ext cx="10925175" cy="704850"/>
          </a:xfrm>
        </p:spPr>
        <p:txBody>
          <a:bodyPr>
            <a:normAutofit/>
          </a:bodyPr>
          <a:lstStyle/>
          <a:p>
            <a:r>
              <a:rPr lang="en-US"/>
              <a:t>✅ </a:t>
            </a:r>
            <a:r>
              <a:rPr lang="en-US" sz="4000" b="1" spc="300">
                <a:solidFill>
                  <a:schemeClr val="tx2"/>
                </a:solidFill>
                <a:latin typeface="Arial Black" panose="020B0A04020102020204" pitchFamily="34" charset="0"/>
              </a:rPr>
              <a:t>DTC Checklist- </a:t>
            </a:r>
            <a:r>
              <a:rPr lang="en-US" sz="4000" b="1" i="1" spc="300">
                <a:solidFill>
                  <a:schemeClr val="tx2"/>
                </a:solidFill>
                <a:latin typeface="Arial Black" panose="020B0A04020102020204" pitchFamily="34" charset="0"/>
              </a:rPr>
              <a:t>Before Testing</a:t>
            </a:r>
          </a:p>
        </p:txBody>
      </p:sp>
      <p:sp>
        <p:nvSpPr>
          <p:cNvPr id="3" name="Content Placeholder 2">
            <a:extLst>
              <a:ext uri="{FF2B5EF4-FFF2-40B4-BE49-F238E27FC236}">
                <a16:creationId xmlns:a16="http://schemas.microsoft.com/office/drawing/2014/main" id="{1A10E046-3D26-E63E-ABC7-EDA967E74F31}"/>
              </a:ext>
            </a:extLst>
          </p:cNvPr>
          <p:cNvSpPr>
            <a:spLocks noGrp="1"/>
          </p:cNvSpPr>
          <p:nvPr>
            <p:ph idx="4294967295"/>
          </p:nvPr>
        </p:nvSpPr>
        <p:spPr>
          <a:xfrm>
            <a:off x="660688" y="1136650"/>
            <a:ext cx="9979603" cy="4584700"/>
          </a:xfrm>
        </p:spPr>
        <p:txBody>
          <a:bodyPr>
            <a:noAutofit/>
          </a:bodyPr>
          <a:lstStyle/>
          <a:p>
            <a:pPr>
              <a:lnSpc>
                <a:spcPct val="100000"/>
              </a:lnSpc>
              <a:spcBef>
                <a:spcPts val="0"/>
              </a:spcBef>
              <a:spcAft>
                <a:spcPts val="1200"/>
              </a:spcAft>
              <a:buClr>
                <a:schemeClr val="accent6"/>
              </a:buClr>
              <a:buFont typeface="Wingdings" panose="05000000000000000000" pitchFamily="2" charset="2"/>
              <a:buChar char="ü"/>
            </a:pPr>
            <a:r>
              <a:rPr lang="en-US" sz="2200" dirty="0">
                <a:latin typeface="Calibri Light" panose="020F0302020204030204" pitchFamily="34" charset="0"/>
                <a:ea typeface="Calibri Light" panose="020F0302020204030204" pitchFamily="34" charset="0"/>
                <a:cs typeface="Calibri Light" panose="020F0302020204030204" pitchFamily="34" charset="0"/>
              </a:rPr>
              <a:t>Participate in all required DTC pretest training sessions.</a:t>
            </a:r>
          </a:p>
          <a:p>
            <a:pPr>
              <a:lnSpc>
                <a:spcPct val="100000"/>
              </a:lnSpc>
              <a:spcBef>
                <a:spcPts val="0"/>
              </a:spcBef>
              <a:spcAft>
                <a:spcPts val="1200"/>
              </a:spcAft>
              <a:buClr>
                <a:schemeClr val="accent6"/>
              </a:buClr>
              <a:buFont typeface="Wingdings" panose="05000000000000000000" pitchFamily="2" charset="2"/>
              <a:buChar char="ü"/>
            </a:pPr>
            <a:r>
              <a:rPr lang="en-US" sz="2200" dirty="0">
                <a:latin typeface="Calibri Light" panose="020F0302020204030204" pitchFamily="34" charset="0"/>
                <a:ea typeface="Calibri Light" panose="020F0302020204030204" pitchFamily="34" charset="0"/>
                <a:cs typeface="Calibri Light" panose="020F0302020204030204" pitchFamily="34" charset="0"/>
              </a:rPr>
              <a:t>Ensure all personnel involved in administering or monitoring Gifted &amp; Talented assessments receive proper training, including STCs, Test Administrators (TAs), and monitors.</a:t>
            </a:r>
          </a:p>
          <a:p>
            <a:pPr>
              <a:lnSpc>
                <a:spcPct val="100000"/>
              </a:lnSpc>
              <a:spcBef>
                <a:spcPts val="0"/>
              </a:spcBef>
              <a:spcAft>
                <a:spcPts val="1200"/>
              </a:spcAft>
              <a:buClr>
                <a:schemeClr val="accent6"/>
              </a:buClr>
              <a:buFont typeface="Wingdings" panose="05000000000000000000" pitchFamily="2" charset="2"/>
              <a:buChar char="ü"/>
            </a:pPr>
            <a:r>
              <a:rPr lang="en-US" sz="2200" dirty="0">
                <a:latin typeface="Calibri Light" panose="020F0302020204030204" pitchFamily="34" charset="0"/>
                <a:ea typeface="Calibri Light" panose="020F0302020204030204" pitchFamily="34" charset="0"/>
                <a:cs typeface="Calibri Light" panose="020F0302020204030204" pitchFamily="34" charset="0"/>
              </a:rPr>
              <a:t>Ensure DTCs, STCs, Test Administrators (TAs), and monitors complete the Agreement to Maintain Test Security and Confidentiality forms (Paper TAM, pages 66-71).</a:t>
            </a:r>
          </a:p>
          <a:p>
            <a:pPr fontAlgn="t">
              <a:lnSpc>
                <a:spcPct val="100000"/>
              </a:lnSpc>
              <a:spcBef>
                <a:spcPts val="0"/>
              </a:spcBef>
              <a:buClr>
                <a:schemeClr val="accent6"/>
              </a:buClr>
              <a:buFont typeface="Wingdings" panose="05000000000000000000" pitchFamily="2" charset="2"/>
              <a:buChar char="ü"/>
            </a:pPr>
            <a:r>
              <a:rPr lang="en-US" sz="2200" dirty="0">
                <a:latin typeface="Calibri Light" panose="020F0302020204030204" pitchFamily="34" charset="0"/>
                <a:ea typeface="Calibri Light" panose="020F0302020204030204" pitchFamily="34" charset="0"/>
                <a:cs typeface="Calibri Light" panose="020F0302020204030204" pitchFamily="34" charset="0"/>
              </a:rPr>
              <a:t>Develop a district testing schedule. Refer to page 17 of the TAM for a sample schedule.</a:t>
            </a:r>
          </a:p>
          <a:p>
            <a:pPr fontAlgn="t">
              <a:lnSpc>
                <a:spcPct val="100000"/>
              </a:lnSpc>
              <a:spcBef>
                <a:spcPts val="0"/>
              </a:spcBef>
              <a:buClr>
                <a:schemeClr val="accent6"/>
              </a:buClr>
              <a:buFont typeface="Wingdings" panose="05000000000000000000" pitchFamily="2" charset="2"/>
              <a:buChar char="ü"/>
            </a:pPr>
            <a:r>
              <a:rPr lang="en-US" sz="2200" dirty="0">
                <a:latin typeface="Calibri Light" panose="020F0302020204030204" pitchFamily="34" charset="0"/>
                <a:ea typeface="Calibri Light" panose="020F0302020204030204" pitchFamily="34" charset="0"/>
                <a:cs typeface="Calibri Light" panose="020F0302020204030204" pitchFamily="34" charset="0"/>
              </a:rPr>
              <a:t>Ensure each school has an adequate supply of Test Administration Manuals (TAMs).</a:t>
            </a:r>
          </a:p>
          <a:p>
            <a:pPr fontAlgn="t">
              <a:lnSpc>
                <a:spcPct val="100000"/>
              </a:lnSpc>
              <a:spcBef>
                <a:spcPts val="0"/>
              </a:spcBef>
              <a:buClr>
                <a:schemeClr val="accent6"/>
              </a:buClr>
              <a:buFont typeface="Wingdings" panose="05000000000000000000" pitchFamily="2" charset="2"/>
              <a:buChar char="ü"/>
            </a:pPr>
            <a:r>
              <a:rPr lang="en-US" sz="2200" dirty="0">
                <a:latin typeface="Calibri Light" panose="020F0302020204030204" pitchFamily="34" charset="0"/>
                <a:ea typeface="Calibri Light" panose="020F0302020204030204" pitchFamily="34" charset="0"/>
                <a:cs typeface="Calibri Light" panose="020F0302020204030204" pitchFamily="34" charset="0"/>
              </a:rPr>
              <a:t>Request paper materials, if needed, using the Request for Additional Test Materials form included with your shipment. </a:t>
            </a:r>
          </a:p>
        </p:txBody>
      </p:sp>
    </p:spTree>
    <p:extLst>
      <p:ext uri="{BB962C8B-B14F-4D97-AF65-F5344CB8AC3E}">
        <p14:creationId xmlns:p14="http://schemas.microsoft.com/office/powerpoint/2010/main" val="569936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3A2D60-ABEA-C697-110A-FE7A622EC5A7}"/>
              </a:ext>
            </a:extLst>
          </p:cNvPr>
          <p:cNvSpPr>
            <a:spLocks noGrp="1"/>
          </p:cNvSpPr>
          <p:nvPr>
            <p:ph type="body" idx="4294967295"/>
          </p:nvPr>
        </p:nvSpPr>
        <p:spPr>
          <a:xfrm>
            <a:off x="595312" y="1204738"/>
            <a:ext cx="6700838" cy="2224262"/>
          </a:xfrm>
        </p:spPr>
        <p:txBody>
          <a:bodyPr>
            <a:normAutofit fontScale="85000" lnSpcReduction="20000"/>
          </a:bodyPr>
          <a:lstStyle/>
          <a:p>
            <a:pPr fontAlgn="t">
              <a:buClr>
                <a:schemeClr val="accent6"/>
              </a:buClr>
              <a:buFont typeface="Wingdings" panose="05000000000000000000" pitchFamily="2" charset="2"/>
              <a:buChar char="ü"/>
            </a:pPr>
            <a:r>
              <a:rPr lang="en-US" sz="2200" b="0" dirty="0">
                <a:latin typeface="Calibri Light" panose="020F0302020204030204" pitchFamily="34" charset="0"/>
                <a:ea typeface="Calibri Light" panose="020F0302020204030204" pitchFamily="34" charset="0"/>
                <a:cs typeface="Calibri Light" panose="020F0302020204030204" pitchFamily="34" charset="0"/>
              </a:rPr>
              <a:t>Ensure that adequate training is given to all persons who will be administering or monitoring the CogAT and Iowa Assessments.</a:t>
            </a:r>
          </a:p>
          <a:p>
            <a:pPr lvl="0" fontAlgn="t">
              <a:buClr>
                <a:schemeClr val="accent6"/>
              </a:buClr>
              <a:buFont typeface="Wingdings" panose="05000000000000000000" pitchFamily="2" charset="2"/>
              <a:buChar char="ü"/>
            </a:pPr>
            <a:r>
              <a:rPr lang="en-US" sz="2200" b="0" dirty="0">
                <a:latin typeface="Calibri Light" panose="020F0302020204030204" pitchFamily="34" charset="0"/>
                <a:ea typeface="Calibri Light" panose="020F0302020204030204" pitchFamily="34" charset="0"/>
                <a:cs typeface="Calibri Light" panose="020F0302020204030204" pitchFamily="34" charset="0"/>
              </a:rPr>
              <a:t>Inform teachers of the testing schedule.</a:t>
            </a:r>
          </a:p>
          <a:p>
            <a:pPr lvl="0" fontAlgn="t">
              <a:buClr>
                <a:schemeClr val="accent6"/>
              </a:buClr>
              <a:buFont typeface="Wingdings" panose="05000000000000000000" pitchFamily="2" charset="2"/>
              <a:buChar char="ü"/>
            </a:pPr>
            <a:r>
              <a:rPr lang="en-US" sz="2200" b="0" dirty="0">
                <a:latin typeface="Calibri Light" panose="020F0302020204030204" pitchFamily="34" charset="0"/>
                <a:ea typeface="Calibri Light" panose="020F0302020204030204" pitchFamily="34" charset="0"/>
                <a:cs typeface="Calibri Light" panose="020F0302020204030204" pitchFamily="34" charset="0"/>
              </a:rPr>
              <a:t>Confirm that all grade 2 students are rostered correctly.</a:t>
            </a:r>
          </a:p>
          <a:p>
            <a:pPr fontAlgn="t">
              <a:buClr>
                <a:schemeClr val="accent6"/>
              </a:buClr>
              <a:buFont typeface="Wingdings" panose="05000000000000000000" pitchFamily="2" charset="2"/>
              <a:buChar char="ü"/>
            </a:pPr>
            <a:r>
              <a:rPr lang="en-US" sz="2200" b="0" dirty="0">
                <a:latin typeface="Calibri Light" panose="020F0302020204030204" pitchFamily="34" charset="0"/>
                <a:ea typeface="Calibri Light" panose="020F0302020204030204" pitchFamily="34" charset="0"/>
                <a:cs typeface="Calibri Light" panose="020F0302020204030204" pitchFamily="34" charset="0"/>
              </a:rPr>
              <a:t>Arrange accommodations for students who need them.</a:t>
            </a:r>
          </a:p>
          <a:p>
            <a:pPr fontAlgn="t">
              <a:buClr>
                <a:schemeClr val="accent6"/>
              </a:buClr>
              <a:buFont typeface="Wingdings" panose="05000000000000000000" pitchFamily="2" charset="2"/>
              <a:buChar char="ü"/>
            </a:pPr>
            <a:r>
              <a:rPr lang="en-US" altLang="en-US" sz="2000" dirty="0">
                <a:latin typeface="Calibri Light" panose="020F0302020204030204" pitchFamily="34" charset="0"/>
                <a:ea typeface="Calibri Light" panose="020F0302020204030204" pitchFamily="34" charset="0"/>
                <a:cs typeface="Calibri Light" panose="020F0302020204030204" pitchFamily="34" charset="0"/>
              </a:rPr>
              <a:t>Determine who will create Test Sessions in preparations for testing</a:t>
            </a:r>
            <a:endParaRPr lang="en-US" sz="2200" b="0" dirty="0">
              <a:latin typeface="Calibri Light" panose="020F0302020204030204" pitchFamily="34" charset="0"/>
              <a:ea typeface="Calibri Light" panose="020F0302020204030204" pitchFamily="34" charset="0"/>
              <a:cs typeface="Calibri Light" panose="020F0302020204030204" pitchFamily="34" charset="0"/>
            </a:endParaRPr>
          </a:p>
          <a:p>
            <a:pPr lvl="0" fontAlgn="t">
              <a:buClr>
                <a:schemeClr val="accent6"/>
              </a:buClr>
              <a:buFont typeface="Wingdings" panose="05000000000000000000" pitchFamily="2" charset="2"/>
              <a:buChar char="ü"/>
            </a:pPr>
            <a:r>
              <a:rPr lang="en-US" sz="2200" b="0" dirty="0">
                <a:latin typeface="Calibri Light" panose="020F0302020204030204" pitchFamily="34" charset="0"/>
                <a:ea typeface="Calibri Light" panose="020F0302020204030204" pitchFamily="34" charset="0"/>
                <a:cs typeface="Calibri Light" panose="020F0302020204030204" pitchFamily="34" charset="0"/>
              </a:rPr>
              <a:t>Communicate teacher responsibilities.</a:t>
            </a:r>
          </a:p>
        </p:txBody>
      </p:sp>
      <p:sp>
        <p:nvSpPr>
          <p:cNvPr id="4" name="Title 1">
            <a:extLst>
              <a:ext uri="{FF2B5EF4-FFF2-40B4-BE49-F238E27FC236}">
                <a16:creationId xmlns:a16="http://schemas.microsoft.com/office/drawing/2014/main" id="{4C0F8814-A8BE-2B9D-8748-2FD169EC986A}"/>
              </a:ext>
            </a:extLst>
          </p:cNvPr>
          <p:cNvSpPr txBox="1">
            <a:spLocks/>
          </p:cNvSpPr>
          <p:nvPr/>
        </p:nvSpPr>
        <p:spPr>
          <a:xfrm>
            <a:off x="595312" y="345689"/>
            <a:ext cx="11001375" cy="704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 </a:t>
            </a:r>
            <a:r>
              <a:rPr lang="en-US" sz="4000" b="1" spc="300">
                <a:solidFill>
                  <a:schemeClr val="tx2"/>
                </a:solidFill>
                <a:latin typeface="Arial Black" panose="020B0A04020102020204" pitchFamily="34" charset="0"/>
              </a:rPr>
              <a:t>STC Checklist- </a:t>
            </a:r>
            <a:r>
              <a:rPr lang="en-US" sz="4000" b="1" i="1" spc="300">
                <a:solidFill>
                  <a:schemeClr val="tx2"/>
                </a:solidFill>
                <a:latin typeface="Arial Black" panose="020B0A04020102020204" pitchFamily="34" charset="0"/>
              </a:rPr>
              <a:t>Before Testing</a:t>
            </a:r>
          </a:p>
        </p:txBody>
      </p:sp>
      <p:sp>
        <p:nvSpPr>
          <p:cNvPr id="2" name="Content Placeholder 2">
            <a:extLst>
              <a:ext uri="{FF2B5EF4-FFF2-40B4-BE49-F238E27FC236}">
                <a16:creationId xmlns:a16="http://schemas.microsoft.com/office/drawing/2014/main" id="{BC2661BD-22D6-7E9B-262C-7148A7677FF9}"/>
              </a:ext>
            </a:extLst>
          </p:cNvPr>
          <p:cNvSpPr txBox="1">
            <a:spLocks/>
          </p:cNvSpPr>
          <p:nvPr/>
        </p:nvSpPr>
        <p:spPr>
          <a:xfrm>
            <a:off x="6065836" y="3428999"/>
            <a:ext cx="5924550" cy="2619375"/>
          </a:xfrm>
          <a:prstGeom prst="rect">
            <a:avLst/>
          </a:prstGeom>
          <a:noFill/>
          <a:ln>
            <a:noFill/>
          </a:ln>
        </p:spPr>
        <p:txBody>
          <a:bodyPr vert="horz" wrap="square" lIns="91440" tIns="45720" rIns="91440" bIns="45720" anchor="t" anchorCtr="0" compatLnSpc="1">
            <a:normAutofit fontScale="92500" lnSpcReduction="20000"/>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Tahoma"/>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Tahoma"/>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Tahoma"/>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itchFamily="34"/>
              <a:buNone/>
            </a:pPr>
            <a:r>
              <a:rPr lang="en-US" altLang="en-US" sz="2200" b="1" dirty="0">
                <a:latin typeface="Calibri Light" panose="020F0302020204030204" pitchFamily="34" charset="0"/>
                <a:ea typeface="Calibri Light" panose="020F0302020204030204" pitchFamily="34" charset="0"/>
                <a:cs typeface="Calibri Light" panose="020F0302020204030204" pitchFamily="34" charset="0"/>
              </a:rPr>
              <a:t>Teacher responsibilities: </a:t>
            </a:r>
          </a:p>
          <a:p>
            <a:pPr>
              <a:spcBef>
                <a:spcPts val="0"/>
              </a:spcBef>
              <a:buClr>
                <a:schemeClr val="accent6"/>
              </a:buClr>
              <a:buFont typeface="Wingdings" panose="05000000000000000000" pitchFamily="2" charset="2"/>
              <a:buChar char="ü"/>
            </a:pPr>
            <a:r>
              <a:rPr lang="en-US" altLang="en-US" sz="2200" dirty="0">
                <a:latin typeface="Calibri Light" panose="020F0302020204030204" pitchFamily="34" charset="0"/>
                <a:ea typeface="Calibri Light" panose="020F0302020204030204" pitchFamily="34" charset="0"/>
                <a:cs typeface="Calibri Light" panose="020F0302020204030204" pitchFamily="34" charset="0"/>
              </a:rPr>
              <a:t>Ensure student devices and headphones are ready for testing.</a:t>
            </a:r>
          </a:p>
          <a:p>
            <a:pPr>
              <a:spcBef>
                <a:spcPts val="0"/>
              </a:spcBef>
              <a:buClr>
                <a:schemeClr val="accent6"/>
              </a:buClr>
              <a:buFont typeface="Wingdings" panose="05000000000000000000" pitchFamily="2" charset="2"/>
              <a:buChar char="ü"/>
            </a:pPr>
            <a:r>
              <a:rPr lang="en-US" altLang="en-US" sz="2200" dirty="0">
                <a:latin typeface="Calibri Light" panose="020F0302020204030204" pitchFamily="34" charset="0"/>
                <a:ea typeface="Calibri Light" panose="020F0302020204030204" pitchFamily="34" charset="0"/>
                <a:cs typeface="Calibri Light" panose="020F0302020204030204" pitchFamily="34" charset="0"/>
              </a:rPr>
              <a:t>Create and manage test sessions.</a:t>
            </a:r>
          </a:p>
          <a:p>
            <a:pPr>
              <a:spcBef>
                <a:spcPts val="0"/>
              </a:spcBef>
              <a:buClr>
                <a:schemeClr val="accent6"/>
              </a:buClr>
              <a:buFont typeface="Wingdings" panose="05000000000000000000" pitchFamily="2" charset="2"/>
              <a:buChar char="ü"/>
            </a:pPr>
            <a:r>
              <a:rPr lang="en-US" altLang="en-US" sz="2200" dirty="0">
                <a:latin typeface="Calibri Light" panose="020F0302020204030204" pitchFamily="34" charset="0"/>
                <a:ea typeface="Calibri Light" panose="020F0302020204030204" pitchFamily="34" charset="0"/>
                <a:cs typeface="Calibri Light" panose="020F0302020204030204" pitchFamily="34" charset="0"/>
              </a:rPr>
              <a:t>Provide scratch paper and pencils for Mathematics subtests.</a:t>
            </a:r>
          </a:p>
          <a:p>
            <a:pPr>
              <a:spcBef>
                <a:spcPts val="0"/>
              </a:spcBef>
              <a:buClr>
                <a:schemeClr val="accent6"/>
              </a:buClr>
              <a:buFont typeface="Wingdings" panose="05000000000000000000" pitchFamily="2" charset="2"/>
              <a:buChar char="ü"/>
            </a:pPr>
            <a:r>
              <a:rPr lang="en-US" altLang="en-US" sz="2200" dirty="0">
                <a:latin typeface="Calibri Light" panose="020F0302020204030204" pitchFamily="34" charset="0"/>
                <a:ea typeface="Calibri Light" panose="020F0302020204030204" pitchFamily="34" charset="0"/>
                <a:cs typeface="Calibri Light" panose="020F0302020204030204" pitchFamily="34" charset="0"/>
              </a:rPr>
              <a:t>Distribute student login information (Student ID and session code).Administer approved accommodations as needed.</a:t>
            </a:r>
          </a:p>
          <a:p>
            <a:pPr>
              <a:spcBef>
                <a:spcPts val="0"/>
              </a:spcBef>
              <a:buClr>
                <a:schemeClr val="accent6"/>
              </a:buClr>
              <a:buFont typeface="Wingdings" panose="05000000000000000000" pitchFamily="2" charset="2"/>
              <a:buChar char="ü"/>
            </a:pPr>
            <a:r>
              <a:rPr lang="en-US" altLang="en-US" sz="2200" dirty="0">
                <a:latin typeface="Calibri Light" panose="020F0302020204030204" pitchFamily="34" charset="0"/>
                <a:ea typeface="Calibri Light" panose="020F0302020204030204" pitchFamily="34" charset="0"/>
                <a:cs typeface="Calibri Light" panose="020F0302020204030204" pitchFamily="34" charset="0"/>
              </a:rPr>
              <a:t>Verify all students have completed their tests.</a:t>
            </a:r>
          </a:p>
          <a:p>
            <a:pPr>
              <a:spcBef>
                <a:spcPts val="0"/>
              </a:spcBef>
              <a:buClr>
                <a:schemeClr val="accent6"/>
              </a:buClr>
              <a:buFont typeface="Wingdings" panose="05000000000000000000" pitchFamily="2" charset="2"/>
              <a:buChar char="ü"/>
            </a:pPr>
            <a:endParaRPr lang="en-US" altLang="en-US" sz="2200"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0" name="Graphic 9" descr="Back with solid fill">
            <a:extLst>
              <a:ext uri="{FF2B5EF4-FFF2-40B4-BE49-F238E27FC236}">
                <a16:creationId xmlns:a16="http://schemas.microsoft.com/office/drawing/2014/main" id="{05F74592-E861-8493-9216-E08F9EA8C0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flipV="1">
            <a:off x="5225255" y="3163541"/>
            <a:ext cx="840581" cy="840581"/>
          </a:xfrm>
          <a:prstGeom prst="rect">
            <a:avLst/>
          </a:prstGeom>
        </p:spPr>
      </p:pic>
    </p:spTree>
    <p:extLst>
      <p:ext uri="{BB962C8B-B14F-4D97-AF65-F5344CB8AC3E}">
        <p14:creationId xmlns:p14="http://schemas.microsoft.com/office/powerpoint/2010/main" val="142265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7D71C-D764-BD53-A21A-CEF8BDB2C07A}"/>
              </a:ext>
            </a:extLst>
          </p:cNvPr>
          <p:cNvSpPr>
            <a:spLocks noGrp="1"/>
          </p:cNvSpPr>
          <p:nvPr>
            <p:ph type="title"/>
          </p:nvPr>
        </p:nvSpPr>
        <p:spPr>
          <a:xfrm>
            <a:off x="632012" y="350196"/>
            <a:ext cx="5457161" cy="1624520"/>
          </a:xfrm>
        </p:spPr>
        <p:txBody>
          <a:bodyPr anchor="ctr">
            <a:normAutofit fontScale="90000"/>
          </a:bodyPr>
          <a:lstStyle/>
          <a:p>
            <a:r>
              <a:rPr lang="en-US" sz="4000" kern="1200" dirty="0">
                <a:solidFill>
                  <a:schemeClr val="tx2">
                    <a:lumMod val="90000"/>
                    <a:lumOff val="10000"/>
                  </a:schemeClr>
                </a:solidFill>
                <a:latin typeface="Arial Black" panose="020B0A04020102020204" pitchFamily="34" charset="0"/>
                <a:cs typeface="Arial" panose="020B0604020202020204" pitchFamily="34" charset="0"/>
              </a:rPr>
              <a:t>SUNS and Power School ID Numbers</a:t>
            </a:r>
            <a:endParaRPr lang="en-US" sz="4000" dirty="0">
              <a:solidFill>
                <a:schemeClr val="tx2">
                  <a:lumMod val="90000"/>
                  <a:lumOff val="10000"/>
                </a:schemeClr>
              </a:solidFill>
              <a:latin typeface="Arial Black" panose="020B0A04020102020204" pitchFamily="34" charset="0"/>
            </a:endParaRPr>
          </a:p>
        </p:txBody>
      </p:sp>
      <p:sp>
        <p:nvSpPr>
          <p:cNvPr id="41" name="Content Placeholder 2">
            <a:extLst>
              <a:ext uri="{FF2B5EF4-FFF2-40B4-BE49-F238E27FC236}">
                <a16:creationId xmlns:a16="http://schemas.microsoft.com/office/drawing/2014/main" id="{D4B09DFD-EA0C-D132-57CB-902D930FC747}"/>
              </a:ext>
            </a:extLst>
          </p:cNvPr>
          <p:cNvSpPr>
            <a:spLocks noGrp="1"/>
          </p:cNvSpPr>
          <p:nvPr>
            <p:ph idx="1"/>
          </p:nvPr>
        </p:nvSpPr>
        <p:spPr>
          <a:xfrm>
            <a:off x="632012" y="1605804"/>
            <a:ext cx="5330638" cy="3480546"/>
          </a:xfrm>
        </p:spPr>
        <p:txBody>
          <a:bodyPr anchor="ctr">
            <a:normAutofit/>
          </a:bodyPr>
          <a:lstStyle/>
          <a:p>
            <a:pPr>
              <a:defRPr/>
            </a:pPr>
            <a:r>
              <a:rPr lang="en-US" sz="2400" b="1" kern="1200" dirty="0">
                <a:latin typeface="Calibri Light" panose="020F0302020204030204" pitchFamily="34" charset="0"/>
                <a:ea typeface="Calibri Light" panose="020F0302020204030204" pitchFamily="34" charset="0"/>
                <a:cs typeface="Calibri Light" panose="020F0302020204030204" pitchFamily="34" charset="0"/>
              </a:rPr>
              <a:t>Student Identification Number (State ID)</a:t>
            </a:r>
          </a:p>
          <a:p>
            <a:pPr marL="457200" lvl="1" indent="0">
              <a:spcBef>
                <a:spcPts val="0"/>
              </a:spcBef>
              <a:buNone/>
              <a:defRPr/>
            </a:pPr>
            <a:r>
              <a:rPr lang="en-US" dirty="0">
                <a:latin typeface="Calibri Light" panose="020F0302020204030204" pitchFamily="34" charset="0"/>
                <a:ea typeface="Calibri Light" panose="020F0302020204030204" pitchFamily="34" charset="0"/>
                <a:cs typeface="Calibri Light" panose="020F0302020204030204" pitchFamily="34" charset="0"/>
              </a:rPr>
              <a:t>The </a:t>
            </a:r>
            <a:r>
              <a:rPr lang="en-US" kern="1200" dirty="0">
                <a:latin typeface="Calibri Light" panose="020F0302020204030204" pitchFamily="34" charset="0"/>
                <a:ea typeface="Calibri Light" panose="020F0302020204030204" pitchFamily="34" charset="0"/>
                <a:cs typeface="Calibri Light" panose="020F0302020204030204" pitchFamily="34" charset="0"/>
              </a:rPr>
              <a:t>10-digit State ID number assigned to each student is used for testing online.</a:t>
            </a:r>
            <a:endParaRPr lang="en-US" b="1" dirty="0">
              <a:latin typeface="Calibri Light" panose="020F0302020204030204" pitchFamily="34" charset="0"/>
              <a:ea typeface="Calibri Light" panose="020F0302020204030204" pitchFamily="34" charset="0"/>
              <a:cs typeface="Calibri Light" panose="020F0302020204030204" pitchFamily="34" charset="0"/>
            </a:endParaRPr>
          </a:p>
          <a:p>
            <a:pPr>
              <a:defRPr/>
            </a:pPr>
            <a:r>
              <a:rPr lang="en-US" sz="2400" b="1" kern="1200" dirty="0">
                <a:latin typeface="Calibri Light" panose="020F0302020204030204" pitchFamily="34" charset="0"/>
                <a:ea typeface="Calibri Light" panose="020F0302020204030204" pitchFamily="34" charset="0"/>
                <a:cs typeface="Calibri Light" panose="020F0302020204030204" pitchFamily="34" charset="0"/>
              </a:rPr>
              <a:t>Student Power School Number</a:t>
            </a:r>
          </a:p>
          <a:p>
            <a:pPr marL="457200" lvl="1" indent="0">
              <a:spcBef>
                <a:spcPts val="0"/>
              </a:spcBef>
              <a:buNone/>
              <a:defRPr/>
            </a:pPr>
            <a:r>
              <a:rPr lang="en-US" kern="1200" dirty="0">
                <a:latin typeface="Calibri Light" panose="020F0302020204030204" pitchFamily="34" charset="0"/>
                <a:ea typeface="Calibri Light" panose="020F0302020204030204" pitchFamily="34" charset="0"/>
                <a:cs typeface="Calibri Light" panose="020F0302020204030204" pitchFamily="34" charset="0"/>
              </a:rPr>
              <a:t>The 5–12-digit Power School Number is not unique across the entire state and will likely cause problems if used for online testing.  </a:t>
            </a:r>
          </a:p>
        </p:txBody>
      </p:sp>
      <p:pic>
        <p:nvPicPr>
          <p:cNvPr id="42" name="Picture 41" descr="3D numbers in white and orange">
            <a:extLst>
              <a:ext uri="{FF2B5EF4-FFF2-40B4-BE49-F238E27FC236}">
                <a16:creationId xmlns:a16="http://schemas.microsoft.com/office/drawing/2014/main" id="{8DFED896-8BCA-37B8-E74F-C5B3E460CCCA}"/>
              </a:ext>
            </a:extLst>
          </p:cNvPr>
          <p:cNvPicPr>
            <a:picLocks noChangeAspect="1"/>
          </p:cNvPicPr>
          <p:nvPr/>
        </p:nvPicPr>
        <p:blipFill>
          <a:blip r:embed="rId3"/>
          <a:srcRect l="24828" r="25116"/>
          <a:stretch>
            <a:fillRect/>
          </a:stretch>
        </p:blipFill>
        <p:spPr>
          <a:xfrm>
            <a:off x="6096000" y="1"/>
            <a:ext cx="6102825" cy="6858000"/>
          </a:xfrm>
          <a:prstGeom prst="rect">
            <a:avLst/>
          </a:prstGeom>
        </p:spPr>
      </p:pic>
    </p:spTree>
    <p:extLst>
      <p:ext uri="{BB962C8B-B14F-4D97-AF65-F5344CB8AC3E}">
        <p14:creationId xmlns:p14="http://schemas.microsoft.com/office/powerpoint/2010/main" val="31341819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F64987-231D-2051-C9D9-88C96F7988A6}"/>
              </a:ext>
            </a:extLst>
          </p:cNvPr>
          <p:cNvSpPr>
            <a:spLocks noGrp="1"/>
          </p:cNvSpPr>
          <p:nvPr>
            <p:ph type="title"/>
          </p:nvPr>
        </p:nvSpPr>
        <p:spPr>
          <a:xfrm>
            <a:off x="839788" y="365126"/>
            <a:ext cx="10515600" cy="719396"/>
          </a:xfrm>
        </p:spPr>
        <p:txBody>
          <a:bodyPr>
            <a:normAutofit/>
          </a:bodyPr>
          <a:lstStyle/>
          <a:p>
            <a:r>
              <a:rPr lang="en-US" sz="4000" b="1">
                <a:solidFill>
                  <a:schemeClr val="tx2"/>
                </a:solidFill>
                <a:latin typeface="Arial Black" panose="020B0A04020102020204" pitchFamily="34" charset="0"/>
              </a:rPr>
              <a:t>Checklist- During &amp; After Testing</a:t>
            </a:r>
          </a:p>
        </p:txBody>
      </p:sp>
      <p:sp>
        <p:nvSpPr>
          <p:cNvPr id="5" name="Text Placeholder 4">
            <a:extLst>
              <a:ext uri="{FF2B5EF4-FFF2-40B4-BE49-F238E27FC236}">
                <a16:creationId xmlns:a16="http://schemas.microsoft.com/office/drawing/2014/main" id="{597A0FE4-BF12-8BF3-2628-8C639FFF8886}"/>
              </a:ext>
            </a:extLst>
          </p:cNvPr>
          <p:cNvSpPr>
            <a:spLocks noGrp="1"/>
          </p:cNvSpPr>
          <p:nvPr>
            <p:ph type="body" idx="1"/>
          </p:nvPr>
        </p:nvSpPr>
        <p:spPr>
          <a:xfrm>
            <a:off x="839788" y="1192063"/>
            <a:ext cx="5157787" cy="823912"/>
          </a:xfrm>
          <a:solidFill>
            <a:schemeClr val="accent1">
              <a:lumMod val="50000"/>
            </a:schemeClr>
          </a:solidFill>
        </p:spPr>
        <p:style>
          <a:lnRef idx="0">
            <a:schemeClr val="dk1"/>
          </a:lnRef>
          <a:fillRef idx="3">
            <a:schemeClr val="dk1"/>
          </a:fillRef>
          <a:effectRef idx="3">
            <a:schemeClr val="dk1"/>
          </a:effectRef>
          <a:fontRef idx="minor">
            <a:schemeClr val="lt1"/>
          </a:fontRef>
        </p:style>
        <p:txBody>
          <a:bodyPr>
            <a:normAutofit lnSpcReduction="10000"/>
          </a:bodyPr>
          <a:lstStyle/>
          <a:p>
            <a:pPr algn="ctr"/>
            <a:r>
              <a:rPr lang="en-US" sz="2800" b="0" spc="300">
                <a:latin typeface="+mj-lt"/>
              </a:rPr>
              <a:t>District Test Coordinators</a:t>
            </a:r>
          </a:p>
        </p:txBody>
      </p:sp>
      <p:sp>
        <p:nvSpPr>
          <p:cNvPr id="6" name="Content Placeholder 5">
            <a:extLst>
              <a:ext uri="{FF2B5EF4-FFF2-40B4-BE49-F238E27FC236}">
                <a16:creationId xmlns:a16="http://schemas.microsoft.com/office/drawing/2014/main" id="{BAE732D8-0E22-11A5-3F8E-A03B1B603436}"/>
              </a:ext>
            </a:extLst>
          </p:cNvPr>
          <p:cNvSpPr>
            <a:spLocks noGrp="1"/>
          </p:cNvSpPr>
          <p:nvPr>
            <p:ph sz="half" idx="2"/>
          </p:nvPr>
        </p:nvSpPr>
        <p:spPr>
          <a:xfrm>
            <a:off x="839788" y="2154200"/>
            <a:ext cx="5157787" cy="3684588"/>
          </a:xfrm>
        </p:spPr>
        <p:txBody>
          <a:bodyPr>
            <a:normAutofit fontScale="85000" lnSpcReduction="20000"/>
          </a:bodyPr>
          <a:lstStyle/>
          <a:p>
            <a:pPr>
              <a:lnSpc>
                <a:spcPct val="100000"/>
              </a:lnSpc>
              <a:spcBef>
                <a:spcPts val="0"/>
              </a:spcBef>
              <a:spcAft>
                <a:spcPts val="600"/>
              </a:spcAft>
              <a:buFont typeface="Wingdings" panose="05000000000000000000" pitchFamily="2" charset="2"/>
              <a:buChar char="§"/>
            </a:pPr>
            <a:r>
              <a:rPr lang="en-US" altLang="en-US" sz="3200">
                <a:latin typeface="+mj-lt"/>
              </a:rPr>
              <a:t>Ensure that schools are on track to complete all required subtests during the test window.</a:t>
            </a:r>
          </a:p>
          <a:p>
            <a:pPr>
              <a:lnSpc>
                <a:spcPct val="100000"/>
              </a:lnSpc>
              <a:spcBef>
                <a:spcPts val="0"/>
              </a:spcBef>
              <a:spcAft>
                <a:spcPts val="600"/>
              </a:spcAft>
              <a:buFont typeface="Wingdings" panose="05000000000000000000" pitchFamily="2" charset="2"/>
              <a:buChar char="§"/>
            </a:pPr>
            <a:r>
              <a:rPr lang="en-US" altLang="en-US" sz="3200">
                <a:latin typeface="+mj-lt"/>
              </a:rPr>
              <a:t>Provide ongoing support to schools</a:t>
            </a:r>
          </a:p>
          <a:p>
            <a:pPr>
              <a:lnSpc>
                <a:spcPct val="100000"/>
              </a:lnSpc>
              <a:spcBef>
                <a:spcPts val="0"/>
              </a:spcBef>
              <a:spcAft>
                <a:spcPts val="600"/>
              </a:spcAft>
              <a:buFont typeface="Wingdings" panose="05000000000000000000" pitchFamily="2" charset="2"/>
              <a:buChar char="§"/>
            </a:pPr>
            <a:r>
              <a:rPr lang="en-US" altLang="en-US" sz="3200">
                <a:latin typeface="+mj-lt"/>
              </a:rPr>
              <a:t>Return any paper materials used for accommodations</a:t>
            </a:r>
          </a:p>
          <a:p>
            <a:pPr>
              <a:lnSpc>
                <a:spcPct val="100000"/>
              </a:lnSpc>
              <a:spcBef>
                <a:spcPts val="0"/>
              </a:spcBef>
              <a:spcAft>
                <a:spcPts val="600"/>
              </a:spcAft>
              <a:buFont typeface="Wingdings" panose="05000000000000000000" pitchFamily="2" charset="2"/>
              <a:buChar char="§"/>
            </a:pPr>
            <a:r>
              <a:rPr lang="en-US" altLang="en-US" sz="3200">
                <a:latin typeface="+mj-lt"/>
              </a:rPr>
              <a:t>Ensure that STCs have validated score results. Contact Celia with discrepancies</a:t>
            </a:r>
            <a:endParaRPr lang="en-US">
              <a:latin typeface="+mj-lt"/>
            </a:endParaRPr>
          </a:p>
        </p:txBody>
      </p:sp>
      <p:sp>
        <p:nvSpPr>
          <p:cNvPr id="7" name="Text Placeholder 6">
            <a:extLst>
              <a:ext uri="{FF2B5EF4-FFF2-40B4-BE49-F238E27FC236}">
                <a16:creationId xmlns:a16="http://schemas.microsoft.com/office/drawing/2014/main" id="{E6EF861D-1026-0DA2-D3DD-9187D006CD21}"/>
              </a:ext>
            </a:extLst>
          </p:cNvPr>
          <p:cNvSpPr>
            <a:spLocks noGrp="1"/>
          </p:cNvSpPr>
          <p:nvPr>
            <p:ph type="body" sz="quarter" idx="3"/>
          </p:nvPr>
        </p:nvSpPr>
        <p:spPr>
          <a:xfrm>
            <a:off x="6172200" y="1192063"/>
            <a:ext cx="5183188" cy="823912"/>
          </a:xfrm>
          <a:solidFill>
            <a:schemeClr val="accent1">
              <a:lumMod val="50000"/>
            </a:schemeClr>
          </a:solidFill>
        </p:spPr>
        <p:style>
          <a:lnRef idx="0">
            <a:schemeClr val="dk1"/>
          </a:lnRef>
          <a:fillRef idx="3">
            <a:schemeClr val="dk1"/>
          </a:fillRef>
          <a:effectRef idx="3">
            <a:schemeClr val="dk1"/>
          </a:effectRef>
          <a:fontRef idx="minor">
            <a:schemeClr val="lt1"/>
          </a:fontRef>
        </p:style>
        <p:txBody>
          <a:bodyPr>
            <a:normAutofit lnSpcReduction="10000"/>
          </a:bodyPr>
          <a:lstStyle/>
          <a:p>
            <a:pPr algn="ctr"/>
            <a:r>
              <a:rPr lang="en-US" sz="2800" b="0" spc="600">
                <a:latin typeface="+mj-lt"/>
              </a:rPr>
              <a:t>School Test Coordinators</a:t>
            </a:r>
          </a:p>
        </p:txBody>
      </p:sp>
      <p:sp>
        <p:nvSpPr>
          <p:cNvPr id="8" name="Content Placeholder 7">
            <a:extLst>
              <a:ext uri="{FF2B5EF4-FFF2-40B4-BE49-F238E27FC236}">
                <a16:creationId xmlns:a16="http://schemas.microsoft.com/office/drawing/2014/main" id="{D41BDCBB-81B7-656A-ED6E-3F0D15C6876B}"/>
              </a:ext>
            </a:extLst>
          </p:cNvPr>
          <p:cNvSpPr>
            <a:spLocks noGrp="1"/>
          </p:cNvSpPr>
          <p:nvPr>
            <p:ph sz="quarter" idx="4"/>
          </p:nvPr>
        </p:nvSpPr>
        <p:spPr>
          <a:xfrm>
            <a:off x="6172200" y="2164834"/>
            <a:ext cx="5183188" cy="3684588"/>
          </a:xfrm>
        </p:spPr>
        <p:txBody>
          <a:bodyPr>
            <a:normAutofit fontScale="85000" lnSpcReduction="20000"/>
          </a:bodyPr>
          <a:lstStyle/>
          <a:p>
            <a:pPr>
              <a:lnSpc>
                <a:spcPct val="100000"/>
              </a:lnSpc>
              <a:spcBef>
                <a:spcPts val="0"/>
              </a:spcBef>
              <a:spcAft>
                <a:spcPts val="600"/>
              </a:spcAft>
              <a:buFont typeface="Wingdings" panose="05000000000000000000" pitchFamily="2" charset="2"/>
              <a:buChar char="§"/>
            </a:pPr>
            <a:r>
              <a:rPr lang="en-US" altLang="en-US" sz="3200">
                <a:latin typeface="+mj-lt"/>
              </a:rPr>
              <a:t>Ensure that TAs are on track to complete all required subtests during the test window.</a:t>
            </a:r>
          </a:p>
          <a:p>
            <a:pPr>
              <a:lnSpc>
                <a:spcPct val="100000"/>
              </a:lnSpc>
              <a:spcBef>
                <a:spcPts val="0"/>
              </a:spcBef>
              <a:spcAft>
                <a:spcPts val="600"/>
              </a:spcAft>
              <a:buFont typeface="Wingdings" panose="05000000000000000000" pitchFamily="2" charset="2"/>
              <a:buChar char="§"/>
            </a:pPr>
            <a:r>
              <a:rPr lang="en-US" altLang="en-US" sz="3200">
                <a:latin typeface="+mj-lt"/>
              </a:rPr>
              <a:t>Provide ongoing support to TAs</a:t>
            </a:r>
          </a:p>
          <a:p>
            <a:pPr>
              <a:lnSpc>
                <a:spcPct val="100000"/>
              </a:lnSpc>
              <a:spcBef>
                <a:spcPts val="0"/>
              </a:spcBef>
              <a:spcAft>
                <a:spcPts val="600"/>
              </a:spcAft>
              <a:buFont typeface="Wingdings" panose="05000000000000000000" pitchFamily="2" charset="2"/>
              <a:buChar char="§"/>
            </a:pPr>
            <a:r>
              <a:rPr lang="en-US" altLang="en-US" sz="3200">
                <a:latin typeface="+mj-lt"/>
              </a:rPr>
              <a:t>Return any paper materials used for accommodations to the DTC</a:t>
            </a:r>
          </a:p>
          <a:p>
            <a:pPr>
              <a:lnSpc>
                <a:spcPct val="100000"/>
              </a:lnSpc>
              <a:spcBef>
                <a:spcPts val="0"/>
              </a:spcBef>
              <a:spcAft>
                <a:spcPts val="600"/>
              </a:spcAft>
              <a:buFont typeface="Wingdings" panose="05000000000000000000" pitchFamily="2" charset="2"/>
              <a:buChar char="§"/>
            </a:pPr>
            <a:r>
              <a:rPr lang="en-US" altLang="en-US" sz="3200">
                <a:latin typeface="+mj-lt"/>
              </a:rPr>
              <a:t>Validate score results. Contact DTC with discrepancies.</a:t>
            </a:r>
          </a:p>
        </p:txBody>
      </p:sp>
      <p:sp>
        <p:nvSpPr>
          <p:cNvPr id="2" name="TextBox 1">
            <a:extLst>
              <a:ext uri="{FF2B5EF4-FFF2-40B4-BE49-F238E27FC236}">
                <a16:creationId xmlns:a16="http://schemas.microsoft.com/office/drawing/2014/main" id="{B35BEB0E-F7D6-8299-7770-0641020096E1}"/>
              </a:ext>
            </a:extLst>
          </p:cNvPr>
          <p:cNvSpPr txBox="1"/>
          <p:nvPr/>
        </p:nvSpPr>
        <p:spPr>
          <a:xfrm>
            <a:off x="-1628078" y="1873405"/>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029953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C4D9A-1A25-5604-E418-67812DD2CB02}"/>
              </a:ext>
            </a:extLst>
          </p:cNvPr>
          <p:cNvSpPr>
            <a:spLocks noGrp="1"/>
          </p:cNvSpPr>
          <p:nvPr>
            <p:ph type="title"/>
          </p:nvPr>
        </p:nvSpPr>
        <p:spPr>
          <a:xfrm>
            <a:off x="630935" y="639520"/>
            <a:ext cx="3612291" cy="1046405"/>
          </a:xfrm>
        </p:spPr>
        <p:txBody>
          <a:bodyPr vert="horz" lIns="91440" tIns="45720" rIns="91440" bIns="45720" rtlCol="0" anchor="b">
            <a:noAutofit/>
          </a:bodyPr>
          <a:lstStyle/>
          <a:p>
            <a:r>
              <a:rPr lang="en-US" sz="3200" kern="1200">
                <a:solidFill>
                  <a:schemeClr val="accent1">
                    <a:lumMod val="75000"/>
                  </a:schemeClr>
                </a:solidFill>
                <a:latin typeface="Arial Black" panose="020B0A04020102020204" pitchFamily="34" charset="0"/>
              </a:rPr>
              <a:t>After the Test Administration </a:t>
            </a:r>
          </a:p>
        </p:txBody>
      </p:sp>
      <p:sp>
        <p:nvSpPr>
          <p:cNvPr id="3" name="TextBox 2">
            <a:extLst>
              <a:ext uri="{FF2B5EF4-FFF2-40B4-BE49-F238E27FC236}">
                <a16:creationId xmlns:a16="http://schemas.microsoft.com/office/drawing/2014/main" id="{F3C48276-B88F-B9ED-9BFF-58CCC147E208}"/>
              </a:ext>
            </a:extLst>
          </p:cNvPr>
          <p:cNvSpPr txBox="1"/>
          <p:nvPr/>
        </p:nvSpPr>
        <p:spPr>
          <a:xfrm>
            <a:off x="454817" y="1945530"/>
            <a:ext cx="3612290" cy="3410712"/>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200" dirty="0">
                <a:latin typeface="Calibri Light" panose="020F0302020204030204" pitchFamily="34" charset="0"/>
                <a:ea typeface="Calibri Light" panose="020F0302020204030204" pitchFamily="34" charset="0"/>
                <a:cs typeface="Calibri Light" panose="020F0302020204030204" pitchFamily="34" charset="0"/>
              </a:rPr>
              <a:t>Testing ends October 27, 2026.</a:t>
            </a:r>
          </a:p>
          <a:p>
            <a:pPr marL="285750" indent="-228600">
              <a:lnSpc>
                <a:spcPct val="90000"/>
              </a:lnSpc>
              <a:spcAft>
                <a:spcPts val="600"/>
              </a:spcAft>
              <a:buFont typeface="Arial" panose="020B0604020202020204" pitchFamily="34" charset="0"/>
              <a:buChar char="•"/>
            </a:pPr>
            <a:r>
              <a:rPr lang="en-US" sz="2200" dirty="0">
                <a:latin typeface="Calibri Light" panose="020F0302020204030204" pitchFamily="34" charset="0"/>
                <a:ea typeface="Calibri Light" panose="020F0302020204030204" pitchFamily="34" charset="0"/>
                <a:cs typeface="Calibri Light" panose="020F0302020204030204" pitchFamily="34" charset="0"/>
              </a:rPr>
              <a:t>Test Events close COB October 27.</a:t>
            </a:r>
          </a:p>
          <a:p>
            <a:pPr marL="285750" indent="-228600">
              <a:lnSpc>
                <a:spcPct val="90000"/>
              </a:lnSpc>
              <a:spcAft>
                <a:spcPts val="600"/>
              </a:spcAft>
              <a:buFont typeface="Arial" panose="020B0604020202020204" pitchFamily="34" charset="0"/>
              <a:buChar char="•"/>
            </a:pPr>
            <a:r>
              <a:rPr lang="en-US" sz="2200" dirty="0">
                <a:latin typeface="Calibri Light" panose="020F0302020204030204" pitchFamily="34" charset="0"/>
                <a:ea typeface="Calibri Light" panose="020F0302020204030204" pitchFamily="34" charset="0"/>
                <a:cs typeface="Calibri Light" panose="020F0302020204030204" pitchFamily="34" charset="0"/>
              </a:rPr>
              <a:t>No additional testing is permitted after closure.</a:t>
            </a:r>
          </a:p>
        </p:txBody>
      </p:sp>
      <p:pic>
        <p:nvPicPr>
          <p:cNvPr id="5" name="Picture 4">
            <a:extLst>
              <a:ext uri="{FF2B5EF4-FFF2-40B4-BE49-F238E27FC236}">
                <a16:creationId xmlns:a16="http://schemas.microsoft.com/office/drawing/2014/main" id="{36138F58-78EB-D10E-C8E7-B1DEB7D77C43}"/>
              </a:ext>
            </a:extLst>
          </p:cNvPr>
          <p:cNvPicPr>
            <a:picLocks noChangeAspect="1"/>
          </p:cNvPicPr>
          <p:nvPr/>
        </p:nvPicPr>
        <p:blipFill>
          <a:blip r:embed="rId3"/>
          <a:stretch>
            <a:fillRect/>
          </a:stretch>
        </p:blipFill>
        <p:spPr>
          <a:xfrm>
            <a:off x="4400551" y="258173"/>
            <a:ext cx="7429500" cy="5575116"/>
          </a:xfrm>
          <a:prstGeom prst="rect">
            <a:avLst/>
          </a:prstGeom>
        </p:spPr>
      </p:pic>
      <p:pic>
        <p:nvPicPr>
          <p:cNvPr id="13" name="Graphic 12" descr="End with solid fill">
            <a:extLst>
              <a:ext uri="{FF2B5EF4-FFF2-40B4-BE49-F238E27FC236}">
                <a16:creationId xmlns:a16="http://schemas.microsoft.com/office/drawing/2014/main" id="{9006FA9E-6262-05F8-D9F3-D0ACDA58474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02509" y="4990445"/>
            <a:ext cx="524530" cy="524530"/>
          </a:xfrm>
          <a:prstGeom prst="rect">
            <a:avLst/>
          </a:prstGeom>
        </p:spPr>
      </p:pic>
      <p:pic>
        <p:nvPicPr>
          <p:cNvPr id="15" name="Graphic 14" descr="Beginning with solid fill">
            <a:extLst>
              <a:ext uri="{FF2B5EF4-FFF2-40B4-BE49-F238E27FC236}">
                <a16:creationId xmlns:a16="http://schemas.microsoft.com/office/drawing/2014/main" id="{F1C3AE3E-903A-C9C6-42DE-3F71F5E2A3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275" y="2762250"/>
            <a:ext cx="552450" cy="552450"/>
          </a:xfrm>
          <a:prstGeom prst="rect">
            <a:avLst/>
          </a:prstGeom>
        </p:spPr>
      </p:pic>
      <p:sp>
        <p:nvSpPr>
          <p:cNvPr id="16" name="Oval 15">
            <a:extLst>
              <a:ext uri="{FF2B5EF4-FFF2-40B4-BE49-F238E27FC236}">
                <a16:creationId xmlns:a16="http://schemas.microsoft.com/office/drawing/2014/main" id="{9E7FFE31-211C-1E5C-3FA9-213A8DEABCB8}"/>
              </a:ext>
            </a:extLst>
          </p:cNvPr>
          <p:cNvSpPr/>
          <p:nvPr/>
        </p:nvSpPr>
        <p:spPr>
          <a:xfrm>
            <a:off x="6543676" y="4667250"/>
            <a:ext cx="1143000" cy="1051739"/>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2067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use Bar Left"/>
          <p:cNvSpPr/>
          <p:nvPr/>
        </p:nvSpPr>
        <p:spPr>
          <a:xfrm>
            <a:off x="5547360" y="2375496"/>
            <a:ext cx="351130" cy="1207008"/>
          </a:xfrm>
          <a:prstGeom prst="roundRect">
            <a:avLst>
              <a:gd name="adj" fmla="val 25000"/>
            </a:avLst>
          </a:prstGeom>
          <a:solidFill>
            <a:schemeClr val="bg1"/>
          </a:solidFill>
          <a:ln>
            <a:noFill/>
          </a:ln>
        </p:spPr>
        <p:txBody>
          <a:bodyPr/>
          <a:lstStyle/>
          <a:p>
            <a:endParaRPr/>
          </a:p>
        </p:txBody>
      </p:sp>
      <p:sp>
        <p:nvSpPr>
          <p:cNvPr id="12" name="Pause Bar Right"/>
          <p:cNvSpPr/>
          <p:nvPr/>
        </p:nvSpPr>
        <p:spPr>
          <a:xfrm>
            <a:off x="6293511" y="2375496"/>
            <a:ext cx="351130" cy="1207008"/>
          </a:xfrm>
          <a:prstGeom prst="roundRect">
            <a:avLst>
              <a:gd name="adj" fmla="val 25000"/>
            </a:avLst>
          </a:prstGeom>
          <a:solidFill>
            <a:schemeClr val="bg1"/>
          </a:solidFill>
          <a:ln>
            <a:noFill/>
          </a:ln>
        </p:spPr>
        <p:txBody>
          <a:bodyPr/>
          <a:lstStyle/>
          <a:p>
            <a:endParaRPr/>
          </a:p>
        </p:txBody>
      </p:sp>
      <p:grpSp>
        <p:nvGrpSpPr>
          <p:cNvPr id="2" name="Group 1">
            <a:extLst>
              <a:ext uri="{FF2B5EF4-FFF2-40B4-BE49-F238E27FC236}">
                <a16:creationId xmlns:a16="http://schemas.microsoft.com/office/drawing/2014/main" id="{F3BD103D-F372-6846-5811-63305F2A8584}"/>
              </a:ext>
            </a:extLst>
          </p:cNvPr>
          <p:cNvGrpSpPr/>
          <p:nvPr/>
        </p:nvGrpSpPr>
        <p:grpSpPr>
          <a:xfrm>
            <a:off x="4754880" y="1625600"/>
            <a:ext cx="2682240" cy="2603080"/>
            <a:chOff x="4998720" y="1881720"/>
            <a:chExt cx="2194560" cy="2194560"/>
          </a:xfrm>
        </p:grpSpPr>
        <p:sp>
          <p:nvSpPr>
            <p:cNvPr id="3" name="Pause Circle">
              <a:extLst>
                <a:ext uri="{FF2B5EF4-FFF2-40B4-BE49-F238E27FC236}">
                  <a16:creationId xmlns:a16="http://schemas.microsoft.com/office/drawing/2014/main" id="{035BDD9C-65CF-3AFA-5059-E1E3CD9AB245}"/>
                </a:ext>
              </a:extLst>
            </p:cNvPr>
            <p:cNvSpPr/>
            <p:nvPr/>
          </p:nvSpPr>
          <p:spPr>
            <a:xfrm>
              <a:off x="4998720" y="1881720"/>
              <a:ext cx="2194560" cy="2194560"/>
            </a:xfrm>
            <a:prstGeom prst="ellipse">
              <a:avLst/>
            </a:prstGeom>
            <a:solidFill>
              <a:schemeClr val="accent1"/>
            </a:solidFill>
            <a:effectLst>
              <a:outerShdw blurRad="50800" dist="38100" dir="5400000" rotWithShape="0">
                <a:srgbClr val="17324A">
                  <a:alpha val="35000"/>
                </a:srgbClr>
              </a:outerShdw>
            </a:effectLst>
          </p:spPr>
          <p:txBody>
            <a:bodyPr/>
            <a:lstStyle/>
            <a:p>
              <a:endParaRPr/>
            </a:p>
          </p:txBody>
        </p:sp>
        <p:sp>
          <p:nvSpPr>
            <p:cNvPr id="4" name="Pause Bar Left">
              <a:extLst>
                <a:ext uri="{FF2B5EF4-FFF2-40B4-BE49-F238E27FC236}">
                  <a16:creationId xmlns:a16="http://schemas.microsoft.com/office/drawing/2014/main" id="{7CAC2DC6-7F9C-2793-0CAD-98315DE95CA7}"/>
                </a:ext>
              </a:extLst>
            </p:cNvPr>
            <p:cNvSpPr/>
            <p:nvPr/>
          </p:nvSpPr>
          <p:spPr>
            <a:xfrm>
              <a:off x="5547360" y="2375496"/>
              <a:ext cx="351130" cy="1207008"/>
            </a:xfrm>
            <a:prstGeom prst="roundRect">
              <a:avLst>
                <a:gd name="adj" fmla="val 25000"/>
              </a:avLst>
            </a:prstGeom>
            <a:solidFill>
              <a:schemeClr val="bg1"/>
            </a:solidFill>
            <a:ln>
              <a:noFill/>
            </a:ln>
          </p:spPr>
          <p:txBody>
            <a:bodyPr/>
            <a:lstStyle/>
            <a:p>
              <a:endParaRPr/>
            </a:p>
          </p:txBody>
        </p:sp>
        <p:sp>
          <p:nvSpPr>
            <p:cNvPr id="5" name="Pause Bar Right">
              <a:extLst>
                <a:ext uri="{FF2B5EF4-FFF2-40B4-BE49-F238E27FC236}">
                  <a16:creationId xmlns:a16="http://schemas.microsoft.com/office/drawing/2014/main" id="{77CAD1BE-EF85-37BD-F284-D240554AB74A}"/>
                </a:ext>
              </a:extLst>
            </p:cNvPr>
            <p:cNvSpPr/>
            <p:nvPr/>
          </p:nvSpPr>
          <p:spPr>
            <a:xfrm>
              <a:off x="6293511" y="2375496"/>
              <a:ext cx="351130" cy="1207008"/>
            </a:xfrm>
            <a:prstGeom prst="roundRect">
              <a:avLst>
                <a:gd name="adj" fmla="val 25000"/>
              </a:avLst>
            </a:prstGeom>
            <a:solidFill>
              <a:schemeClr val="bg1"/>
            </a:solidFill>
            <a:ln>
              <a:noFill/>
            </a:ln>
          </p:spPr>
          <p:txBody>
            <a:bodyPr/>
            <a:lstStyle/>
            <a:p>
              <a:endParaRPr/>
            </a:p>
          </p:txBody>
        </p:sp>
      </p:grpSp>
      <p:sp>
        <p:nvSpPr>
          <p:cNvPr id="6" name="Pause Title">
            <a:extLst>
              <a:ext uri="{FF2B5EF4-FFF2-40B4-BE49-F238E27FC236}">
                <a16:creationId xmlns:a16="http://schemas.microsoft.com/office/drawing/2014/main" id="{BE9854FD-36A1-2085-E401-61BBF66BD3E7}"/>
              </a:ext>
            </a:extLst>
          </p:cNvPr>
          <p:cNvSpPr/>
          <p:nvPr/>
        </p:nvSpPr>
        <p:spPr>
          <a:xfrm>
            <a:off x="3898900" y="4390000"/>
            <a:ext cx="4394200" cy="731520"/>
          </a:xfrm>
          <a:prstGeom prst="rect">
            <a:avLst/>
          </a:prstGeom>
          <a:noFill/>
        </p:spPr>
        <p:txBody>
          <a:bodyPr wrap="square" anchor="ctr">
            <a:noAutofit/>
          </a:bodyPr>
          <a:lstStyle/>
          <a:p>
            <a:pPr algn="ctr"/>
            <a:r>
              <a:rPr lang="en-US" sz="4400" b="1" dirty="0">
                <a:solidFill>
                  <a:schemeClr val="accent1"/>
                </a:solidFill>
                <a:latin typeface="+mj-lt"/>
              </a:rPr>
              <a:t>Pause</a:t>
            </a:r>
          </a:p>
        </p:txBody>
      </p:sp>
      <p:sp>
        <p:nvSpPr>
          <p:cNvPr id="7" name="Pause Subtitle">
            <a:extLst>
              <a:ext uri="{FF2B5EF4-FFF2-40B4-BE49-F238E27FC236}">
                <a16:creationId xmlns:a16="http://schemas.microsoft.com/office/drawing/2014/main" id="{BF54C594-12A1-7812-C27F-14200EB98FED}"/>
              </a:ext>
            </a:extLst>
          </p:cNvPr>
          <p:cNvSpPr/>
          <p:nvPr/>
        </p:nvSpPr>
        <p:spPr>
          <a:xfrm>
            <a:off x="3898900" y="5121520"/>
            <a:ext cx="4394200" cy="365760"/>
          </a:xfrm>
          <a:prstGeom prst="rect">
            <a:avLst/>
          </a:prstGeom>
          <a:noFill/>
        </p:spPr>
        <p:txBody>
          <a:bodyPr wrap="square" anchor="ctr">
            <a:noAutofit/>
          </a:bodyPr>
          <a:lstStyle/>
          <a:p>
            <a:pPr algn="ctr"/>
            <a:r>
              <a:rPr lang="en-US" sz="1600" i="1" dirty="0">
                <a:solidFill>
                  <a:schemeClr val="accent2"/>
                </a:solidFill>
              </a:rPr>
              <a:t>Questions welcome</a:t>
            </a:r>
          </a:p>
        </p:txBody>
      </p:sp>
    </p:spTree>
    <p:extLst>
      <p:ext uri="{BB962C8B-B14F-4D97-AF65-F5344CB8AC3E}">
        <p14:creationId xmlns:p14="http://schemas.microsoft.com/office/powerpoint/2010/main" val="15397651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2C87F-E04D-E25E-DC58-34B783FE6E2C}"/>
              </a:ext>
            </a:extLst>
          </p:cNvPr>
          <p:cNvSpPr>
            <a:spLocks noGrp="1"/>
          </p:cNvSpPr>
          <p:nvPr>
            <p:ph type="ctrTitle"/>
          </p:nvPr>
        </p:nvSpPr>
        <p:spPr/>
        <p:txBody>
          <a:bodyPr vert="horz" lIns="91440" tIns="45720" rIns="91440" bIns="45720" rtlCol="0" anchor="t">
            <a:normAutofit/>
          </a:bodyPr>
          <a:lstStyle/>
          <a:p>
            <a:r>
              <a:rPr lang="en-US" sz="5400" kern="1200" dirty="0">
                <a:solidFill>
                  <a:schemeClr val="bg1"/>
                </a:solidFill>
                <a:latin typeface="Arial Black" panose="020B0A04020102020204" pitchFamily="34" charset="0"/>
                <a:ea typeface="+mj-ea"/>
                <a:cs typeface="+mj-cs"/>
              </a:rPr>
              <a:t>DataManager Platform Demo</a:t>
            </a:r>
          </a:p>
        </p:txBody>
      </p:sp>
      <p:sp>
        <p:nvSpPr>
          <p:cNvPr id="8" name="TextBox 7">
            <a:extLst>
              <a:ext uri="{FF2B5EF4-FFF2-40B4-BE49-F238E27FC236}">
                <a16:creationId xmlns:a16="http://schemas.microsoft.com/office/drawing/2014/main" id="{D020AC71-C972-EFDB-8A8B-422DFE634A0B}"/>
              </a:ext>
            </a:extLst>
          </p:cNvPr>
          <p:cNvSpPr txBox="1"/>
          <p:nvPr/>
        </p:nvSpPr>
        <p:spPr>
          <a:xfrm>
            <a:off x="559234" y="4651017"/>
            <a:ext cx="5489954" cy="673460"/>
          </a:xfrm>
          <a:prstGeom prst="rect">
            <a:avLst/>
          </a:prstGeom>
        </p:spPr>
        <p:txBody>
          <a:bodyPr vert="horz" lIns="91440" tIns="45720" rIns="91440" bIns="45720" rtlCol="0" anchor="b">
            <a:normAutofit/>
          </a:bodyPr>
          <a:lstStyle/>
          <a:p>
            <a:pPr algn="ctr">
              <a:lnSpc>
                <a:spcPct val="90000"/>
              </a:lnSpc>
              <a:spcBef>
                <a:spcPts val="1000"/>
              </a:spcBef>
            </a:pPr>
            <a:r>
              <a:rPr lang="en-US" sz="2400" kern="1200" dirty="0">
                <a:solidFill>
                  <a:srgbClr val="FFC000"/>
                </a:solidFill>
                <a:latin typeface="+mn-lt"/>
                <a:ea typeface="+mn-ea"/>
                <a:cs typeface="+mn-cs"/>
                <a:hlinkClick r:id="rId3">
                  <a:extLst>
                    <a:ext uri="{A12FA001-AC4F-418D-AE19-62706E023703}">
                      <ahyp:hlinkClr xmlns:ahyp="http://schemas.microsoft.com/office/drawing/2018/hyperlinkcolor" val="tx"/>
                    </a:ext>
                  </a:extLst>
                </a:hlinkClick>
              </a:rPr>
              <a:t>https://www.riversidedatamanager.com</a:t>
            </a:r>
            <a:endParaRPr lang="en-US" sz="2400" kern="1200" dirty="0">
              <a:solidFill>
                <a:srgbClr val="FFC000"/>
              </a:solidFill>
              <a:latin typeface="+mn-lt"/>
              <a:ea typeface="+mn-ea"/>
              <a:cs typeface="+mn-cs"/>
            </a:endParaRPr>
          </a:p>
        </p:txBody>
      </p:sp>
      <p:pic>
        <p:nvPicPr>
          <p:cNvPr id="7" name="Picture 6" descr="A screenshot of a login page&#10;&#10;Description automatically generated">
            <a:extLst>
              <a:ext uri="{FF2B5EF4-FFF2-40B4-BE49-F238E27FC236}">
                <a16:creationId xmlns:a16="http://schemas.microsoft.com/office/drawing/2014/main" id="{9DEF9D51-68A7-D1D0-836B-E46F773B78C6}"/>
              </a:ext>
            </a:extLst>
          </p:cNvPr>
          <p:cNvPicPr>
            <a:picLocks noChangeAspect="1"/>
          </p:cNvPicPr>
          <p:nvPr/>
        </p:nvPicPr>
        <p:blipFill>
          <a:blip r:embed="rId4"/>
          <a:stretch>
            <a:fillRect/>
          </a:stretch>
        </p:blipFill>
        <p:spPr>
          <a:xfrm>
            <a:off x="7239339" y="1676389"/>
            <a:ext cx="4393427" cy="4686322"/>
          </a:xfrm>
          <a:prstGeom prst="rect">
            <a:avLst/>
          </a:prstGeom>
          <a:ln>
            <a:noFill/>
          </a:ln>
        </p:spPr>
      </p:pic>
      <p:pic>
        <p:nvPicPr>
          <p:cNvPr id="5" name="Picture 4" descr="DataManager logo">
            <a:extLst>
              <a:ext uri="{FF2B5EF4-FFF2-40B4-BE49-F238E27FC236}">
                <a16:creationId xmlns:a16="http://schemas.microsoft.com/office/drawing/2014/main" id="{553A0020-8F00-B94A-15E8-21FE716506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9741" y="92784"/>
            <a:ext cx="1284675" cy="1280449"/>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409669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2ECF-8B67-853F-BFB7-B990332C47DE}"/>
              </a:ext>
            </a:extLst>
          </p:cNvPr>
          <p:cNvSpPr>
            <a:spLocks noGrp="1"/>
          </p:cNvSpPr>
          <p:nvPr>
            <p:ph type="title"/>
          </p:nvPr>
        </p:nvSpPr>
        <p:spPr>
          <a:xfrm>
            <a:off x="6096000" y="434213"/>
            <a:ext cx="5467716" cy="1082607"/>
          </a:xfrm>
        </p:spPr>
        <p:txBody>
          <a:bodyPr>
            <a:normAutofit fontScale="90000"/>
          </a:bodyPr>
          <a:lstStyle/>
          <a:p>
            <a:pPr algn="ctr"/>
            <a:r>
              <a:rPr lang="en-US" b="1" dirty="0">
                <a:solidFill>
                  <a:schemeClr val="tx2"/>
                </a:solidFill>
                <a:latin typeface="Arial Black" panose="020B0A04020102020204" pitchFamily="34" charset="0"/>
              </a:rPr>
              <a:t>Scoring and Reporting</a:t>
            </a:r>
          </a:p>
        </p:txBody>
      </p:sp>
      <p:pic>
        <p:nvPicPr>
          <p:cNvPr id="6" name="Graphic 5" descr="Download with solid fill">
            <a:extLst>
              <a:ext uri="{FF2B5EF4-FFF2-40B4-BE49-F238E27FC236}">
                <a16:creationId xmlns:a16="http://schemas.microsoft.com/office/drawing/2014/main" id="{67787CA2-3C5C-2B0C-F57F-9B46103548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3182" y="95543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effectLst>
            <a:outerShdw blurRad="50800" dist="38100" dir="2700000" algn="tl" rotWithShape="0">
              <a:prstClr val="black">
                <a:alpha val="40000"/>
              </a:prstClr>
            </a:outerShdw>
          </a:effectLst>
        </p:spPr>
      </p:pic>
      <p:sp>
        <p:nvSpPr>
          <p:cNvPr id="4" name="Content Placeholder 3">
            <a:extLst>
              <a:ext uri="{FF2B5EF4-FFF2-40B4-BE49-F238E27FC236}">
                <a16:creationId xmlns:a16="http://schemas.microsoft.com/office/drawing/2014/main" id="{E649FABE-9B09-F2F4-6A0A-075B196F31F2}"/>
              </a:ext>
            </a:extLst>
          </p:cNvPr>
          <p:cNvSpPr>
            <a:spLocks noGrp="1"/>
          </p:cNvSpPr>
          <p:nvPr>
            <p:ph idx="1"/>
          </p:nvPr>
        </p:nvSpPr>
        <p:spPr>
          <a:xfrm>
            <a:off x="6104878" y="1534579"/>
            <a:ext cx="5458838" cy="4614863"/>
          </a:xfrm>
        </p:spPr>
        <p:txBody>
          <a:bodyPr>
            <a:normAutofit/>
          </a:bodyPr>
          <a:lstStyle/>
          <a:p>
            <a:pPr marL="0" indent="0" eaLnBrk="1" fontAlgn="auto" hangingPunct="1">
              <a:spcBef>
                <a:spcPts val="0"/>
              </a:spcBef>
              <a:spcAft>
                <a:spcPts val="0"/>
              </a:spcAft>
              <a:buFont typeface="Arial"/>
              <a:buNone/>
              <a:defRPr/>
            </a:pPr>
            <a:r>
              <a:rPr lang="en-US" sz="2400" dirty="0">
                <a:latin typeface="Arial" panose="020B0604020202020204" pitchFamily="34" charset="0"/>
                <a:cs typeface="Arial" panose="020B0604020202020204" pitchFamily="34" charset="0"/>
              </a:rPr>
              <a:t>DataManager Reporting is a dynamic online reporting tool that allows you to perform the following tasks:</a:t>
            </a:r>
          </a:p>
          <a:p>
            <a:pPr eaLnBrk="1" hangingPunct="1">
              <a:defRPr/>
            </a:pPr>
            <a:r>
              <a:rPr lang="en-US" sz="2400" dirty="0">
                <a:latin typeface="Arial" panose="020B0604020202020204" pitchFamily="34" charset="0"/>
                <a:cs typeface="Arial" panose="020B0604020202020204" pitchFamily="34" charset="0"/>
              </a:rPr>
              <a:t>Create customized reports using the options available for your account</a:t>
            </a:r>
          </a:p>
          <a:p>
            <a:pPr eaLnBrk="1" hangingPunct="1">
              <a:defRPr/>
            </a:pPr>
            <a:r>
              <a:rPr lang="en-US" sz="2400" dirty="0">
                <a:latin typeface="Arial" panose="020B0604020202020204" pitchFamily="34" charset="0"/>
                <a:cs typeface="Arial" panose="020B0604020202020204" pitchFamily="34" charset="0"/>
              </a:rPr>
              <a:t>View and edit reports online</a:t>
            </a:r>
          </a:p>
          <a:p>
            <a:pPr eaLnBrk="1" hangingPunct="1">
              <a:defRPr/>
            </a:pPr>
            <a:r>
              <a:rPr lang="en-US" sz="2400" dirty="0">
                <a:latin typeface="Arial" panose="020B0604020202020204" pitchFamily="34" charset="0"/>
                <a:cs typeface="Arial" panose="020B0604020202020204" pitchFamily="34" charset="0"/>
              </a:rPr>
              <a:t>Save, edit, and re-use report criteria</a:t>
            </a:r>
          </a:p>
          <a:p>
            <a:pPr eaLnBrk="1" hangingPunct="1">
              <a:defRPr/>
            </a:pPr>
            <a:r>
              <a:rPr lang="en-US" sz="2400" dirty="0">
                <a:latin typeface="Arial" panose="020B0604020202020204" pitchFamily="34" charset="0"/>
                <a:cs typeface="Arial" panose="020B0604020202020204" pitchFamily="34" charset="0"/>
              </a:rPr>
              <a:t>Print reports</a:t>
            </a:r>
          </a:p>
          <a:p>
            <a:pPr eaLnBrk="1" hangingPunct="1">
              <a:defRPr/>
            </a:pPr>
            <a:r>
              <a:rPr lang="en-US" sz="2400" dirty="0">
                <a:latin typeface="Arial" panose="020B0604020202020204" pitchFamily="34" charset="0"/>
                <a:cs typeface="Arial" panose="020B0604020202020204" pitchFamily="34" charset="0"/>
              </a:rPr>
              <a:t>Export reports to PDF, RTF, or Microsoft Excel® format</a:t>
            </a:r>
          </a:p>
          <a:p>
            <a:endParaRPr lang="en-US" sz="2400" dirty="0">
              <a:latin typeface="+mj-lt"/>
            </a:endParaRPr>
          </a:p>
        </p:txBody>
      </p:sp>
    </p:spTree>
    <p:extLst>
      <p:ext uri="{BB962C8B-B14F-4D97-AF65-F5344CB8AC3E}">
        <p14:creationId xmlns:p14="http://schemas.microsoft.com/office/powerpoint/2010/main" val="31945201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2ECF-8B67-853F-BFB7-B990332C47DE}"/>
              </a:ext>
            </a:extLst>
          </p:cNvPr>
          <p:cNvSpPr>
            <a:spLocks noGrp="1"/>
          </p:cNvSpPr>
          <p:nvPr>
            <p:ph type="title"/>
          </p:nvPr>
        </p:nvSpPr>
        <p:spPr>
          <a:xfrm>
            <a:off x="6096000" y="569278"/>
            <a:ext cx="5458838" cy="921382"/>
          </a:xfrm>
        </p:spPr>
        <p:txBody>
          <a:bodyPr>
            <a:normAutofit fontScale="90000"/>
          </a:bodyPr>
          <a:lstStyle/>
          <a:p>
            <a:pPr algn="ctr"/>
            <a:r>
              <a:rPr lang="en-US" b="1" dirty="0">
                <a:solidFill>
                  <a:schemeClr val="tx2"/>
                </a:solidFill>
                <a:latin typeface="Arial Black" panose="020B0A04020102020204" pitchFamily="34" charset="0"/>
              </a:rPr>
              <a:t>Scoring and Reporting</a:t>
            </a:r>
          </a:p>
        </p:txBody>
      </p:sp>
      <p:pic>
        <p:nvPicPr>
          <p:cNvPr id="5" name="Graphic 4" descr="Paper with solid fill">
            <a:extLst>
              <a:ext uri="{FF2B5EF4-FFF2-40B4-BE49-F238E27FC236}">
                <a16:creationId xmlns:a16="http://schemas.microsoft.com/office/drawing/2014/main" id="{0C5BBA3A-9DCE-2D4B-4564-532378ACD7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3182" y="95543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effectLst>
            <a:outerShdw blurRad="50800" dist="38100" dir="2700000" algn="tl" rotWithShape="0">
              <a:prstClr val="black">
                <a:alpha val="40000"/>
              </a:prstClr>
            </a:outerShdw>
          </a:effectLst>
        </p:spPr>
      </p:pic>
      <p:sp>
        <p:nvSpPr>
          <p:cNvPr id="4" name="Content Placeholder 3">
            <a:extLst>
              <a:ext uri="{FF2B5EF4-FFF2-40B4-BE49-F238E27FC236}">
                <a16:creationId xmlns:a16="http://schemas.microsoft.com/office/drawing/2014/main" id="{E649FABE-9B09-F2F4-6A0A-075B196F31F2}"/>
              </a:ext>
            </a:extLst>
          </p:cNvPr>
          <p:cNvSpPr>
            <a:spLocks noGrp="1"/>
          </p:cNvSpPr>
          <p:nvPr>
            <p:ph idx="1"/>
          </p:nvPr>
        </p:nvSpPr>
        <p:spPr>
          <a:xfrm>
            <a:off x="6096000" y="1575243"/>
            <a:ext cx="5458838" cy="4627563"/>
          </a:xfrm>
        </p:spPr>
        <p:txBody>
          <a:bodyPr>
            <a:normAutofit/>
          </a:bodyPr>
          <a:lstStyle/>
          <a:p>
            <a:pPr marL="0" indent="0">
              <a:spcBef>
                <a:spcPts val="0"/>
              </a:spcBef>
              <a:buNone/>
              <a:defRPr/>
            </a:pPr>
            <a:r>
              <a:rPr lang="en-US" sz="2400" dirty="0">
                <a:latin typeface="Arial" panose="020B0604020202020204" pitchFamily="34" charset="0"/>
                <a:cs typeface="Arial" panose="020B0604020202020204" pitchFamily="34" charset="0"/>
              </a:rPr>
              <a:t>In addition, the schools will receive the following reports in paper form-</a:t>
            </a:r>
          </a:p>
          <a:p>
            <a:pPr lvl="0"/>
            <a:r>
              <a:rPr lang="en-US" sz="2400" dirty="0">
                <a:latin typeface="Arial" panose="020B0604020202020204" pitchFamily="34" charset="0"/>
                <a:cs typeface="Arial" panose="020B0604020202020204" pitchFamily="34" charset="0"/>
              </a:rPr>
              <a:t>Two (2) copies of the Student Profile Narrative</a:t>
            </a:r>
          </a:p>
          <a:p>
            <a:pPr lvl="0"/>
            <a:r>
              <a:rPr lang="en-US" sz="2400" dirty="0">
                <a:latin typeface="Arial" panose="020B0604020202020204" pitchFamily="34" charset="0"/>
                <a:cs typeface="Arial" panose="020B0604020202020204" pitchFamily="34" charset="0"/>
              </a:rPr>
              <a:t>Student Score Labels- 1 for Iowa, 1 for CogAT</a:t>
            </a:r>
          </a:p>
          <a:p>
            <a:pPr marL="0" indent="0">
              <a:spcBef>
                <a:spcPts val="0"/>
              </a:spcBef>
              <a:buNone/>
              <a:defRPr/>
            </a:pPr>
            <a:endParaRPr lang="en-US" sz="2400" dirty="0">
              <a:latin typeface="Arial" panose="020B0604020202020204" pitchFamily="34" charset="0"/>
              <a:cs typeface="Arial" panose="020B0604020202020204" pitchFamily="34" charset="0"/>
            </a:endParaRPr>
          </a:p>
          <a:p>
            <a:pPr marL="0" indent="0" algn="ctr" eaLnBrk="1" fontAlgn="auto" hangingPunct="1">
              <a:spcBef>
                <a:spcPts val="0"/>
              </a:spcBef>
              <a:spcAft>
                <a:spcPts val="0"/>
              </a:spcAft>
              <a:buFont typeface="Arial"/>
              <a:buNone/>
              <a:defRPr/>
            </a:pPr>
            <a:r>
              <a:rPr lang="en-US" sz="2400">
                <a:latin typeface="Arial" panose="020B0604020202020204" pitchFamily="34" charset="0"/>
                <a:cs typeface="Arial" panose="020B0604020202020204" pitchFamily="34" charset="0"/>
              </a:rPr>
              <a:t> *Packing List and box labeling for ease of unpacking your reports and distributing to the schools.</a:t>
            </a:r>
          </a:p>
          <a:p>
            <a:endParaRPr lang="en-US" sz="2400" dirty="0">
              <a:latin typeface="+mj-lt"/>
            </a:endParaRPr>
          </a:p>
        </p:txBody>
      </p:sp>
    </p:spTree>
    <p:extLst>
      <p:ext uri="{BB962C8B-B14F-4D97-AF65-F5344CB8AC3E}">
        <p14:creationId xmlns:p14="http://schemas.microsoft.com/office/powerpoint/2010/main" val="23555562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1359-F23A-FC71-A96A-28FFBF59CF98}"/>
              </a:ext>
            </a:extLst>
          </p:cNvPr>
          <p:cNvSpPr>
            <a:spLocks noGrp="1"/>
          </p:cNvSpPr>
          <p:nvPr>
            <p:ph type="title" idx="4294967295"/>
          </p:nvPr>
        </p:nvSpPr>
        <p:spPr>
          <a:xfrm>
            <a:off x="573058" y="277393"/>
            <a:ext cx="11016429" cy="520700"/>
          </a:xfrm>
        </p:spPr>
        <p:txBody>
          <a:bodyPr anchor="t">
            <a:noAutofit/>
          </a:bodyPr>
          <a:lstStyle/>
          <a:p>
            <a:r>
              <a:rPr lang="en-US" altLang="en-US" sz="4000" b="1">
                <a:solidFill>
                  <a:schemeClr val="bg1"/>
                </a:solidFill>
                <a:latin typeface="Arial Black" panose="020B0A04020102020204" pitchFamily="34" charset="0"/>
              </a:rPr>
              <a:t>SC Assessment Consultant</a:t>
            </a:r>
            <a:endParaRPr lang="en-US" sz="4000" b="1">
              <a:solidFill>
                <a:schemeClr val="bg1"/>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6C1632CE-3933-21C1-AB16-7FF127455A65}"/>
              </a:ext>
            </a:extLst>
          </p:cNvPr>
          <p:cNvSpPr>
            <a:spLocks noGrp="1"/>
          </p:cNvSpPr>
          <p:nvPr>
            <p:ph idx="4294967295"/>
          </p:nvPr>
        </p:nvSpPr>
        <p:spPr>
          <a:xfrm>
            <a:off x="573058" y="1286756"/>
            <a:ext cx="5907088" cy="3001962"/>
          </a:xfrm>
        </p:spPr>
        <p:txBody>
          <a:bodyPr>
            <a:noAutofit/>
          </a:bodyPr>
          <a:lstStyle/>
          <a:p>
            <a:pPr marL="0" indent="0">
              <a:spcAft>
                <a:spcPts val="1200"/>
              </a:spcAft>
              <a:buNone/>
            </a:pPr>
            <a:r>
              <a:rPr lang="en-US" altLang="en-US" sz="24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Contact your Assessment Consultant with any questions about pricing, Quotes, and to submit orders for off-grade-level testing. </a:t>
            </a:r>
          </a:p>
          <a:p>
            <a:pPr marL="0" indent="0">
              <a:buNone/>
            </a:pPr>
            <a:r>
              <a:rPr lang="en-US" alt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Sierra Scott </a:t>
            </a:r>
          </a:p>
          <a:p>
            <a:pPr marL="0" indent="0">
              <a:spcBef>
                <a:spcPts val="0"/>
              </a:spcBef>
              <a:buNone/>
            </a:pPr>
            <a:r>
              <a:rPr lang="en-US" alt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Assessment Consultant </a:t>
            </a:r>
            <a:r>
              <a:rPr lang="en-US" alt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sierra.scott@riversideinsights.com</a:t>
            </a:r>
            <a:endParaRPr lang="en-US" alt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a:buNone/>
            </a:pPr>
            <a:r>
              <a:rPr lang="en-US" alt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Phone: 407-362-8204</a:t>
            </a:r>
            <a:endPar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a:buNone/>
            </a:pPr>
            <a:endParaRPr lang="en-US" altLang="en-US" sz="2000">
              <a:solidFill>
                <a:schemeClr val="bg1"/>
              </a:solidFill>
              <a:latin typeface="Arial" panose="020B0604020202020204" pitchFamily="34" charset="0"/>
              <a:cs typeface="Arial" panose="020B0604020202020204" pitchFamily="34" charset="0"/>
            </a:endParaRPr>
          </a:p>
          <a:p>
            <a:pPr marL="0" indent="0">
              <a:buNone/>
            </a:pPr>
            <a:endParaRPr lang="en-US" altLang="en-US" sz="2000">
              <a:solidFill>
                <a:schemeClr val="bg1"/>
              </a:solidFill>
              <a:latin typeface="Arial" panose="020B0604020202020204" pitchFamily="34" charset="0"/>
              <a:cs typeface="Arial" panose="020B0604020202020204" pitchFamily="34" charset="0"/>
            </a:endParaRPr>
          </a:p>
        </p:txBody>
      </p:sp>
      <p:pic>
        <p:nvPicPr>
          <p:cNvPr id="7" name="Picture 6" descr="Iowa logo">
            <a:extLst>
              <a:ext uri="{FF2B5EF4-FFF2-40B4-BE49-F238E27FC236}">
                <a16:creationId xmlns:a16="http://schemas.microsoft.com/office/drawing/2014/main" id="{B444C706-DF3B-12B9-BD32-71180E87EA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6591" y="5833707"/>
            <a:ext cx="2478955" cy="656923"/>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pic>
        <p:nvPicPr>
          <p:cNvPr id="9" name="Picture 8" descr="CogAT logo">
            <a:extLst>
              <a:ext uri="{FF2B5EF4-FFF2-40B4-BE49-F238E27FC236}">
                <a16:creationId xmlns:a16="http://schemas.microsoft.com/office/drawing/2014/main" id="{B7BA1803-624A-6BAF-4FF1-DEEE437AB138}"/>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3059" y="5856063"/>
            <a:ext cx="2095713" cy="749217"/>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pic>
        <p:nvPicPr>
          <p:cNvPr id="11" name="Picture 10">
            <a:extLst>
              <a:ext uri="{FF2B5EF4-FFF2-40B4-BE49-F238E27FC236}">
                <a16:creationId xmlns:a16="http://schemas.microsoft.com/office/drawing/2014/main" id="{C500FD75-4573-122A-6843-9F8A95066F11}"/>
              </a:ext>
            </a:extLst>
          </p:cNvPr>
          <p:cNvPicPr>
            <a:picLocks noChangeAspect="1"/>
          </p:cNvPicPr>
          <p:nvPr/>
        </p:nvPicPr>
        <p:blipFill>
          <a:blip r:embed="rId6"/>
          <a:stretch>
            <a:fillRect/>
          </a:stretch>
        </p:blipFill>
        <p:spPr>
          <a:xfrm>
            <a:off x="6648894" y="1393181"/>
            <a:ext cx="3622158" cy="362215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71929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5F4A3-D889-ADFF-3535-FD2292996CF7}"/>
              </a:ext>
            </a:extLst>
          </p:cNvPr>
          <p:cNvSpPr>
            <a:spLocks noGrp="1"/>
          </p:cNvSpPr>
          <p:nvPr>
            <p:ph type="title"/>
          </p:nvPr>
        </p:nvSpPr>
        <p:spPr>
          <a:xfrm>
            <a:off x="603682" y="365125"/>
            <a:ext cx="9716119" cy="1325563"/>
          </a:xfrm>
        </p:spPr>
        <p:txBody>
          <a:bodyPr>
            <a:normAutofit/>
          </a:bodyPr>
          <a:lstStyle/>
          <a:p>
            <a:r>
              <a:rPr lang="en-US" altLang="en-US" sz="4000">
                <a:solidFill>
                  <a:schemeClr val="tx2"/>
                </a:solidFill>
                <a:latin typeface="Arial Black" panose="020B0A04020102020204" pitchFamily="34" charset="0"/>
              </a:rPr>
              <a:t>SCDoE Grade 2 Gifted and Talented Assessment Website</a:t>
            </a:r>
            <a:endParaRPr lang="en-US" sz="4000">
              <a:solidFill>
                <a:schemeClr val="tx2"/>
              </a:solidFill>
              <a:latin typeface="Arial Black" panose="020B0A04020102020204" pitchFamily="34" charset="0"/>
            </a:endParaRPr>
          </a:p>
        </p:txBody>
      </p:sp>
      <p:sp>
        <p:nvSpPr>
          <p:cNvPr id="4" name="Rectangle 3">
            <a:extLst>
              <a:ext uri="{FF2B5EF4-FFF2-40B4-BE49-F238E27FC236}">
                <a16:creationId xmlns:a16="http://schemas.microsoft.com/office/drawing/2014/main" id="{46B79CAD-73EE-69A1-76B6-92562EEA9D05}"/>
              </a:ext>
            </a:extLst>
          </p:cNvPr>
          <p:cNvSpPr>
            <a:spLocks noGrp="1" noChangeArrowheads="1"/>
          </p:cNvSpPr>
          <p:nvPr>
            <p:ph idx="1"/>
          </p:nvPr>
        </p:nvSpPr>
        <p:spPr>
          <a:xfrm>
            <a:off x="680159" y="1905195"/>
            <a:ext cx="10055609" cy="2932152"/>
          </a:xfrm>
        </p:spPr>
        <p:txBody>
          <a:bodyPr rtlCol="0">
            <a:noAutofit/>
          </a:bodyPr>
          <a:lstStyle/>
          <a:p>
            <a:pPr marL="0" indent="0" eaLnBrk="1" fontAlgn="auto" hangingPunct="1">
              <a:lnSpc>
                <a:spcPct val="100000"/>
              </a:lnSpc>
              <a:spcBef>
                <a:spcPts val="0"/>
              </a:spcBef>
              <a:spcAft>
                <a:spcPts val="600"/>
              </a:spcAft>
              <a:buFont typeface="Arial"/>
              <a:buNone/>
              <a:defRPr/>
            </a:pPr>
            <a:r>
              <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You can find digital resources to support the Fall 2026 Testing Administration:</a:t>
            </a:r>
          </a:p>
          <a:p>
            <a:pPr lvl="1">
              <a:lnSpc>
                <a:spcPct val="100000"/>
              </a:lnSpc>
              <a:spcBef>
                <a:spcPts val="0"/>
              </a:spcBef>
              <a:buClrTx/>
              <a:buFont typeface="Wingdings" panose="05000000000000000000" pitchFamily="2" charset="2"/>
              <a:buChar char="§"/>
              <a:defRPr/>
            </a:pPr>
            <a:r>
              <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Required tests</a:t>
            </a:r>
          </a:p>
          <a:p>
            <a:pPr lvl="1">
              <a:lnSpc>
                <a:spcPct val="100000"/>
              </a:lnSpc>
              <a:spcBef>
                <a:spcPts val="0"/>
              </a:spcBef>
              <a:buClrTx/>
              <a:buFont typeface="Wingdings" panose="05000000000000000000" pitchFamily="2" charset="2"/>
              <a:buChar char="§"/>
              <a:defRPr/>
            </a:pPr>
            <a:r>
              <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Test Administration Manuals</a:t>
            </a:r>
          </a:p>
          <a:p>
            <a:pPr lvl="1">
              <a:lnSpc>
                <a:spcPct val="100000"/>
              </a:lnSpc>
              <a:spcBef>
                <a:spcPts val="0"/>
              </a:spcBef>
              <a:buClrTx/>
              <a:buFont typeface="Wingdings" panose="05000000000000000000" pitchFamily="2" charset="2"/>
              <a:buChar char="§"/>
              <a:defRPr/>
            </a:pPr>
            <a:r>
              <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Pretest Workshop PowerPoint presentation</a:t>
            </a:r>
          </a:p>
          <a:p>
            <a:pPr lvl="1">
              <a:lnSpc>
                <a:spcPct val="100000"/>
              </a:lnSpc>
              <a:spcBef>
                <a:spcPts val="0"/>
              </a:spcBef>
              <a:buClrTx/>
              <a:buFont typeface="Wingdings" panose="05000000000000000000" pitchFamily="2" charset="2"/>
              <a:buChar char="§"/>
              <a:defRPr/>
            </a:pPr>
            <a:r>
              <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Test security affidavit for DTC’s and STC’s</a:t>
            </a:r>
          </a:p>
          <a:p>
            <a:pPr lvl="1">
              <a:lnSpc>
                <a:spcPct val="100000"/>
              </a:lnSpc>
              <a:spcBef>
                <a:spcPts val="0"/>
              </a:spcBef>
              <a:buClrTx/>
              <a:buFont typeface="Wingdings" panose="05000000000000000000" pitchFamily="2" charset="2"/>
              <a:buChar char="§"/>
              <a:defRPr/>
            </a:pPr>
            <a:r>
              <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Test security affidavit for TA’s</a:t>
            </a:r>
          </a:p>
          <a:p>
            <a:pPr lvl="1">
              <a:lnSpc>
                <a:spcPct val="100000"/>
              </a:lnSpc>
              <a:spcBef>
                <a:spcPts val="0"/>
              </a:spcBef>
              <a:buClrTx/>
              <a:buFont typeface="Wingdings" panose="05000000000000000000" pitchFamily="2" charset="2"/>
              <a:buChar char="§"/>
              <a:defRPr/>
            </a:pPr>
            <a:r>
              <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Test Security Violation Forms</a:t>
            </a:r>
          </a:p>
          <a:p>
            <a:pPr lvl="1">
              <a:lnSpc>
                <a:spcPct val="100000"/>
              </a:lnSpc>
              <a:spcBef>
                <a:spcPts val="0"/>
              </a:spcBef>
              <a:buClrTx/>
              <a:buFont typeface="Wingdings" panose="05000000000000000000" pitchFamily="2" charset="2"/>
              <a:buChar char="§"/>
              <a:defRPr/>
            </a:pPr>
            <a:r>
              <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Links to DataManager Proctor training</a:t>
            </a:r>
          </a:p>
          <a:p>
            <a:pPr lvl="1">
              <a:lnSpc>
                <a:spcPct val="100000"/>
              </a:lnSpc>
              <a:spcBef>
                <a:spcPts val="0"/>
              </a:spcBef>
              <a:buClrTx/>
              <a:buFont typeface="Wingdings" panose="05000000000000000000" pitchFamily="2" charset="2"/>
              <a:buChar char="§"/>
              <a:defRPr/>
            </a:pPr>
            <a:r>
              <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Gr 2 Brochure for Parents and Students</a:t>
            </a:r>
          </a:p>
        </p:txBody>
      </p:sp>
      <p:sp>
        <p:nvSpPr>
          <p:cNvPr id="5" name="TextBox 4">
            <a:extLst>
              <a:ext uri="{FF2B5EF4-FFF2-40B4-BE49-F238E27FC236}">
                <a16:creationId xmlns:a16="http://schemas.microsoft.com/office/drawing/2014/main" id="{CEC246E4-3A9B-ACFC-F0F9-A8FE59278DC9}"/>
              </a:ext>
            </a:extLst>
          </p:cNvPr>
          <p:cNvSpPr txBox="1"/>
          <p:nvPr/>
        </p:nvSpPr>
        <p:spPr>
          <a:xfrm>
            <a:off x="603682" y="5790228"/>
            <a:ext cx="10970010" cy="400110"/>
          </a:xfrm>
          <a:prstGeom prst="rect">
            <a:avLst/>
          </a:prstGeom>
          <a:noFill/>
        </p:spPr>
        <p:txBody>
          <a:bodyPr wrap="square" rtlCol="0">
            <a:spAutoFit/>
          </a:bodyPr>
          <a:lstStyle/>
          <a:p>
            <a:r>
              <a:rPr lang="en-US" sz="2000" dirty="0">
                <a:solidFill>
                  <a:schemeClr val="tx2"/>
                </a:solidFill>
                <a:latin typeface="Calibri Light" panose="020F0302020204030204" pitchFamily="34" charset="0"/>
                <a:ea typeface="Calibri Light" panose="020F0302020204030204" pitchFamily="34" charset="0"/>
                <a:cs typeface="Calibri Light" panose="020F0302020204030204" pitchFamily="34" charset="0"/>
              </a:rPr>
              <a:t>Follow the following link to access the website: </a:t>
            </a:r>
            <a:r>
              <a:rPr lang="en-US" sz="2000" dirty="0">
                <a:latin typeface="Calibri Light" panose="020F0302020204030204" pitchFamily="34" charset="0"/>
                <a:ea typeface="Calibri Light" panose="020F0302020204030204" pitchFamily="34" charset="0"/>
                <a:cs typeface="Calibri Light" panose="020F0302020204030204" pitchFamily="34" charset="0"/>
                <a:hlinkClick r:id="rId3"/>
              </a:rPr>
              <a:t>https://info.riversideinsights.com/scdoe</a:t>
            </a:r>
            <a:endParaRPr lang="en-US" sz="2000"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7" name="Picture 6" descr="QR code for SC Gr 2 microsite">
            <a:extLst>
              <a:ext uri="{FF2B5EF4-FFF2-40B4-BE49-F238E27FC236}">
                <a16:creationId xmlns:a16="http://schemas.microsoft.com/office/drawing/2014/main" id="{05F1044F-D9B8-0478-F5D6-7A644FFB5B2A}"/>
              </a:ext>
            </a:extLst>
          </p:cNvPr>
          <p:cNvPicPr>
            <a:picLocks noChangeAspect="1"/>
          </p:cNvPicPr>
          <p:nvPr/>
        </p:nvPicPr>
        <p:blipFill>
          <a:blip r:embed="rId4"/>
          <a:stretch>
            <a:fillRect/>
          </a:stretch>
        </p:blipFill>
        <p:spPr>
          <a:xfrm>
            <a:off x="7733236" y="2465289"/>
            <a:ext cx="2586565" cy="2586565"/>
          </a:xfrm>
          <a:prstGeom prst="rect">
            <a:avLst/>
          </a:prstGeom>
        </p:spPr>
      </p:pic>
      <p:pic>
        <p:nvPicPr>
          <p:cNvPr id="8" name="Picture 7">
            <a:extLst>
              <a:ext uri="{FF2B5EF4-FFF2-40B4-BE49-F238E27FC236}">
                <a16:creationId xmlns:a16="http://schemas.microsoft.com/office/drawing/2014/main" id="{1CBA4261-BB0E-E63D-344D-17D9CCE5AF0C}"/>
              </a:ext>
            </a:extLst>
          </p:cNvPr>
          <p:cNvPicPr>
            <a:picLocks noChangeAspect="1"/>
          </p:cNvPicPr>
          <p:nvPr/>
        </p:nvPicPr>
        <p:blipFill>
          <a:blip r:embed="rId5"/>
          <a:stretch>
            <a:fillRect/>
          </a:stretch>
        </p:blipFill>
        <p:spPr>
          <a:xfrm>
            <a:off x="9804401" y="150618"/>
            <a:ext cx="1862734" cy="1862734"/>
          </a:xfrm>
          <a:prstGeom prst="rect">
            <a:avLst/>
          </a:prstGeom>
        </p:spPr>
      </p:pic>
    </p:spTree>
    <p:extLst>
      <p:ext uri="{BB962C8B-B14F-4D97-AF65-F5344CB8AC3E}">
        <p14:creationId xmlns:p14="http://schemas.microsoft.com/office/powerpoint/2010/main" val="3714291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amp;A image">
            <a:extLst>
              <a:ext uri="{FF2B5EF4-FFF2-40B4-BE49-F238E27FC236}">
                <a16:creationId xmlns:a16="http://schemas.microsoft.com/office/drawing/2014/main" id="{D62C1453-F3CA-B642-9879-17EC85CC0799}"/>
              </a:ext>
            </a:extLst>
          </p:cNvPr>
          <p:cNvPicPr>
            <a:picLocks noChangeAspect="1"/>
          </p:cNvPicPr>
          <p:nvPr/>
        </p:nvPicPr>
        <p:blipFill>
          <a:blip r:embed="rId3"/>
          <a:stretch>
            <a:fillRect/>
          </a:stretch>
        </p:blipFill>
        <p:spPr>
          <a:xfrm>
            <a:off x="2197270" y="914182"/>
            <a:ext cx="7797460" cy="5029636"/>
          </a:xfrm>
          <a:prstGeom prst="rect">
            <a:avLst/>
          </a:prstGeom>
        </p:spPr>
      </p:pic>
    </p:spTree>
    <p:extLst>
      <p:ext uri="{BB962C8B-B14F-4D97-AF65-F5344CB8AC3E}">
        <p14:creationId xmlns:p14="http://schemas.microsoft.com/office/powerpoint/2010/main" val="26408462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4AFAC-8C3C-E51A-6F0B-B63A20A8FC3C}"/>
            </a:ext>
          </a:extLst>
        </p:cNvPr>
        <p:cNvGrpSpPr/>
        <p:nvPr/>
      </p:nvGrpSpPr>
      <p:grpSpPr>
        <a:xfrm>
          <a:off x="0" y="0"/>
          <a:ext cx="0" cy="0"/>
          <a:chOff x="0" y="0"/>
          <a:chExt cx="0" cy="0"/>
        </a:xfrm>
      </p:grpSpPr>
      <p:sp>
        <p:nvSpPr>
          <p:cNvPr id="12" name="Subtitle 11">
            <a:extLst>
              <a:ext uri="{FF2B5EF4-FFF2-40B4-BE49-F238E27FC236}">
                <a16:creationId xmlns:a16="http://schemas.microsoft.com/office/drawing/2014/main" id="{8B27C332-4F35-7736-E865-AAE6687FC5A2}"/>
              </a:ext>
            </a:extLst>
          </p:cNvPr>
          <p:cNvSpPr>
            <a:spLocks noGrp="1"/>
          </p:cNvSpPr>
          <p:nvPr>
            <p:ph type="subTitle" idx="4294967295"/>
          </p:nvPr>
        </p:nvSpPr>
        <p:spPr>
          <a:xfrm>
            <a:off x="1198561" y="4989661"/>
            <a:ext cx="9794875" cy="1519238"/>
          </a:xfrm>
        </p:spPr>
        <p:txBody>
          <a:bodyPr>
            <a:noAutofit/>
          </a:bodyPr>
          <a:lstStyle/>
          <a:p>
            <a:pPr marL="0" indent="0">
              <a:buNone/>
            </a:pPr>
            <a:r>
              <a:rPr lang="en-US" sz="1400" b="1" dirty="0">
                <a:solidFill>
                  <a:schemeClr val="bg1"/>
                </a:solidFill>
                <a:latin typeface="Arial" panose="020B0604020202020204" pitchFamily="34" charset="0"/>
                <a:cs typeface="Arial" panose="020B0604020202020204" pitchFamily="34" charset="0"/>
              </a:rPr>
              <a:t>Disclaimer on the Use of Artificial Intelligence </a:t>
            </a:r>
            <a:endParaRPr lang="en-US" sz="1400" dirty="0">
              <a:solidFill>
                <a:schemeClr val="bg1"/>
              </a:solidFill>
              <a:latin typeface="Arial" panose="020B0604020202020204" pitchFamily="34" charset="0"/>
              <a:cs typeface="Arial" panose="020B0604020202020204" pitchFamily="34" charset="0"/>
            </a:endParaRPr>
          </a:p>
          <a:p>
            <a:pPr marL="0" indent="0">
              <a:buNone/>
            </a:pPr>
            <a:r>
              <a:rPr lang="en-US" sz="1400" b="1" dirty="0">
                <a:solidFill>
                  <a:schemeClr val="bg1"/>
                </a:solidFill>
                <a:latin typeface="Arial" panose="020B0604020202020204" pitchFamily="34" charset="0"/>
                <a:cs typeface="Arial" panose="020B0604020202020204" pitchFamily="34" charset="0"/>
              </a:rPr>
              <a:t>The content presented is the intellectual property of the South Carolina Department of Education (SCDE) or Riverside Insights. By participating in this event, attendees agree they will not record, capture, or share its contents without permission. Attendees agree they will not use artificial intelligence (AI) to capture or summarize the contents of the event. The SCDE reserves the right to remove attendees using these services.</a:t>
            </a:r>
            <a:endParaRPr lang="en-US" sz="1400" dirty="0">
              <a:solidFill>
                <a:schemeClr val="bg1"/>
              </a:solidFill>
              <a:latin typeface="Arial" panose="020B0604020202020204" pitchFamily="34" charset="0"/>
              <a:cs typeface="Arial" panose="020B0604020202020204" pitchFamily="34" charset="0"/>
            </a:endParaRPr>
          </a:p>
        </p:txBody>
      </p:sp>
      <p:pic>
        <p:nvPicPr>
          <p:cNvPr id="3" name="Picture 2" descr="A logo of a state&#10;&#10;Description automatically generated">
            <a:extLst>
              <a:ext uri="{FF2B5EF4-FFF2-40B4-BE49-F238E27FC236}">
                <a16:creationId xmlns:a16="http://schemas.microsoft.com/office/drawing/2014/main" id="{585E2EC0-1B20-3093-6A28-D414EB3429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37" y="138783"/>
            <a:ext cx="1346230" cy="1346230"/>
          </a:xfrm>
          <a:prstGeom prst="rect">
            <a:avLst/>
          </a:prstGeom>
        </p:spPr>
      </p:pic>
      <p:pic>
        <p:nvPicPr>
          <p:cNvPr id="5" name="Picture 4" descr="A blue and green text on a black background&#10;&#10;Description automatically generated">
            <a:extLst>
              <a:ext uri="{FF2B5EF4-FFF2-40B4-BE49-F238E27FC236}">
                <a16:creationId xmlns:a16="http://schemas.microsoft.com/office/drawing/2014/main" id="{492E3D08-06E2-1945-4358-C1099BBB86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7399" y="174150"/>
            <a:ext cx="2413634" cy="742657"/>
          </a:xfrm>
          <a:prstGeom prst="rect">
            <a:avLst/>
          </a:prstGeom>
        </p:spPr>
      </p:pic>
      <p:sp>
        <p:nvSpPr>
          <p:cNvPr id="7" name="TextBox 6">
            <a:extLst>
              <a:ext uri="{FF2B5EF4-FFF2-40B4-BE49-F238E27FC236}">
                <a16:creationId xmlns:a16="http://schemas.microsoft.com/office/drawing/2014/main" id="{2624F3D2-FAF1-EF28-FEF2-77734E16AA0A}"/>
              </a:ext>
            </a:extLst>
          </p:cNvPr>
          <p:cNvSpPr txBox="1"/>
          <p:nvPr/>
        </p:nvSpPr>
        <p:spPr>
          <a:xfrm>
            <a:off x="1412358" y="2200939"/>
            <a:ext cx="9367283" cy="1107996"/>
          </a:xfrm>
          <a:prstGeom prst="rect">
            <a:avLst/>
          </a:prstGeom>
          <a:noFill/>
        </p:spPr>
        <p:txBody>
          <a:bodyPr wrap="square" rtlCol="0">
            <a:spAutoFit/>
          </a:bodyPr>
          <a:lstStyle/>
          <a:p>
            <a:pPr algn="ctr"/>
            <a:r>
              <a:rPr lang="en-US" sz="6600" dirty="0">
                <a:solidFill>
                  <a:schemeClr val="bg1"/>
                </a:solidFill>
                <a:effectLst>
                  <a:outerShdw blurRad="50800" dist="38100" dir="2700000" algn="tl" rotWithShape="0">
                    <a:prstClr val="black">
                      <a:alpha val="40000"/>
                    </a:prstClr>
                  </a:outerShdw>
                </a:effectLst>
                <a:latin typeface="Arial Black" panose="020B0A04020102020204" pitchFamily="34" charset="0"/>
              </a:rPr>
              <a:t>THANK YOU</a:t>
            </a:r>
          </a:p>
        </p:txBody>
      </p:sp>
      <p:sp>
        <p:nvSpPr>
          <p:cNvPr id="9" name="TextBox 8">
            <a:extLst>
              <a:ext uri="{FF2B5EF4-FFF2-40B4-BE49-F238E27FC236}">
                <a16:creationId xmlns:a16="http://schemas.microsoft.com/office/drawing/2014/main" id="{9340DC23-1A5D-0517-2D44-C6493C72E02A}"/>
              </a:ext>
            </a:extLst>
          </p:cNvPr>
          <p:cNvSpPr txBox="1"/>
          <p:nvPr/>
        </p:nvSpPr>
        <p:spPr>
          <a:xfrm>
            <a:off x="3349256" y="2916865"/>
            <a:ext cx="6390167" cy="1107996"/>
          </a:xfrm>
          <a:prstGeom prst="rect">
            <a:avLst/>
          </a:prstGeom>
          <a:noFill/>
        </p:spPr>
        <p:txBody>
          <a:bodyPr wrap="square" rtlCol="0">
            <a:spAutoFit/>
          </a:bodyPr>
          <a:lstStyle/>
          <a:p>
            <a:pPr algn="r"/>
            <a:r>
              <a:rPr lang="en-US" sz="6600" dirty="0">
                <a:solidFill>
                  <a:schemeClr val="accent6">
                    <a:lumMod val="60000"/>
                    <a:lumOff val="40000"/>
                  </a:schemeClr>
                </a:solidFill>
                <a:latin typeface="Mistral" panose="03090702030407020403" pitchFamily="66" charset="0"/>
              </a:rPr>
              <a:t>For attending!</a:t>
            </a:r>
          </a:p>
        </p:txBody>
      </p:sp>
    </p:spTree>
    <p:extLst>
      <p:ext uri="{BB962C8B-B14F-4D97-AF65-F5344CB8AC3E}">
        <p14:creationId xmlns:p14="http://schemas.microsoft.com/office/powerpoint/2010/main" val="280891905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397</TotalTime>
  <Words>5457</Words>
  <Application>Microsoft Office PowerPoint</Application>
  <PresentationFormat>Widescreen</PresentationFormat>
  <Paragraphs>621</Paragraphs>
  <Slides>43</Slides>
  <Notes>43</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43</vt:i4>
      </vt:variant>
    </vt:vector>
  </HeadingPairs>
  <TitlesOfParts>
    <vt:vector size="63" baseType="lpstr">
      <vt:lpstr>Aptos</vt:lpstr>
      <vt:lpstr>Aptos Display</vt:lpstr>
      <vt:lpstr>Aptos ExtraBold</vt:lpstr>
      <vt:lpstr>Arial</vt:lpstr>
      <vt:lpstr>Arial Black</vt:lpstr>
      <vt:lpstr>Calibri</vt:lpstr>
      <vt:lpstr>Calibri Light</vt:lpstr>
      <vt:lpstr>Lucida Sans</vt:lpstr>
      <vt:lpstr>Mistral</vt:lpstr>
      <vt:lpstr>Montserrat ExtraBold</vt:lpstr>
      <vt:lpstr>Poppins</vt:lpstr>
      <vt:lpstr>proxima-nova</vt:lpstr>
      <vt:lpstr>ProximaNova-ExtraBold</vt:lpstr>
      <vt:lpstr>ProximaNova-ExtraBold</vt:lpstr>
      <vt:lpstr>Segoe Sans</vt:lpstr>
      <vt:lpstr>Segoe UI</vt:lpstr>
      <vt:lpstr>Symbol</vt:lpstr>
      <vt:lpstr>Tahoma</vt:lpstr>
      <vt:lpstr>Wingdings</vt:lpstr>
      <vt:lpstr>1_Office Theme</vt:lpstr>
      <vt:lpstr>Gifted and Talented Assessment Program for Grade 2 Students</vt:lpstr>
      <vt:lpstr>Who to Contact</vt:lpstr>
      <vt:lpstr>SC Gr 2 Gifted &amp; Talented  Assessment Program </vt:lpstr>
      <vt:lpstr>Criteria for Gifted &amp; Talented Selection</vt:lpstr>
      <vt:lpstr>PowerPoint Presentation</vt:lpstr>
      <vt:lpstr>DataManager (DM) Performance Update</vt:lpstr>
      <vt:lpstr>DataManager (DM) Performance Update</vt:lpstr>
      <vt:lpstr>PowerPoint Presentation</vt:lpstr>
      <vt:lpstr>PowerPoint Presentation</vt:lpstr>
      <vt:lpstr>PowerPoint Presentation</vt:lpstr>
      <vt:lpstr>Schedule of Important Dates- Fall 2026</vt:lpstr>
      <vt:lpstr>Administration of CogAT and Iowa Assessments</vt:lpstr>
      <vt:lpstr>Administration of CogAT and IA cont’</vt:lpstr>
      <vt:lpstr>Cognitive Ability Test (CogAT®)</vt:lpstr>
      <vt:lpstr>Iowa Assessments™</vt:lpstr>
      <vt:lpstr>Testing Students with Documented Disabilities and ML Students </vt:lpstr>
      <vt:lpstr>State-Allowed Accommodations</vt:lpstr>
      <vt:lpstr>Coding Accommodations for Students with Documented Disabilities and ML Students</vt:lpstr>
      <vt:lpstr>Large Print Materials</vt:lpstr>
      <vt:lpstr>CogAT Alt-V (Alternative Verbal) for ML Students</vt:lpstr>
      <vt:lpstr>CogAT Alt-V (Alternative Verbal) for ML Students</vt:lpstr>
      <vt:lpstr>PowerPoint Presentation</vt:lpstr>
      <vt:lpstr>Preparing Students for Testing</vt:lpstr>
      <vt:lpstr>Suggested Testing Schedule</vt:lpstr>
      <vt:lpstr>PowerPoint Presentation</vt:lpstr>
      <vt:lpstr>Pretesting Activities for Online Testing</vt:lpstr>
      <vt:lpstr>Pretesting Activities for Online Testing</vt:lpstr>
      <vt:lpstr>Pretesting Activities for Online Testing</vt:lpstr>
      <vt:lpstr>Pretesting Activities for Online Testing</vt:lpstr>
      <vt:lpstr>Pretesting Activities for Online Testing</vt:lpstr>
      <vt:lpstr>✅ DTC Checklist- Before Testing</vt:lpstr>
      <vt:lpstr>PowerPoint Presentation</vt:lpstr>
      <vt:lpstr>SUNS and Power School ID Numbers</vt:lpstr>
      <vt:lpstr>Checklist- During &amp; After Testing</vt:lpstr>
      <vt:lpstr>After the Test Administration </vt:lpstr>
      <vt:lpstr>PowerPoint Presentation</vt:lpstr>
      <vt:lpstr>DataManager Platform Demo</vt:lpstr>
      <vt:lpstr>Scoring and Reporting</vt:lpstr>
      <vt:lpstr>Scoring and Reporting</vt:lpstr>
      <vt:lpstr>SC Assessment Consultant</vt:lpstr>
      <vt:lpstr>SCDoE Grade 2 Gifted and Talented Assessment Website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Bell, Shannon</dc:creator>
  <cp:lastModifiedBy>Ortiz, Celia</cp:lastModifiedBy>
  <cp:revision>3</cp:revision>
  <cp:lastPrinted>2026-09-10T12:16:29Z</cp:lastPrinted>
  <dcterms:created xsi:type="dcterms:W3CDTF">2026-09-04T17:02:18Z</dcterms:created>
  <dcterms:modified xsi:type="dcterms:W3CDTF">2026-09-10T14:41:15Z</dcterms:modified>
</cp:coreProperties>
</file>