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53"/>
  </p:notesMasterIdLst>
  <p:sldIdLst>
    <p:sldId id="256" r:id="rId2"/>
    <p:sldId id="257" r:id="rId3"/>
    <p:sldId id="258" r:id="rId4"/>
    <p:sldId id="259" r:id="rId5"/>
    <p:sldId id="260" r:id="rId6"/>
    <p:sldId id="261" r:id="rId7"/>
    <p:sldId id="263" r:id="rId8"/>
    <p:sldId id="264" r:id="rId9"/>
    <p:sldId id="265" r:id="rId10"/>
    <p:sldId id="266" r:id="rId11"/>
    <p:sldId id="470" r:id="rId12"/>
    <p:sldId id="267" r:id="rId13"/>
    <p:sldId id="268" r:id="rId14"/>
    <p:sldId id="269" r:id="rId15"/>
    <p:sldId id="270" r:id="rId16"/>
    <p:sldId id="271" r:id="rId17"/>
    <p:sldId id="471" r:id="rId18"/>
    <p:sldId id="272" r:id="rId19"/>
    <p:sldId id="273" r:id="rId20"/>
    <p:sldId id="472" r:id="rId21"/>
    <p:sldId id="473" r:id="rId22"/>
    <p:sldId id="313" r:id="rId23"/>
    <p:sldId id="474" r:id="rId24"/>
    <p:sldId id="275" r:id="rId25"/>
    <p:sldId id="461" r:id="rId26"/>
    <p:sldId id="319" r:id="rId27"/>
    <p:sldId id="450" r:id="rId28"/>
    <p:sldId id="314" r:id="rId29"/>
    <p:sldId id="317" r:id="rId30"/>
    <p:sldId id="318" r:id="rId31"/>
    <p:sldId id="278" r:id="rId32"/>
    <p:sldId id="279" r:id="rId33"/>
    <p:sldId id="284" r:id="rId34"/>
    <p:sldId id="286" r:id="rId35"/>
    <p:sldId id="449" r:id="rId36"/>
    <p:sldId id="281" r:id="rId37"/>
    <p:sldId id="455" r:id="rId38"/>
    <p:sldId id="456" r:id="rId39"/>
    <p:sldId id="457" r:id="rId40"/>
    <p:sldId id="458" r:id="rId41"/>
    <p:sldId id="459" r:id="rId42"/>
    <p:sldId id="475" r:id="rId43"/>
    <p:sldId id="304" r:id="rId44"/>
    <p:sldId id="463" r:id="rId45"/>
    <p:sldId id="464" r:id="rId46"/>
    <p:sldId id="477" r:id="rId47"/>
    <p:sldId id="467" r:id="rId48"/>
    <p:sldId id="468" r:id="rId49"/>
    <p:sldId id="310" r:id="rId50"/>
    <p:sldId id="312" r:id="rId51"/>
    <p:sldId id="47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FF"/>
    <a:srgbClr val="FF99FF"/>
    <a:srgbClr val="FF33CC"/>
    <a:srgbClr val="DA3ABC"/>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FD5D2-9CBF-4F0F-A147-6CBBE51ED614}" v="5" dt="2024-09-12T12:44:07.084"/>
    <p1510:client id="{719CBAAA-05B2-4AAD-83DE-62B2612EDF63}" v="85" dt="2024-09-12T01:39:04.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103" autoAdjust="0"/>
  </p:normalViewPr>
  <p:slideViewPr>
    <p:cSldViewPr snapToGrid="0">
      <p:cViewPr varScale="1">
        <p:scale>
          <a:sx n="108" d="100"/>
          <a:sy n="108" d="100"/>
        </p:scale>
        <p:origin x="576" y="102"/>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tiz, Celia" userId="ccf50a8b-cd66-405c-8ef1-b6f17100a86c" providerId="ADAL" clId="{1AAFD5D2-9CBF-4F0F-A147-6CBBE51ED614}"/>
    <pc:docChg chg="custSel modSld">
      <pc:chgData name="Ortiz, Celia" userId="ccf50a8b-cd66-405c-8ef1-b6f17100a86c" providerId="ADAL" clId="{1AAFD5D2-9CBF-4F0F-A147-6CBBE51ED614}" dt="2024-09-12T15:23:48.700" v="150" actId="20577"/>
      <pc:docMkLst>
        <pc:docMk/>
      </pc:docMkLst>
      <pc:sldChg chg="modSp mod">
        <pc:chgData name="Ortiz, Celia" userId="ccf50a8b-cd66-405c-8ef1-b6f17100a86c" providerId="ADAL" clId="{1AAFD5D2-9CBF-4F0F-A147-6CBBE51ED614}" dt="2024-09-12T12:21:23.281" v="1" actId="12"/>
        <pc:sldMkLst>
          <pc:docMk/>
          <pc:sldMk cId="983557005" sldId="265"/>
        </pc:sldMkLst>
        <pc:spChg chg="mod">
          <ac:chgData name="Ortiz, Celia" userId="ccf50a8b-cd66-405c-8ef1-b6f17100a86c" providerId="ADAL" clId="{1AAFD5D2-9CBF-4F0F-A147-6CBBE51ED614}" dt="2024-09-12T12:21:23.281" v="1" actId="12"/>
          <ac:spMkLst>
            <pc:docMk/>
            <pc:sldMk cId="983557005" sldId="265"/>
            <ac:spMk id="3" creationId="{8C187DE0-B757-AFC5-49D5-04DB2E01A372}"/>
          </ac:spMkLst>
        </pc:spChg>
      </pc:sldChg>
      <pc:sldChg chg="modSp mod">
        <pc:chgData name="Ortiz, Celia" userId="ccf50a8b-cd66-405c-8ef1-b6f17100a86c" providerId="ADAL" clId="{1AAFD5D2-9CBF-4F0F-A147-6CBBE51ED614}" dt="2024-09-12T12:28:22.862" v="129" actId="20577"/>
        <pc:sldMkLst>
          <pc:docMk/>
          <pc:sldMk cId="1200293156" sldId="268"/>
        </pc:sldMkLst>
        <pc:spChg chg="mod">
          <ac:chgData name="Ortiz, Celia" userId="ccf50a8b-cd66-405c-8ef1-b6f17100a86c" providerId="ADAL" clId="{1AAFD5D2-9CBF-4F0F-A147-6CBBE51ED614}" dt="2024-09-12T12:28:22.862" v="129" actId="20577"/>
          <ac:spMkLst>
            <pc:docMk/>
            <pc:sldMk cId="1200293156" sldId="268"/>
            <ac:spMk id="7" creationId="{A9FB0CFE-B2BB-F813-8CA4-8A83B1EB6075}"/>
          </ac:spMkLst>
        </pc:spChg>
        <pc:graphicFrameChg chg="modGraphic">
          <ac:chgData name="Ortiz, Celia" userId="ccf50a8b-cd66-405c-8ef1-b6f17100a86c" providerId="ADAL" clId="{1AAFD5D2-9CBF-4F0F-A147-6CBBE51ED614}" dt="2024-09-12T12:28:12.678" v="122" actId="20577"/>
          <ac:graphicFrameMkLst>
            <pc:docMk/>
            <pc:sldMk cId="1200293156" sldId="268"/>
            <ac:graphicFrameMk id="9" creationId="{0F6D9F1A-3DF5-0B03-2F60-7868740E2874}"/>
          </ac:graphicFrameMkLst>
        </pc:graphicFrameChg>
      </pc:sldChg>
      <pc:sldChg chg="modSp mod">
        <pc:chgData name="Ortiz, Celia" userId="ccf50a8b-cd66-405c-8ef1-b6f17100a86c" providerId="ADAL" clId="{1AAFD5D2-9CBF-4F0F-A147-6CBBE51ED614}" dt="2024-09-12T15:23:48.700" v="150" actId="20577"/>
        <pc:sldMkLst>
          <pc:docMk/>
          <pc:sldMk cId="569936235" sldId="278"/>
        </pc:sldMkLst>
        <pc:spChg chg="mod">
          <ac:chgData name="Ortiz, Celia" userId="ccf50a8b-cd66-405c-8ef1-b6f17100a86c" providerId="ADAL" clId="{1AAFD5D2-9CBF-4F0F-A147-6CBBE51ED614}" dt="2024-09-12T15:23:48.700" v="150" actId="20577"/>
          <ac:spMkLst>
            <pc:docMk/>
            <pc:sldMk cId="569936235" sldId="278"/>
            <ac:spMk id="3" creationId="{1A10E046-3D26-E63E-ABC7-EDA967E74F31}"/>
          </ac:spMkLst>
        </pc:spChg>
      </pc:sldChg>
      <pc:sldChg chg="modSp mod modNotesTx">
        <pc:chgData name="Ortiz, Celia" userId="ccf50a8b-cd66-405c-8ef1-b6f17100a86c" providerId="ADAL" clId="{1AAFD5D2-9CBF-4F0F-A147-6CBBE51ED614}" dt="2024-09-12T12:39:05.199" v="138" actId="20577"/>
        <pc:sldMkLst>
          <pc:docMk/>
          <pc:sldMk cId="3172097531" sldId="314"/>
        </pc:sldMkLst>
        <pc:spChg chg="mod">
          <ac:chgData name="Ortiz, Celia" userId="ccf50a8b-cd66-405c-8ef1-b6f17100a86c" providerId="ADAL" clId="{1AAFD5D2-9CBF-4F0F-A147-6CBBE51ED614}" dt="2024-09-12T12:38:32.681" v="131" actId="20577"/>
          <ac:spMkLst>
            <pc:docMk/>
            <pc:sldMk cId="3172097531" sldId="314"/>
            <ac:spMk id="4" creationId="{4720D073-8A56-3690-AC6E-A6A60573D45A}"/>
          </ac:spMkLst>
        </pc:spChg>
      </pc:sldChg>
      <pc:sldChg chg="modSp mod">
        <pc:chgData name="Ortiz, Celia" userId="ccf50a8b-cd66-405c-8ef1-b6f17100a86c" providerId="ADAL" clId="{1AAFD5D2-9CBF-4F0F-A147-6CBBE51ED614}" dt="2024-09-12T12:37:54.311" v="130" actId="20577"/>
        <pc:sldMkLst>
          <pc:docMk/>
          <pc:sldMk cId="3451064918" sldId="450"/>
        </pc:sldMkLst>
        <pc:spChg chg="mod">
          <ac:chgData name="Ortiz, Celia" userId="ccf50a8b-cd66-405c-8ef1-b6f17100a86c" providerId="ADAL" clId="{1AAFD5D2-9CBF-4F0F-A147-6CBBE51ED614}" dt="2024-09-12T12:37:54.311" v="130" actId="20577"/>
          <ac:spMkLst>
            <pc:docMk/>
            <pc:sldMk cId="3451064918" sldId="450"/>
            <ac:spMk id="3" creationId="{8B1A1A2A-0ABA-A218-9D21-79441F9C2E88}"/>
          </ac:spMkLst>
        </pc:spChg>
      </pc:sldChg>
      <pc:sldChg chg="modSp mod">
        <pc:chgData name="Ortiz, Celia" userId="ccf50a8b-cd66-405c-8ef1-b6f17100a86c" providerId="ADAL" clId="{1AAFD5D2-9CBF-4F0F-A147-6CBBE51ED614}" dt="2024-09-12T12:43:51.563" v="143"/>
        <pc:sldMkLst>
          <pc:docMk/>
          <pc:sldMk cId="2979994441" sldId="456"/>
        </pc:sldMkLst>
        <pc:graphicFrameChg chg="mod">
          <ac:chgData name="Ortiz, Celia" userId="ccf50a8b-cd66-405c-8ef1-b6f17100a86c" providerId="ADAL" clId="{1AAFD5D2-9CBF-4F0F-A147-6CBBE51ED614}" dt="2024-09-12T12:43:51.563" v="143"/>
          <ac:graphicFrameMkLst>
            <pc:docMk/>
            <pc:sldMk cId="2979994441" sldId="456"/>
            <ac:graphicFrameMk id="16" creationId="{321D97B0-F604-2E9F-1FFD-EA4040CD6682}"/>
          </ac:graphicFrameMkLst>
        </pc:graphicFrameChg>
      </pc:sldChg>
      <pc:sldChg chg="modSp">
        <pc:chgData name="Ortiz, Celia" userId="ccf50a8b-cd66-405c-8ef1-b6f17100a86c" providerId="ADAL" clId="{1AAFD5D2-9CBF-4F0F-A147-6CBBE51ED614}" dt="2024-09-12T12:44:07.084" v="144"/>
        <pc:sldMkLst>
          <pc:docMk/>
          <pc:sldMk cId="3505252775" sldId="457"/>
        </pc:sldMkLst>
        <pc:graphicFrameChg chg="mod">
          <ac:chgData name="Ortiz, Celia" userId="ccf50a8b-cd66-405c-8ef1-b6f17100a86c" providerId="ADAL" clId="{1AAFD5D2-9CBF-4F0F-A147-6CBBE51ED614}" dt="2024-09-12T12:44:07.084" v="144"/>
          <ac:graphicFrameMkLst>
            <pc:docMk/>
            <pc:sldMk cId="3505252775" sldId="457"/>
            <ac:graphicFrameMk id="16" creationId="{321D97B0-F604-2E9F-1FFD-EA4040CD6682}"/>
          </ac:graphicFrameMkLst>
        </pc:graphicFrameChg>
      </pc:sldChg>
      <pc:sldChg chg="modSp mod">
        <pc:chgData name="Ortiz, Celia" userId="ccf50a8b-cd66-405c-8ef1-b6f17100a86c" providerId="ADAL" clId="{1AAFD5D2-9CBF-4F0F-A147-6CBBE51ED614}" dt="2024-09-12T12:23:59.857" v="83" actId="20577"/>
        <pc:sldMkLst>
          <pc:docMk/>
          <pc:sldMk cId="4273074603" sldId="470"/>
        </pc:sldMkLst>
        <pc:spChg chg="mod">
          <ac:chgData name="Ortiz, Celia" userId="ccf50a8b-cd66-405c-8ef1-b6f17100a86c" providerId="ADAL" clId="{1AAFD5D2-9CBF-4F0F-A147-6CBBE51ED614}" dt="2024-09-12T12:23:59.857" v="83" actId="20577"/>
          <ac:spMkLst>
            <pc:docMk/>
            <pc:sldMk cId="4273074603" sldId="470"/>
            <ac:spMk id="8" creationId="{F7A9A1BD-494C-5667-0D19-1839E15FEB0A}"/>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1" Type="http://schemas.openxmlformats.org/officeDocument/2006/relationships/hyperlink" Target="http://www.riversideonlinetest.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1" Type="http://schemas.openxmlformats.org/officeDocument/2006/relationships/hyperlink" Target="http://www.riversideonlinetest.co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1E3CF-D6AC-475C-8AD4-571422A5B7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A146EC2-AAA0-40DE-ADEF-B69CBF591599}">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Setting – individual or small group </a:t>
          </a:r>
        </a:p>
      </dgm:t>
      <dgm:extLst>
        <a:ext uri="{E40237B7-FDA0-4F09-8148-C483321AD2D9}">
          <dgm14:cNvPr xmlns:dgm14="http://schemas.microsoft.com/office/drawing/2010/diagram" id="0" name="" descr="State-Allowed Accommodations are listed in a rectangular box each."/>
        </a:ext>
      </dgm:extLst>
    </dgm:pt>
    <dgm:pt modelId="{5B9DB823-FEE3-44FE-A1B5-96CE9369E4A5}" type="parTrans" cxnId="{387F9782-B234-45A2-BC7D-02664A5FEB9D}">
      <dgm:prSet/>
      <dgm:spPr/>
      <dgm:t>
        <a:bodyPr/>
        <a:lstStyle/>
        <a:p>
          <a:endParaRPr lang="en-US"/>
        </a:p>
      </dgm:t>
    </dgm:pt>
    <dgm:pt modelId="{F84F2E85-F21E-4A1F-8D14-D3A7C3BC29E4}" type="sibTrans" cxnId="{387F9782-B234-45A2-BC7D-02664A5FEB9D}">
      <dgm:prSet/>
      <dgm:spPr/>
      <dgm:t>
        <a:bodyPr/>
        <a:lstStyle/>
        <a:p>
          <a:endParaRPr lang="en-US"/>
        </a:p>
      </dgm:t>
    </dgm:pt>
    <dgm:pt modelId="{ABC65C14-D1DE-4AE6-81FD-1E5EC8D0FA5C}">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Timing – frequent and extended breaks</a:t>
          </a:r>
        </a:p>
      </dgm:t>
    </dgm:pt>
    <dgm:pt modelId="{071A80E1-CF1B-4DA3-BAC8-3AB73FB38861}" type="parTrans" cxnId="{B013DB17-E611-4EF6-A611-9EBC285CD3CB}">
      <dgm:prSet/>
      <dgm:spPr/>
      <dgm:t>
        <a:bodyPr/>
        <a:lstStyle/>
        <a:p>
          <a:endParaRPr lang="en-US"/>
        </a:p>
      </dgm:t>
    </dgm:pt>
    <dgm:pt modelId="{A6267E00-30D5-48BC-8F28-7EC97DF66B6A}" type="sibTrans" cxnId="{B013DB17-E611-4EF6-A611-9EBC285CD3CB}">
      <dgm:prSet/>
      <dgm:spPr/>
      <dgm:t>
        <a:bodyPr/>
        <a:lstStyle/>
        <a:p>
          <a:endParaRPr lang="en-US"/>
        </a:p>
      </dgm:t>
    </dgm:pt>
    <dgm:pt modelId="{DFF7096B-EC53-4A69-9A6D-DB4E5D107970}">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Scheduling - multiple sessions or days</a:t>
          </a:r>
        </a:p>
      </dgm:t>
    </dgm:pt>
    <dgm:pt modelId="{A19D21DC-8E61-455A-BCAA-2EA499864ACF}" type="parTrans" cxnId="{C1B5E0DC-578F-49E7-AA72-306AEB08628E}">
      <dgm:prSet/>
      <dgm:spPr/>
      <dgm:t>
        <a:bodyPr/>
        <a:lstStyle/>
        <a:p>
          <a:endParaRPr lang="en-US"/>
        </a:p>
      </dgm:t>
    </dgm:pt>
    <dgm:pt modelId="{3AD02D07-4749-4E8A-A195-97F1835DFCCC}" type="sibTrans" cxnId="{C1B5E0DC-578F-49E7-AA72-306AEB08628E}">
      <dgm:prSet/>
      <dgm:spPr/>
      <dgm:t>
        <a:bodyPr/>
        <a:lstStyle/>
        <a:p>
          <a:endParaRPr lang="en-US"/>
        </a:p>
      </dgm:t>
    </dgm:pt>
    <dgm:pt modelId="{6CA052B0-4681-4F9E-952D-108FCBD8CFCB}">
      <dgm:prSet/>
      <dgm:spPr>
        <a:effectLst>
          <a:outerShdw blurRad="50800" dist="38100" dir="2700000" algn="tl" rotWithShape="0">
            <a:prstClr val="black">
              <a:alpha val="40000"/>
            </a:prstClr>
          </a:outerShdw>
        </a:effectLst>
      </dgm:spPr>
      <dgm:t>
        <a:bodyPr/>
        <a:lstStyle/>
        <a:p>
          <a:r>
            <a:rPr lang="en-US" b="1" dirty="0">
              <a:solidFill>
                <a:schemeClr val="tx1"/>
              </a:solidFill>
            </a:rPr>
            <a:t>Presentation –read aloud to self, repeating or signing the directions, repeated directions, signed administration </a:t>
          </a:r>
        </a:p>
      </dgm:t>
    </dgm:pt>
    <dgm:pt modelId="{D5B8EE49-1E12-4E27-8813-C96E36F8B018}" type="parTrans" cxnId="{A33611D1-0C10-4050-9C00-E4A0CE446A5A}">
      <dgm:prSet/>
      <dgm:spPr/>
      <dgm:t>
        <a:bodyPr/>
        <a:lstStyle/>
        <a:p>
          <a:endParaRPr lang="en-US"/>
        </a:p>
      </dgm:t>
    </dgm:pt>
    <dgm:pt modelId="{7A32C647-85E1-4CF7-964A-00038E59CFB0}" type="sibTrans" cxnId="{A33611D1-0C10-4050-9C00-E4A0CE446A5A}">
      <dgm:prSet/>
      <dgm:spPr/>
      <dgm:t>
        <a:bodyPr/>
        <a:lstStyle/>
        <a:p>
          <a:endParaRPr lang="en-US"/>
        </a:p>
      </dgm:t>
    </dgm:pt>
    <dgm:pt modelId="{8366E6AA-BED5-4D55-81BB-11D31A103139}">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Response – nonverbal indication of answer choices or dictation of responses</a:t>
          </a:r>
        </a:p>
      </dgm:t>
    </dgm:pt>
    <dgm:pt modelId="{5C1B2650-C127-45B8-B515-58EDB2DCF2E4}" type="parTrans" cxnId="{8B93EDDE-3677-44FF-B603-1F4F2F97036F}">
      <dgm:prSet/>
      <dgm:spPr/>
      <dgm:t>
        <a:bodyPr/>
        <a:lstStyle/>
        <a:p>
          <a:endParaRPr lang="en-US"/>
        </a:p>
      </dgm:t>
    </dgm:pt>
    <dgm:pt modelId="{E793EB05-7B7F-4E72-8CDD-34384DE97D19}" type="sibTrans" cxnId="{8B93EDDE-3677-44FF-B603-1F4F2F97036F}">
      <dgm:prSet/>
      <dgm:spPr/>
      <dgm:t>
        <a:bodyPr/>
        <a:lstStyle/>
        <a:p>
          <a:endParaRPr lang="en-US"/>
        </a:p>
      </dgm:t>
    </dgm:pt>
    <dgm:pt modelId="{A6F3E0B6-24A8-4FF3-9C66-ED03DE10334A}">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Bilingual Dictionary – word-to-word dictionary only with no pictures, definitions, etc.</a:t>
          </a:r>
        </a:p>
      </dgm:t>
    </dgm:pt>
    <dgm:pt modelId="{B7F0A5F2-3CD2-434C-A8D5-390F141314CA}" type="parTrans" cxnId="{A5A21E06-B9F8-4E81-BD20-9D866C62B4F4}">
      <dgm:prSet/>
      <dgm:spPr/>
      <dgm:t>
        <a:bodyPr/>
        <a:lstStyle/>
        <a:p>
          <a:endParaRPr lang="en-US"/>
        </a:p>
      </dgm:t>
    </dgm:pt>
    <dgm:pt modelId="{30FF547A-ABF4-4422-927C-AD0E832D0F97}" type="sibTrans" cxnId="{A5A21E06-B9F8-4E81-BD20-9D866C62B4F4}">
      <dgm:prSet/>
      <dgm:spPr/>
      <dgm:t>
        <a:bodyPr/>
        <a:lstStyle/>
        <a:p>
          <a:endParaRPr lang="en-US"/>
        </a:p>
      </dgm:t>
    </dgm:pt>
    <dgm:pt modelId="{FAD44626-4A7C-4CC6-A026-8038CE0A945A}">
      <dgm:prSet custT="1"/>
      <dgm:spPr>
        <a:effectLst>
          <a:outerShdw blurRad="50800" dist="38100" dir="2700000" algn="tl" rotWithShape="0">
            <a:prstClr val="black">
              <a:alpha val="40000"/>
            </a:prstClr>
          </a:outerShdw>
        </a:effectLst>
      </dgm:spPr>
      <dgm:t>
        <a:bodyPr/>
        <a:lstStyle/>
        <a:p>
          <a:r>
            <a:rPr lang="en-US" sz="2000" b="1" dirty="0">
              <a:solidFill>
                <a:schemeClr val="tx1"/>
              </a:solidFill>
            </a:rPr>
            <a:t>Translate Directions – only general test directions may be translated</a:t>
          </a:r>
        </a:p>
      </dgm:t>
    </dgm:pt>
    <dgm:pt modelId="{F97A99CE-8D97-4C2C-8557-C1D5B199519D}" type="parTrans" cxnId="{ED514B14-5AD0-4F94-B6DF-E3F17E5E7211}">
      <dgm:prSet/>
      <dgm:spPr/>
      <dgm:t>
        <a:bodyPr/>
        <a:lstStyle/>
        <a:p>
          <a:endParaRPr lang="en-US"/>
        </a:p>
      </dgm:t>
    </dgm:pt>
    <dgm:pt modelId="{B492FF3B-9012-48E2-96B4-09D9649F7191}" type="sibTrans" cxnId="{ED514B14-5AD0-4F94-B6DF-E3F17E5E7211}">
      <dgm:prSet/>
      <dgm:spPr/>
      <dgm:t>
        <a:bodyPr/>
        <a:lstStyle/>
        <a:p>
          <a:endParaRPr lang="en-US"/>
        </a:p>
      </dgm:t>
    </dgm:pt>
    <dgm:pt modelId="{8F23808F-BA5D-44C5-8BB3-BBC9EA25C065}" type="pres">
      <dgm:prSet presAssocID="{7E21E3CF-D6AC-475C-8AD4-571422A5B7D1}" presName="diagram" presStyleCnt="0">
        <dgm:presLayoutVars>
          <dgm:dir/>
          <dgm:resizeHandles val="exact"/>
        </dgm:presLayoutVars>
      </dgm:prSet>
      <dgm:spPr/>
    </dgm:pt>
    <dgm:pt modelId="{DEBD332F-3281-41D8-BE70-356A32E36BD4}" type="pres">
      <dgm:prSet presAssocID="{5A146EC2-AAA0-40DE-ADEF-B69CBF591599}" presName="node" presStyleLbl="node1" presStyleIdx="0" presStyleCnt="7">
        <dgm:presLayoutVars>
          <dgm:bulletEnabled val="1"/>
        </dgm:presLayoutVars>
      </dgm:prSet>
      <dgm:spPr/>
    </dgm:pt>
    <dgm:pt modelId="{3C4C0A7B-590C-4BFE-A138-7F05E117E1A5}" type="pres">
      <dgm:prSet presAssocID="{F84F2E85-F21E-4A1F-8D14-D3A7C3BC29E4}" presName="sibTrans" presStyleCnt="0"/>
      <dgm:spPr/>
    </dgm:pt>
    <dgm:pt modelId="{206AF061-4B56-4413-A88D-B2E07992D0D3}" type="pres">
      <dgm:prSet presAssocID="{ABC65C14-D1DE-4AE6-81FD-1E5EC8D0FA5C}" presName="node" presStyleLbl="node1" presStyleIdx="1" presStyleCnt="7">
        <dgm:presLayoutVars>
          <dgm:bulletEnabled val="1"/>
        </dgm:presLayoutVars>
      </dgm:prSet>
      <dgm:spPr/>
    </dgm:pt>
    <dgm:pt modelId="{873301E3-5CA9-4D88-8E86-DAF001C21C57}" type="pres">
      <dgm:prSet presAssocID="{A6267E00-30D5-48BC-8F28-7EC97DF66B6A}" presName="sibTrans" presStyleCnt="0"/>
      <dgm:spPr/>
    </dgm:pt>
    <dgm:pt modelId="{E00113DC-D400-45B0-910D-8259C47EF4E3}" type="pres">
      <dgm:prSet presAssocID="{DFF7096B-EC53-4A69-9A6D-DB4E5D107970}" presName="node" presStyleLbl="node1" presStyleIdx="2" presStyleCnt="7">
        <dgm:presLayoutVars>
          <dgm:bulletEnabled val="1"/>
        </dgm:presLayoutVars>
      </dgm:prSet>
      <dgm:spPr/>
    </dgm:pt>
    <dgm:pt modelId="{D236771B-8778-42FA-92DC-65550D83785E}" type="pres">
      <dgm:prSet presAssocID="{3AD02D07-4749-4E8A-A195-97F1835DFCCC}" presName="sibTrans" presStyleCnt="0"/>
      <dgm:spPr/>
    </dgm:pt>
    <dgm:pt modelId="{85076C92-45FF-4BA2-87BE-ECE218D93A25}" type="pres">
      <dgm:prSet presAssocID="{6CA052B0-4681-4F9E-952D-108FCBD8CFCB}" presName="node" presStyleLbl="node1" presStyleIdx="3" presStyleCnt="7">
        <dgm:presLayoutVars>
          <dgm:bulletEnabled val="1"/>
        </dgm:presLayoutVars>
      </dgm:prSet>
      <dgm:spPr/>
    </dgm:pt>
    <dgm:pt modelId="{F84DF169-CF66-40A1-BE6D-70CB39DE4560}" type="pres">
      <dgm:prSet presAssocID="{7A32C647-85E1-4CF7-964A-00038E59CFB0}" presName="sibTrans" presStyleCnt="0"/>
      <dgm:spPr/>
    </dgm:pt>
    <dgm:pt modelId="{ADE486A0-6FC9-4D34-A6BF-AEDB46556DA3}" type="pres">
      <dgm:prSet presAssocID="{8366E6AA-BED5-4D55-81BB-11D31A103139}" presName="node" presStyleLbl="node1" presStyleIdx="4" presStyleCnt="7">
        <dgm:presLayoutVars>
          <dgm:bulletEnabled val="1"/>
        </dgm:presLayoutVars>
      </dgm:prSet>
      <dgm:spPr/>
    </dgm:pt>
    <dgm:pt modelId="{17F5262A-531A-4A95-BBFA-EBFDAC8EC14D}" type="pres">
      <dgm:prSet presAssocID="{E793EB05-7B7F-4E72-8CDD-34384DE97D19}" presName="sibTrans" presStyleCnt="0"/>
      <dgm:spPr/>
    </dgm:pt>
    <dgm:pt modelId="{408408C4-8D96-471A-8BC4-88CB07BB0DEF}" type="pres">
      <dgm:prSet presAssocID="{A6F3E0B6-24A8-4FF3-9C66-ED03DE10334A}" presName="node" presStyleLbl="node1" presStyleIdx="5" presStyleCnt="7">
        <dgm:presLayoutVars>
          <dgm:bulletEnabled val="1"/>
        </dgm:presLayoutVars>
      </dgm:prSet>
      <dgm:spPr/>
    </dgm:pt>
    <dgm:pt modelId="{4ED0DD6A-079C-45AE-B675-C67A20697AC3}" type="pres">
      <dgm:prSet presAssocID="{30FF547A-ABF4-4422-927C-AD0E832D0F97}" presName="sibTrans" presStyleCnt="0"/>
      <dgm:spPr/>
    </dgm:pt>
    <dgm:pt modelId="{6BD05EED-4CF2-4019-BEA4-DE802C0B36C8}" type="pres">
      <dgm:prSet presAssocID="{FAD44626-4A7C-4CC6-A026-8038CE0A945A}" presName="node" presStyleLbl="node1" presStyleIdx="6" presStyleCnt="7">
        <dgm:presLayoutVars>
          <dgm:bulletEnabled val="1"/>
        </dgm:presLayoutVars>
      </dgm:prSet>
      <dgm:spPr/>
    </dgm:pt>
  </dgm:ptLst>
  <dgm:cxnLst>
    <dgm:cxn modelId="{A5A21E06-B9F8-4E81-BD20-9D866C62B4F4}" srcId="{7E21E3CF-D6AC-475C-8AD4-571422A5B7D1}" destId="{A6F3E0B6-24A8-4FF3-9C66-ED03DE10334A}" srcOrd="5" destOrd="0" parTransId="{B7F0A5F2-3CD2-434C-A8D5-390F141314CA}" sibTransId="{30FF547A-ABF4-4422-927C-AD0E832D0F97}"/>
    <dgm:cxn modelId="{0078540A-EB66-4F9F-B03A-40464729DF95}" type="presOf" srcId="{DFF7096B-EC53-4A69-9A6D-DB4E5D107970}" destId="{E00113DC-D400-45B0-910D-8259C47EF4E3}" srcOrd="0" destOrd="0" presId="urn:microsoft.com/office/officeart/2005/8/layout/default"/>
    <dgm:cxn modelId="{ED514B14-5AD0-4F94-B6DF-E3F17E5E7211}" srcId="{7E21E3CF-D6AC-475C-8AD4-571422A5B7D1}" destId="{FAD44626-4A7C-4CC6-A026-8038CE0A945A}" srcOrd="6" destOrd="0" parTransId="{F97A99CE-8D97-4C2C-8557-C1D5B199519D}" sibTransId="{B492FF3B-9012-48E2-96B4-09D9649F7191}"/>
    <dgm:cxn modelId="{B013DB17-E611-4EF6-A611-9EBC285CD3CB}" srcId="{7E21E3CF-D6AC-475C-8AD4-571422A5B7D1}" destId="{ABC65C14-D1DE-4AE6-81FD-1E5EC8D0FA5C}" srcOrd="1" destOrd="0" parTransId="{071A80E1-CF1B-4DA3-BAC8-3AB73FB38861}" sibTransId="{A6267E00-30D5-48BC-8F28-7EC97DF66B6A}"/>
    <dgm:cxn modelId="{4369E84F-BF3D-43BD-BF1F-B5A497545D85}" type="presOf" srcId="{8366E6AA-BED5-4D55-81BB-11D31A103139}" destId="{ADE486A0-6FC9-4D34-A6BF-AEDB46556DA3}" srcOrd="0" destOrd="0" presId="urn:microsoft.com/office/officeart/2005/8/layout/default"/>
    <dgm:cxn modelId="{1EA73756-EE62-431B-8EC4-99D6B913C15A}" type="presOf" srcId="{A6F3E0B6-24A8-4FF3-9C66-ED03DE10334A}" destId="{408408C4-8D96-471A-8BC4-88CB07BB0DEF}" srcOrd="0" destOrd="0" presId="urn:microsoft.com/office/officeart/2005/8/layout/default"/>
    <dgm:cxn modelId="{387F9782-B234-45A2-BC7D-02664A5FEB9D}" srcId="{7E21E3CF-D6AC-475C-8AD4-571422A5B7D1}" destId="{5A146EC2-AAA0-40DE-ADEF-B69CBF591599}" srcOrd="0" destOrd="0" parTransId="{5B9DB823-FEE3-44FE-A1B5-96CE9369E4A5}" sibTransId="{F84F2E85-F21E-4A1F-8D14-D3A7C3BC29E4}"/>
    <dgm:cxn modelId="{B44E8C92-CF3E-4997-B57E-6930FFE148A3}" type="presOf" srcId="{7E21E3CF-D6AC-475C-8AD4-571422A5B7D1}" destId="{8F23808F-BA5D-44C5-8BB3-BBC9EA25C065}" srcOrd="0" destOrd="0" presId="urn:microsoft.com/office/officeart/2005/8/layout/default"/>
    <dgm:cxn modelId="{FBABB492-896A-49C9-A178-B1DA43E59062}" type="presOf" srcId="{6CA052B0-4681-4F9E-952D-108FCBD8CFCB}" destId="{85076C92-45FF-4BA2-87BE-ECE218D93A25}" srcOrd="0" destOrd="0" presId="urn:microsoft.com/office/officeart/2005/8/layout/default"/>
    <dgm:cxn modelId="{75CABB9C-8E51-468C-BE8D-63E71804A31F}" type="presOf" srcId="{5A146EC2-AAA0-40DE-ADEF-B69CBF591599}" destId="{DEBD332F-3281-41D8-BE70-356A32E36BD4}" srcOrd="0" destOrd="0" presId="urn:microsoft.com/office/officeart/2005/8/layout/default"/>
    <dgm:cxn modelId="{279C2DB8-A8A2-4A40-A79D-21361D3A2582}" type="presOf" srcId="{ABC65C14-D1DE-4AE6-81FD-1E5EC8D0FA5C}" destId="{206AF061-4B56-4413-A88D-B2E07992D0D3}" srcOrd="0" destOrd="0" presId="urn:microsoft.com/office/officeart/2005/8/layout/default"/>
    <dgm:cxn modelId="{A33611D1-0C10-4050-9C00-E4A0CE446A5A}" srcId="{7E21E3CF-D6AC-475C-8AD4-571422A5B7D1}" destId="{6CA052B0-4681-4F9E-952D-108FCBD8CFCB}" srcOrd="3" destOrd="0" parTransId="{D5B8EE49-1E12-4E27-8813-C96E36F8B018}" sibTransId="{7A32C647-85E1-4CF7-964A-00038E59CFB0}"/>
    <dgm:cxn modelId="{C1B5E0DC-578F-49E7-AA72-306AEB08628E}" srcId="{7E21E3CF-D6AC-475C-8AD4-571422A5B7D1}" destId="{DFF7096B-EC53-4A69-9A6D-DB4E5D107970}" srcOrd="2" destOrd="0" parTransId="{A19D21DC-8E61-455A-BCAA-2EA499864ACF}" sibTransId="{3AD02D07-4749-4E8A-A195-97F1835DFCCC}"/>
    <dgm:cxn modelId="{8B93EDDE-3677-44FF-B603-1F4F2F97036F}" srcId="{7E21E3CF-D6AC-475C-8AD4-571422A5B7D1}" destId="{8366E6AA-BED5-4D55-81BB-11D31A103139}" srcOrd="4" destOrd="0" parTransId="{5C1B2650-C127-45B8-B515-58EDB2DCF2E4}" sibTransId="{E793EB05-7B7F-4E72-8CDD-34384DE97D19}"/>
    <dgm:cxn modelId="{2611AEFF-6CE1-45D2-9035-B7C6D086C4AB}" type="presOf" srcId="{FAD44626-4A7C-4CC6-A026-8038CE0A945A}" destId="{6BD05EED-4CF2-4019-BEA4-DE802C0B36C8}" srcOrd="0" destOrd="0" presId="urn:microsoft.com/office/officeart/2005/8/layout/default"/>
    <dgm:cxn modelId="{13C12C1A-6ACC-4E53-A9AB-402FCAB134EF}" type="presParOf" srcId="{8F23808F-BA5D-44C5-8BB3-BBC9EA25C065}" destId="{DEBD332F-3281-41D8-BE70-356A32E36BD4}" srcOrd="0" destOrd="0" presId="urn:microsoft.com/office/officeart/2005/8/layout/default"/>
    <dgm:cxn modelId="{65451AA4-D9A5-433C-A17F-0944B11AD6DD}" type="presParOf" srcId="{8F23808F-BA5D-44C5-8BB3-BBC9EA25C065}" destId="{3C4C0A7B-590C-4BFE-A138-7F05E117E1A5}" srcOrd="1" destOrd="0" presId="urn:microsoft.com/office/officeart/2005/8/layout/default"/>
    <dgm:cxn modelId="{0E154DAF-96E3-48FA-90EC-BA03D9E22F6E}" type="presParOf" srcId="{8F23808F-BA5D-44C5-8BB3-BBC9EA25C065}" destId="{206AF061-4B56-4413-A88D-B2E07992D0D3}" srcOrd="2" destOrd="0" presId="urn:microsoft.com/office/officeart/2005/8/layout/default"/>
    <dgm:cxn modelId="{5181C5FB-DFA5-460A-BA38-A0B5E24A77DC}" type="presParOf" srcId="{8F23808F-BA5D-44C5-8BB3-BBC9EA25C065}" destId="{873301E3-5CA9-4D88-8E86-DAF001C21C57}" srcOrd="3" destOrd="0" presId="urn:microsoft.com/office/officeart/2005/8/layout/default"/>
    <dgm:cxn modelId="{6B17D10A-7A2C-4DD8-B55C-E056EB8BBB6A}" type="presParOf" srcId="{8F23808F-BA5D-44C5-8BB3-BBC9EA25C065}" destId="{E00113DC-D400-45B0-910D-8259C47EF4E3}" srcOrd="4" destOrd="0" presId="urn:microsoft.com/office/officeart/2005/8/layout/default"/>
    <dgm:cxn modelId="{E3470A9E-0680-40AE-AC20-A977A198E55A}" type="presParOf" srcId="{8F23808F-BA5D-44C5-8BB3-BBC9EA25C065}" destId="{D236771B-8778-42FA-92DC-65550D83785E}" srcOrd="5" destOrd="0" presId="urn:microsoft.com/office/officeart/2005/8/layout/default"/>
    <dgm:cxn modelId="{2D5143C2-51B6-41E5-AD42-91611EC3D833}" type="presParOf" srcId="{8F23808F-BA5D-44C5-8BB3-BBC9EA25C065}" destId="{85076C92-45FF-4BA2-87BE-ECE218D93A25}" srcOrd="6" destOrd="0" presId="urn:microsoft.com/office/officeart/2005/8/layout/default"/>
    <dgm:cxn modelId="{231C5A04-28E6-4E8B-A1C2-6C93616585D4}" type="presParOf" srcId="{8F23808F-BA5D-44C5-8BB3-BBC9EA25C065}" destId="{F84DF169-CF66-40A1-BE6D-70CB39DE4560}" srcOrd="7" destOrd="0" presId="urn:microsoft.com/office/officeart/2005/8/layout/default"/>
    <dgm:cxn modelId="{CEA39048-2916-4DC5-A627-F715DF1F7487}" type="presParOf" srcId="{8F23808F-BA5D-44C5-8BB3-BBC9EA25C065}" destId="{ADE486A0-6FC9-4D34-A6BF-AEDB46556DA3}" srcOrd="8" destOrd="0" presId="urn:microsoft.com/office/officeart/2005/8/layout/default"/>
    <dgm:cxn modelId="{CE1830CA-9D18-4CB2-93BB-F29859708238}" type="presParOf" srcId="{8F23808F-BA5D-44C5-8BB3-BBC9EA25C065}" destId="{17F5262A-531A-4A95-BBFA-EBFDAC8EC14D}" srcOrd="9" destOrd="0" presId="urn:microsoft.com/office/officeart/2005/8/layout/default"/>
    <dgm:cxn modelId="{3B4D35C3-061C-46B8-9A71-E228834FD771}" type="presParOf" srcId="{8F23808F-BA5D-44C5-8BB3-BBC9EA25C065}" destId="{408408C4-8D96-471A-8BC4-88CB07BB0DEF}" srcOrd="10" destOrd="0" presId="urn:microsoft.com/office/officeart/2005/8/layout/default"/>
    <dgm:cxn modelId="{411F72F7-9954-4D29-B7C1-40D5758755AC}" type="presParOf" srcId="{8F23808F-BA5D-44C5-8BB3-BBC9EA25C065}" destId="{4ED0DD6A-079C-45AE-B675-C67A20697AC3}" srcOrd="11" destOrd="0" presId="urn:microsoft.com/office/officeart/2005/8/layout/default"/>
    <dgm:cxn modelId="{17426818-A8BD-4106-90FA-4B2F55334D4C}" type="presParOf" srcId="{8F23808F-BA5D-44C5-8BB3-BBC9EA25C065}" destId="{6BD05EED-4CF2-4019-BEA4-DE802C0B36C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FDF08-8E1E-4901-A34C-87B163D18E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E8BB6F-EAF4-4D54-AD1A-0864FECDB671}">
      <dgm:prSet/>
      <dgm:spPr/>
      <dgm:t>
        <a:bodyPr/>
        <a:lstStyle/>
        <a:p>
          <a:r>
            <a:rPr lang="en-US" dirty="0">
              <a:solidFill>
                <a:schemeClr val="tx1"/>
              </a:solidFill>
            </a:rPr>
            <a:t>Braille test booklets are </a:t>
          </a:r>
          <a:r>
            <a:rPr lang="en-US" b="1" dirty="0">
              <a:solidFill>
                <a:schemeClr val="tx1"/>
              </a:solidFill>
            </a:rPr>
            <a:t>NOT</a:t>
          </a:r>
          <a:r>
            <a:rPr lang="en-US" dirty="0">
              <a:solidFill>
                <a:schemeClr val="tx1"/>
              </a:solidFill>
            </a:rPr>
            <a:t> available for </a:t>
          </a:r>
          <a:r>
            <a:rPr lang="en-US" i="1" dirty="0">
              <a:solidFill>
                <a:schemeClr val="tx1"/>
              </a:solidFill>
            </a:rPr>
            <a:t>CogAT</a:t>
          </a:r>
          <a:r>
            <a:rPr lang="en-US" dirty="0">
              <a:solidFill>
                <a:schemeClr val="tx1"/>
              </a:solidFill>
            </a:rPr>
            <a:t> or the </a:t>
          </a:r>
          <a:r>
            <a:rPr lang="en-US" i="1" dirty="0">
              <a:solidFill>
                <a:schemeClr val="tx1"/>
              </a:solidFill>
            </a:rPr>
            <a:t>Iowa Assessment </a:t>
          </a:r>
          <a:r>
            <a:rPr lang="en-US" dirty="0">
              <a:solidFill>
                <a:schemeClr val="tx1"/>
              </a:solidFill>
            </a:rPr>
            <a:t>at the second-grade level.</a:t>
          </a:r>
        </a:p>
      </dgm:t>
    </dgm:pt>
    <dgm:pt modelId="{9FF80CBA-2221-4EAF-B461-8D1580679710}" type="parTrans" cxnId="{F7628FC2-114E-4827-8829-837612108716}">
      <dgm:prSet/>
      <dgm:spPr/>
      <dgm:t>
        <a:bodyPr/>
        <a:lstStyle/>
        <a:p>
          <a:endParaRPr lang="en-US"/>
        </a:p>
      </dgm:t>
    </dgm:pt>
    <dgm:pt modelId="{09D19DDE-8BFD-487A-ABCF-F980C7F1D32B}" type="sibTrans" cxnId="{F7628FC2-114E-4827-8829-837612108716}">
      <dgm:prSet/>
      <dgm:spPr/>
      <dgm:t>
        <a:bodyPr/>
        <a:lstStyle/>
        <a:p>
          <a:endParaRPr lang="en-US"/>
        </a:p>
      </dgm:t>
    </dgm:pt>
    <dgm:pt modelId="{E2FF9B58-0091-489E-B443-CF0C4630BE83}">
      <dgm:prSet/>
      <dgm:spPr/>
      <dgm:t>
        <a:bodyPr/>
        <a:lstStyle/>
        <a:p>
          <a:r>
            <a:rPr lang="en-US" dirty="0">
              <a:solidFill>
                <a:schemeClr val="tx1"/>
              </a:solidFill>
            </a:rPr>
            <a:t>Large-print test books are available for both the </a:t>
          </a:r>
          <a:r>
            <a:rPr lang="en-US" i="1" dirty="0">
              <a:solidFill>
                <a:schemeClr val="tx1"/>
              </a:solidFill>
            </a:rPr>
            <a:t>Iowa Assessments and</a:t>
          </a:r>
          <a:r>
            <a:rPr lang="en-US" dirty="0">
              <a:solidFill>
                <a:schemeClr val="tx1"/>
              </a:solidFill>
            </a:rPr>
            <a:t> </a:t>
          </a:r>
          <a:r>
            <a:rPr lang="en-US" i="1" dirty="0">
              <a:solidFill>
                <a:schemeClr val="tx1"/>
              </a:solidFill>
            </a:rPr>
            <a:t>CogAT</a:t>
          </a:r>
          <a:r>
            <a:rPr lang="en-US" dirty="0">
              <a:solidFill>
                <a:schemeClr val="tx1"/>
              </a:solidFill>
            </a:rPr>
            <a:t>. Students may mark directly in the large print booklet with a pencil, pen, or crayon. Later, the test administrator can transfer the responses to the online test in a secure setting.</a:t>
          </a:r>
        </a:p>
      </dgm:t>
    </dgm:pt>
    <dgm:pt modelId="{82ECCA06-A0CB-44EC-ABE5-EA2CBD31EEB8}" type="parTrans" cxnId="{ED997680-43A9-48E9-839A-087A94B3AD18}">
      <dgm:prSet/>
      <dgm:spPr/>
      <dgm:t>
        <a:bodyPr/>
        <a:lstStyle/>
        <a:p>
          <a:endParaRPr lang="en-US"/>
        </a:p>
      </dgm:t>
    </dgm:pt>
    <dgm:pt modelId="{5ADBEE3B-7D00-479E-BEE7-BF8182FD946E}" type="sibTrans" cxnId="{ED997680-43A9-48E9-839A-087A94B3AD18}">
      <dgm:prSet/>
      <dgm:spPr/>
      <dgm:t>
        <a:bodyPr/>
        <a:lstStyle/>
        <a:p>
          <a:endParaRPr lang="en-US"/>
        </a:p>
      </dgm:t>
    </dgm:pt>
    <dgm:pt modelId="{0403E90A-F922-40A5-BAFC-2814E6435FA2}">
      <dgm:prSet/>
      <dgm:spPr/>
      <dgm:t>
        <a:bodyPr/>
        <a:lstStyle/>
        <a:p>
          <a:r>
            <a:rPr lang="en-US" dirty="0">
              <a:solidFill>
                <a:schemeClr val="tx1"/>
              </a:solidFill>
            </a:rPr>
            <a:t>To order the Large Print books, please contact the Riverside Project Manager- Celia Ortiz. We will begin to fulfill requests starting on Monday, 9/23. </a:t>
          </a:r>
        </a:p>
      </dgm:t>
    </dgm:pt>
    <dgm:pt modelId="{7E3404A6-1B45-4893-81C1-008E80A1EB5A}" type="parTrans" cxnId="{EDF5AC21-DAC3-424F-9BA0-C2A41B01B851}">
      <dgm:prSet/>
      <dgm:spPr/>
      <dgm:t>
        <a:bodyPr/>
        <a:lstStyle/>
        <a:p>
          <a:endParaRPr lang="en-US"/>
        </a:p>
      </dgm:t>
    </dgm:pt>
    <dgm:pt modelId="{0EF529E1-BD12-48F4-832E-3638C672D8E6}" type="sibTrans" cxnId="{EDF5AC21-DAC3-424F-9BA0-C2A41B01B851}">
      <dgm:prSet/>
      <dgm:spPr/>
      <dgm:t>
        <a:bodyPr/>
        <a:lstStyle/>
        <a:p>
          <a:endParaRPr lang="en-US"/>
        </a:p>
      </dgm:t>
    </dgm:pt>
    <dgm:pt modelId="{B396678A-2524-47DD-BC10-957776236BC7}">
      <dgm:prSet/>
      <dgm:spPr/>
      <dgm:t>
        <a:bodyPr/>
        <a:lstStyle/>
        <a:p>
          <a:r>
            <a:rPr lang="en-US" dirty="0">
              <a:solidFill>
                <a:schemeClr val="tx1"/>
              </a:solidFill>
            </a:rPr>
            <a:t>Please order these materials no later than </a:t>
          </a:r>
          <a:r>
            <a:rPr lang="en-US" b="1" dirty="0">
              <a:solidFill>
                <a:schemeClr val="tx1"/>
              </a:solidFill>
            </a:rPr>
            <a:t>Monday, October 21, 2024.</a:t>
          </a:r>
          <a:endParaRPr lang="en-US" dirty="0">
            <a:solidFill>
              <a:schemeClr val="tx1"/>
            </a:solidFill>
          </a:endParaRPr>
        </a:p>
      </dgm:t>
    </dgm:pt>
    <dgm:pt modelId="{3F85BB66-96CB-4F32-97C5-984DB1BF2A44}" type="parTrans" cxnId="{5FD7B9B3-5766-45A3-824C-D1F8DB968275}">
      <dgm:prSet/>
      <dgm:spPr/>
      <dgm:t>
        <a:bodyPr/>
        <a:lstStyle/>
        <a:p>
          <a:endParaRPr lang="en-US"/>
        </a:p>
      </dgm:t>
    </dgm:pt>
    <dgm:pt modelId="{1C210765-7327-49CE-89DA-5A3D26A1283E}" type="sibTrans" cxnId="{5FD7B9B3-5766-45A3-824C-D1F8DB968275}">
      <dgm:prSet/>
      <dgm:spPr/>
      <dgm:t>
        <a:bodyPr/>
        <a:lstStyle/>
        <a:p>
          <a:endParaRPr lang="en-US"/>
        </a:p>
      </dgm:t>
    </dgm:pt>
    <dgm:pt modelId="{9ECE4631-688B-4649-9E12-F716396E02CD}" type="pres">
      <dgm:prSet presAssocID="{78DFDF08-8E1E-4901-A34C-87B163D18EE5}" presName="root" presStyleCnt="0">
        <dgm:presLayoutVars>
          <dgm:dir/>
          <dgm:resizeHandles val="exact"/>
        </dgm:presLayoutVars>
      </dgm:prSet>
      <dgm:spPr/>
    </dgm:pt>
    <dgm:pt modelId="{50C5DC38-A45B-43DB-A4DD-68E6B910ED06}" type="pres">
      <dgm:prSet presAssocID="{28E8BB6F-EAF4-4D54-AD1A-0864FECDB671}" presName="compNode" presStyleCnt="0"/>
      <dgm:spPr/>
    </dgm:pt>
    <dgm:pt modelId="{9FD8ECBF-3081-42F1-9723-076BE3D936EC}" type="pres">
      <dgm:prSet presAssocID="{28E8BB6F-EAF4-4D54-AD1A-0864FECDB671}" presName="bgRect" presStyleLbl="bgShp" presStyleIdx="0" presStyleCnt="4"/>
      <dgm:spPr/>
    </dgm:pt>
    <dgm:pt modelId="{F8BD3FAC-96CD-4C6F-8FFF-D77BCB1F8929}" type="pres">
      <dgm:prSet presAssocID="{28E8BB6F-EAF4-4D54-AD1A-0864FECDB67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8C58FE94-1D20-4A89-A712-618A76E03B79}" type="pres">
      <dgm:prSet presAssocID="{28E8BB6F-EAF4-4D54-AD1A-0864FECDB671}" presName="spaceRect" presStyleCnt="0"/>
      <dgm:spPr/>
    </dgm:pt>
    <dgm:pt modelId="{95097439-F5B8-4604-8F50-9A0347218B67}" type="pres">
      <dgm:prSet presAssocID="{28E8BB6F-EAF4-4D54-AD1A-0864FECDB671}" presName="parTx" presStyleLbl="revTx" presStyleIdx="0" presStyleCnt="4">
        <dgm:presLayoutVars>
          <dgm:chMax val="0"/>
          <dgm:chPref val="0"/>
        </dgm:presLayoutVars>
      </dgm:prSet>
      <dgm:spPr/>
    </dgm:pt>
    <dgm:pt modelId="{7E94C5E0-F0E1-4A49-BB7C-1BC06B265BD9}" type="pres">
      <dgm:prSet presAssocID="{09D19DDE-8BFD-487A-ABCF-F980C7F1D32B}" presName="sibTrans" presStyleCnt="0"/>
      <dgm:spPr/>
    </dgm:pt>
    <dgm:pt modelId="{892BE503-1003-4C7B-B282-E6F6248448D4}" type="pres">
      <dgm:prSet presAssocID="{E2FF9B58-0091-489E-B443-CF0C4630BE83}" presName="compNode" presStyleCnt="0"/>
      <dgm:spPr/>
    </dgm:pt>
    <dgm:pt modelId="{DE477E03-426C-4BE8-9A99-2840FDC738CE}" type="pres">
      <dgm:prSet presAssocID="{E2FF9B58-0091-489E-B443-CF0C4630BE83}" presName="bgRect" presStyleLbl="bgShp" presStyleIdx="1" presStyleCnt="4"/>
      <dgm:spPr/>
    </dgm:pt>
    <dgm:pt modelId="{FC291A9A-04FE-4CFE-B85F-B2E2F9E76671}" type="pres">
      <dgm:prSet presAssocID="{E2FF9B58-0091-489E-B443-CF0C4630BE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65DAABCA-4F70-489D-9261-C8E99B95D704}" type="pres">
      <dgm:prSet presAssocID="{E2FF9B58-0091-489E-B443-CF0C4630BE83}" presName="spaceRect" presStyleCnt="0"/>
      <dgm:spPr/>
    </dgm:pt>
    <dgm:pt modelId="{40AFB4CB-91D4-469D-B87E-40A0278B33D2}" type="pres">
      <dgm:prSet presAssocID="{E2FF9B58-0091-489E-B443-CF0C4630BE83}" presName="parTx" presStyleLbl="revTx" presStyleIdx="1" presStyleCnt="4">
        <dgm:presLayoutVars>
          <dgm:chMax val="0"/>
          <dgm:chPref val="0"/>
        </dgm:presLayoutVars>
      </dgm:prSet>
      <dgm:spPr/>
    </dgm:pt>
    <dgm:pt modelId="{AAB3FDF2-0296-484E-A1F6-71B76CE2BB04}" type="pres">
      <dgm:prSet presAssocID="{5ADBEE3B-7D00-479E-BEE7-BF8182FD946E}" presName="sibTrans" presStyleCnt="0"/>
      <dgm:spPr/>
    </dgm:pt>
    <dgm:pt modelId="{452F07BC-5FDB-44B1-9B5B-E9A1D88C0C61}" type="pres">
      <dgm:prSet presAssocID="{0403E90A-F922-40A5-BAFC-2814E6435FA2}" presName="compNode" presStyleCnt="0"/>
      <dgm:spPr/>
    </dgm:pt>
    <dgm:pt modelId="{D69B456E-4EA8-4B9C-A966-E4AA5450EDE3}" type="pres">
      <dgm:prSet presAssocID="{0403E90A-F922-40A5-BAFC-2814E6435FA2}" presName="bgRect" presStyleLbl="bgShp" presStyleIdx="2" presStyleCnt="4"/>
      <dgm:spPr/>
    </dgm:pt>
    <dgm:pt modelId="{6306C108-FC02-4BEC-9096-D1FC1351D40E}" type="pres">
      <dgm:prSet presAssocID="{0403E90A-F922-40A5-BAFC-2814E6435FA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F573EE2-C525-483B-AA21-052D2BE104E1}" type="pres">
      <dgm:prSet presAssocID="{0403E90A-F922-40A5-BAFC-2814E6435FA2}" presName="spaceRect" presStyleCnt="0"/>
      <dgm:spPr/>
    </dgm:pt>
    <dgm:pt modelId="{C3A6DE37-B4A2-4330-B57D-5DA916A219D2}" type="pres">
      <dgm:prSet presAssocID="{0403E90A-F922-40A5-BAFC-2814E6435FA2}" presName="parTx" presStyleLbl="revTx" presStyleIdx="2" presStyleCnt="4">
        <dgm:presLayoutVars>
          <dgm:chMax val="0"/>
          <dgm:chPref val="0"/>
        </dgm:presLayoutVars>
      </dgm:prSet>
      <dgm:spPr/>
    </dgm:pt>
    <dgm:pt modelId="{D708BDAD-314A-4104-9285-852D23454FE6}" type="pres">
      <dgm:prSet presAssocID="{0EF529E1-BD12-48F4-832E-3638C672D8E6}" presName="sibTrans" presStyleCnt="0"/>
      <dgm:spPr/>
    </dgm:pt>
    <dgm:pt modelId="{92CE5C81-FB37-4EEA-880F-E4BEFB01F66F}" type="pres">
      <dgm:prSet presAssocID="{B396678A-2524-47DD-BC10-957776236BC7}" presName="compNode" presStyleCnt="0"/>
      <dgm:spPr/>
    </dgm:pt>
    <dgm:pt modelId="{0C4C7B99-5430-434B-8A28-DB34A5601328}" type="pres">
      <dgm:prSet presAssocID="{B396678A-2524-47DD-BC10-957776236BC7}" presName="bgRect" presStyleLbl="bgShp" presStyleIdx="3" presStyleCnt="4"/>
      <dgm:spPr/>
    </dgm:pt>
    <dgm:pt modelId="{AC134F41-274B-4938-9AFD-2C47CAFF5867}" type="pres">
      <dgm:prSet presAssocID="{B396678A-2524-47DD-BC10-957776236B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ip Calendar"/>
        </a:ext>
      </dgm:extLst>
    </dgm:pt>
    <dgm:pt modelId="{0485DE87-1F33-4A8E-933E-6B67CBE35753}" type="pres">
      <dgm:prSet presAssocID="{B396678A-2524-47DD-BC10-957776236BC7}" presName="spaceRect" presStyleCnt="0"/>
      <dgm:spPr/>
    </dgm:pt>
    <dgm:pt modelId="{81C85931-89AC-4C94-AEEE-995744790BAE}" type="pres">
      <dgm:prSet presAssocID="{B396678A-2524-47DD-BC10-957776236BC7}" presName="parTx" presStyleLbl="revTx" presStyleIdx="3" presStyleCnt="4">
        <dgm:presLayoutVars>
          <dgm:chMax val="0"/>
          <dgm:chPref val="0"/>
        </dgm:presLayoutVars>
      </dgm:prSet>
      <dgm:spPr/>
    </dgm:pt>
  </dgm:ptLst>
  <dgm:cxnLst>
    <dgm:cxn modelId="{EDF5AC21-DAC3-424F-9BA0-C2A41B01B851}" srcId="{78DFDF08-8E1E-4901-A34C-87B163D18EE5}" destId="{0403E90A-F922-40A5-BAFC-2814E6435FA2}" srcOrd="2" destOrd="0" parTransId="{7E3404A6-1B45-4893-81C1-008E80A1EB5A}" sibTransId="{0EF529E1-BD12-48F4-832E-3638C672D8E6}"/>
    <dgm:cxn modelId="{6A76C029-42DD-463C-93DA-F9F6B06E1A47}" type="presOf" srcId="{78DFDF08-8E1E-4901-A34C-87B163D18EE5}" destId="{9ECE4631-688B-4649-9E12-F716396E02CD}" srcOrd="0" destOrd="0" presId="urn:microsoft.com/office/officeart/2018/2/layout/IconVerticalSolidList"/>
    <dgm:cxn modelId="{83A42A49-E643-4CC6-A25B-C5718F05F6D5}" type="presOf" srcId="{28E8BB6F-EAF4-4D54-AD1A-0864FECDB671}" destId="{95097439-F5B8-4604-8F50-9A0347218B67}" srcOrd="0" destOrd="0" presId="urn:microsoft.com/office/officeart/2018/2/layout/IconVerticalSolidList"/>
    <dgm:cxn modelId="{ED997680-43A9-48E9-839A-087A94B3AD18}" srcId="{78DFDF08-8E1E-4901-A34C-87B163D18EE5}" destId="{E2FF9B58-0091-489E-B443-CF0C4630BE83}" srcOrd="1" destOrd="0" parTransId="{82ECCA06-A0CB-44EC-ABE5-EA2CBD31EEB8}" sibTransId="{5ADBEE3B-7D00-479E-BEE7-BF8182FD946E}"/>
    <dgm:cxn modelId="{53359FAC-B180-49C2-9175-D3E746A18643}" type="presOf" srcId="{E2FF9B58-0091-489E-B443-CF0C4630BE83}" destId="{40AFB4CB-91D4-469D-B87E-40A0278B33D2}" srcOrd="0" destOrd="0" presId="urn:microsoft.com/office/officeart/2018/2/layout/IconVerticalSolidList"/>
    <dgm:cxn modelId="{5FD7B9B3-5766-45A3-824C-D1F8DB968275}" srcId="{78DFDF08-8E1E-4901-A34C-87B163D18EE5}" destId="{B396678A-2524-47DD-BC10-957776236BC7}" srcOrd="3" destOrd="0" parTransId="{3F85BB66-96CB-4F32-97C5-984DB1BF2A44}" sibTransId="{1C210765-7327-49CE-89DA-5A3D26A1283E}"/>
    <dgm:cxn modelId="{F7628FC2-114E-4827-8829-837612108716}" srcId="{78DFDF08-8E1E-4901-A34C-87B163D18EE5}" destId="{28E8BB6F-EAF4-4D54-AD1A-0864FECDB671}" srcOrd="0" destOrd="0" parTransId="{9FF80CBA-2221-4EAF-B461-8D1580679710}" sibTransId="{09D19DDE-8BFD-487A-ABCF-F980C7F1D32B}"/>
    <dgm:cxn modelId="{EB915EC7-E0B7-4622-8E78-20B0DE451A37}" type="presOf" srcId="{B396678A-2524-47DD-BC10-957776236BC7}" destId="{81C85931-89AC-4C94-AEEE-995744790BAE}" srcOrd="0" destOrd="0" presId="urn:microsoft.com/office/officeart/2018/2/layout/IconVerticalSolidList"/>
    <dgm:cxn modelId="{DF40E4FB-BE2F-4FCB-ADAB-CFEF80167AE2}" type="presOf" srcId="{0403E90A-F922-40A5-BAFC-2814E6435FA2}" destId="{C3A6DE37-B4A2-4330-B57D-5DA916A219D2}" srcOrd="0" destOrd="0" presId="urn:microsoft.com/office/officeart/2018/2/layout/IconVerticalSolidList"/>
    <dgm:cxn modelId="{2BB7404B-B15A-4958-BFE8-CFBFEC2E045B}" type="presParOf" srcId="{9ECE4631-688B-4649-9E12-F716396E02CD}" destId="{50C5DC38-A45B-43DB-A4DD-68E6B910ED06}" srcOrd="0" destOrd="0" presId="urn:microsoft.com/office/officeart/2018/2/layout/IconVerticalSolidList"/>
    <dgm:cxn modelId="{86446F54-C4F0-4DA8-AB87-59BD70199FF9}" type="presParOf" srcId="{50C5DC38-A45B-43DB-A4DD-68E6B910ED06}" destId="{9FD8ECBF-3081-42F1-9723-076BE3D936EC}" srcOrd="0" destOrd="0" presId="urn:microsoft.com/office/officeart/2018/2/layout/IconVerticalSolidList"/>
    <dgm:cxn modelId="{81CF921A-0AA1-4673-A291-263FCB8FA649}" type="presParOf" srcId="{50C5DC38-A45B-43DB-A4DD-68E6B910ED06}" destId="{F8BD3FAC-96CD-4C6F-8FFF-D77BCB1F8929}" srcOrd="1" destOrd="0" presId="urn:microsoft.com/office/officeart/2018/2/layout/IconVerticalSolidList"/>
    <dgm:cxn modelId="{55A72F31-C6FD-40C6-BB34-9503F85FCDA8}" type="presParOf" srcId="{50C5DC38-A45B-43DB-A4DD-68E6B910ED06}" destId="{8C58FE94-1D20-4A89-A712-618A76E03B79}" srcOrd="2" destOrd="0" presId="urn:microsoft.com/office/officeart/2018/2/layout/IconVerticalSolidList"/>
    <dgm:cxn modelId="{1E4AACB0-2E66-49B8-AAE0-C8E5E41B56A1}" type="presParOf" srcId="{50C5DC38-A45B-43DB-A4DD-68E6B910ED06}" destId="{95097439-F5B8-4604-8F50-9A0347218B67}" srcOrd="3" destOrd="0" presId="urn:microsoft.com/office/officeart/2018/2/layout/IconVerticalSolidList"/>
    <dgm:cxn modelId="{4E1B94D7-C944-47A6-9687-78CDD8516E1E}" type="presParOf" srcId="{9ECE4631-688B-4649-9E12-F716396E02CD}" destId="{7E94C5E0-F0E1-4A49-BB7C-1BC06B265BD9}" srcOrd="1" destOrd="0" presId="urn:microsoft.com/office/officeart/2018/2/layout/IconVerticalSolidList"/>
    <dgm:cxn modelId="{FEBB3091-6B27-44E6-87F9-5FF187A121A9}" type="presParOf" srcId="{9ECE4631-688B-4649-9E12-F716396E02CD}" destId="{892BE503-1003-4C7B-B282-E6F6248448D4}" srcOrd="2" destOrd="0" presId="urn:microsoft.com/office/officeart/2018/2/layout/IconVerticalSolidList"/>
    <dgm:cxn modelId="{4D4328C3-BEFC-4C85-B554-B3EC89E11009}" type="presParOf" srcId="{892BE503-1003-4C7B-B282-E6F6248448D4}" destId="{DE477E03-426C-4BE8-9A99-2840FDC738CE}" srcOrd="0" destOrd="0" presId="urn:microsoft.com/office/officeart/2018/2/layout/IconVerticalSolidList"/>
    <dgm:cxn modelId="{0025D750-EF72-4DDA-ACA1-538FE1A6119A}" type="presParOf" srcId="{892BE503-1003-4C7B-B282-E6F6248448D4}" destId="{FC291A9A-04FE-4CFE-B85F-B2E2F9E76671}" srcOrd="1" destOrd="0" presId="urn:microsoft.com/office/officeart/2018/2/layout/IconVerticalSolidList"/>
    <dgm:cxn modelId="{2FEA4FA7-E8A4-40F9-BBBC-678BE112F7EA}" type="presParOf" srcId="{892BE503-1003-4C7B-B282-E6F6248448D4}" destId="{65DAABCA-4F70-489D-9261-C8E99B95D704}" srcOrd="2" destOrd="0" presId="urn:microsoft.com/office/officeart/2018/2/layout/IconVerticalSolidList"/>
    <dgm:cxn modelId="{497C06D3-CE70-4027-B1D4-656DCB96D069}" type="presParOf" srcId="{892BE503-1003-4C7B-B282-E6F6248448D4}" destId="{40AFB4CB-91D4-469D-B87E-40A0278B33D2}" srcOrd="3" destOrd="0" presId="urn:microsoft.com/office/officeart/2018/2/layout/IconVerticalSolidList"/>
    <dgm:cxn modelId="{947317AF-9FEA-49F5-ABEC-88C45B6F5AA9}" type="presParOf" srcId="{9ECE4631-688B-4649-9E12-F716396E02CD}" destId="{AAB3FDF2-0296-484E-A1F6-71B76CE2BB04}" srcOrd="3" destOrd="0" presId="urn:microsoft.com/office/officeart/2018/2/layout/IconVerticalSolidList"/>
    <dgm:cxn modelId="{892C88E0-C1FB-44C3-BC17-BBCB6EBABA56}" type="presParOf" srcId="{9ECE4631-688B-4649-9E12-F716396E02CD}" destId="{452F07BC-5FDB-44B1-9B5B-E9A1D88C0C61}" srcOrd="4" destOrd="0" presId="urn:microsoft.com/office/officeart/2018/2/layout/IconVerticalSolidList"/>
    <dgm:cxn modelId="{4F2D4212-7145-4CBA-BFA7-96B53AEB9703}" type="presParOf" srcId="{452F07BC-5FDB-44B1-9B5B-E9A1D88C0C61}" destId="{D69B456E-4EA8-4B9C-A966-E4AA5450EDE3}" srcOrd="0" destOrd="0" presId="urn:microsoft.com/office/officeart/2018/2/layout/IconVerticalSolidList"/>
    <dgm:cxn modelId="{74C9DD71-3893-488D-AB52-FACAC2131AA5}" type="presParOf" srcId="{452F07BC-5FDB-44B1-9B5B-E9A1D88C0C61}" destId="{6306C108-FC02-4BEC-9096-D1FC1351D40E}" srcOrd="1" destOrd="0" presId="urn:microsoft.com/office/officeart/2018/2/layout/IconVerticalSolidList"/>
    <dgm:cxn modelId="{8AA2E1A9-DE5D-43C4-8460-F3F449DCF4A3}" type="presParOf" srcId="{452F07BC-5FDB-44B1-9B5B-E9A1D88C0C61}" destId="{CF573EE2-C525-483B-AA21-052D2BE104E1}" srcOrd="2" destOrd="0" presId="urn:microsoft.com/office/officeart/2018/2/layout/IconVerticalSolidList"/>
    <dgm:cxn modelId="{551A160E-65AE-4F0B-B504-1251DB6841AD}" type="presParOf" srcId="{452F07BC-5FDB-44B1-9B5B-E9A1D88C0C61}" destId="{C3A6DE37-B4A2-4330-B57D-5DA916A219D2}" srcOrd="3" destOrd="0" presId="urn:microsoft.com/office/officeart/2018/2/layout/IconVerticalSolidList"/>
    <dgm:cxn modelId="{E78618AA-6ED7-4CE3-943C-FFE3292CC969}" type="presParOf" srcId="{9ECE4631-688B-4649-9E12-F716396E02CD}" destId="{D708BDAD-314A-4104-9285-852D23454FE6}" srcOrd="5" destOrd="0" presId="urn:microsoft.com/office/officeart/2018/2/layout/IconVerticalSolidList"/>
    <dgm:cxn modelId="{E1AD2975-6DF1-417C-8FA3-CA202FF4D108}" type="presParOf" srcId="{9ECE4631-688B-4649-9E12-F716396E02CD}" destId="{92CE5C81-FB37-4EEA-880F-E4BEFB01F66F}" srcOrd="6" destOrd="0" presId="urn:microsoft.com/office/officeart/2018/2/layout/IconVerticalSolidList"/>
    <dgm:cxn modelId="{8DB34A18-B036-4D8E-936A-0C72DE187CE0}" type="presParOf" srcId="{92CE5C81-FB37-4EEA-880F-E4BEFB01F66F}" destId="{0C4C7B99-5430-434B-8A28-DB34A5601328}" srcOrd="0" destOrd="0" presId="urn:microsoft.com/office/officeart/2018/2/layout/IconVerticalSolidList"/>
    <dgm:cxn modelId="{41E7C5E7-3A3E-45E5-9B38-629F1D604389}" type="presParOf" srcId="{92CE5C81-FB37-4EEA-880F-E4BEFB01F66F}" destId="{AC134F41-274B-4938-9AFD-2C47CAFF5867}" srcOrd="1" destOrd="0" presId="urn:microsoft.com/office/officeart/2018/2/layout/IconVerticalSolidList"/>
    <dgm:cxn modelId="{F165465F-1142-48B4-8860-665C7EF62B98}" type="presParOf" srcId="{92CE5C81-FB37-4EEA-880F-E4BEFB01F66F}" destId="{0485DE87-1F33-4A8E-933E-6B67CBE35753}" srcOrd="2" destOrd="0" presId="urn:microsoft.com/office/officeart/2018/2/layout/IconVerticalSolidList"/>
    <dgm:cxn modelId="{8A6F93DB-4F9B-4CFF-A35E-414284E06904}" type="presParOf" srcId="{92CE5C81-FB37-4EEA-880F-E4BEFB01F66F}" destId="{81C85931-89AC-4C94-AEEE-995744790B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dgm:spPr/>
      <dgm:t>
        <a:bodyPr/>
        <a:lstStyle/>
        <a:p>
          <a:r>
            <a:rPr lang="en-US" dirty="0"/>
            <a:t>Why are we making recommendations? </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dirty="0"/>
            <a:t>Reduce latency and technology issues</a:t>
          </a:r>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custT="1"/>
      <dgm:spPr/>
      <dgm:t>
        <a:bodyPr/>
        <a:lstStyle/>
        <a:p>
          <a:r>
            <a:rPr lang="en-US" sz="2800" dirty="0"/>
            <a:t>Optimize your testing experience</a:t>
          </a: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dgm:presLayoutVars>
          <dgm:chMax val="0"/>
          <dgm:bulletEnabled val="1"/>
        </dgm:presLayoutVars>
      </dgm:prSet>
      <dgm:spPr/>
    </dgm:pt>
    <dgm:pt modelId="{F3ABCE4C-8A34-41DA-8007-18EC6077E963}" type="pres">
      <dgm:prSet presAssocID="{8303FD4C-B519-494B-9BB4-61ADF8A11E3F}" presName="childText" presStyleLbl="revTx" presStyleIdx="0" presStyleCnt="1">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1"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Standard browser vs kiosk mode browser</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Times New Roman" panose="02020603050405020304" pitchFamily="18" charset="0"/>
            </a:rPr>
            <a:t>The primary purpose of the kiosk mode browser (app) is to lock a student’s device into a full screen mode, which prevents students from easily exiting the app on their own.</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254DA789-876B-4267-8454-199D23338171}">
      <dgm:prSet custT="1"/>
      <dgm:spPr/>
      <dgm:t>
        <a:bodyPr/>
        <a:lstStyle/>
        <a:p>
          <a:r>
            <a:rPr lang="en-US" sz="2800">
              <a:ea typeface="Times New Roman" panose="02020603050405020304" pitchFamily="18" charset="0"/>
            </a:rPr>
            <a:t>The kiosk mode browser also runs a continuous process on a student’s computer or device to check for ‘blacklisted’ applications running in the background, and blocks use of these applications during testing. Some clients find that this process can slow the performance of the student test taking experience.</a:t>
          </a:r>
          <a:endParaRPr lang="en-US" sz="2800" dirty="0">
            <a:ea typeface="Times New Roman" panose="02020603050405020304" pitchFamily="18" charset="0"/>
          </a:endParaRPr>
        </a:p>
      </dgm:t>
    </dgm:pt>
    <dgm:pt modelId="{F81265C2-870F-4A94-899D-DB1126BE43EF}" type="parTrans" cxnId="{0AD57D83-DEE1-4C23-9FA1-B63751E364F0}">
      <dgm:prSet/>
      <dgm:spPr/>
      <dgm:t>
        <a:bodyPr/>
        <a:lstStyle/>
        <a:p>
          <a:endParaRPr lang="en-US"/>
        </a:p>
      </dgm:t>
    </dgm:pt>
    <dgm:pt modelId="{04959A5F-68F2-4DD4-A398-EDF1F60D91AF}" type="sibTrans" cxnId="{0AD57D83-DEE1-4C23-9FA1-B63751E364F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47702" custLinFactNeighborY="-17050">
        <dgm:presLayoutVars>
          <dgm:chMax val="0"/>
          <dgm:bulletEnabled val="1"/>
        </dgm:presLayoutVars>
      </dgm:prSet>
      <dgm:spPr/>
    </dgm:pt>
    <dgm:pt modelId="{F3ABCE4C-8A34-41DA-8007-18EC6077E963}" type="pres">
      <dgm:prSet presAssocID="{8303FD4C-B519-494B-9BB4-61ADF8A11E3F}" presName="childText" presStyleLbl="revTx" presStyleIdx="0" presStyleCnt="1" custScaleY="59121" custLinFactNeighborY="-44229">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F88C617-63E4-487B-B9F5-C7052916AF89}" type="presOf" srcId="{254DA789-876B-4267-8454-199D23338171}" destId="{F3ABCE4C-8A34-41DA-8007-18EC6077E963}" srcOrd="0" destOrd="1"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2" presId="urn:microsoft.com/office/officeart/2005/8/layout/vList2"/>
    <dgm:cxn modelId="{0AD57D83-DEE1-4C23-9FA1-B63751E364F0}" srcId="{8303FD4C-B519-494B-9BB4-61ADF8A11E3F}" destId="{254DA789-876B-4267-8454-199D23338171}" srcOrd="1" destOrd="0" parTransId="{F81265C2-870F-4A94-899D-DB1126BE43EF}" sibTransId="{04959A5F-68F2-4DD4-A398-EDF1F60D91AF}"/>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2"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Using the Standard browser</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Times New Roman" panose="02020603050405020304" pitchFamily="18" charset="0"/>
            </a:rPr>
            <a:t>Every year 2.1 million tests are delivered using the standard browser</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AB09BD7A-4A81-48E4-8CF9-B0925A48EC9B}">
      <dgm:prSet custT="1"/>
      <dgm:spPr/>
      <dgm:t>
        <a:bodyPr/>
        <a:lstStyle/>
        <a:p>
          <a:r>
            <a:rPr lang="en-US" sz="2800">
              <a:ea typeface="Times New Roman" panose="02020603050405020304" pitchFamily="18" charset="0"/>
            </a:rPr>
            <a:t>The same student data privacy and security considerations still apply (COPPA and FERPA compliance)</a:t>
          </a:r>
          <a:endParaRPr lang="en-US" sz="2800" dirty="0">
            <a:ea typeface="Calibri" panose="020F0502020204030204" pitchFamily="34" charset="0"/>
          </a:endParaRPr>
        </a:p>
      </dgm:t>
    </dgm:pt>
    <dgm:pt modelId="{0D2EFF0E-D443-439B-AC1C-2681AA6C1797}" type="parTrans" cxnId="{9777DD83-8436-4126-A620-5E452CE91118}">
      <dgm:prSet/>
      <dgm:spPr/>
      <dgm:t>
        <a:bodyPr/>
        <a:lstStyle/>
        <a:p>
          <a:endParaRPr lang="en-US"/>
        </a:p>
      </dgm:t>
    </dgm:pt>
    <dgm:pt modelId="{46D2344A-DA0E-4E41-BB62-43B37C74F8C7}" type="sibTrans" cxnId="{9777DD83-8436-4126-A620-5E452CE91118}">
      <dgm:prSet/>
      <dgm:spPr/>
      <dgm:t>
        <a:bodyPr/>
        <a:lstStyle/>
        <a:p>
          <a:endParaRPr lang="en-US"/>
        </a:p>
      </dgm:t>
    </dgm:pt>
    <dgm:pt modelId="{B0B5D104-5279-484D-B5B1-E07CBFD24DD1}">
      <dgm:prSet custT="1"/>
      <dgm:spPr/>
      <dgm:t>
        <a:bodyPr/>
        <a:lstStyle/>
        <a:p>
          <a:r>
            <a:rPr lang="en-US" sz="2800" dirty="0">
              <a:ea typeface="Times New Roman" panose="02020603050405020304" pitchFamily="18" charset="0"/>
            </a:rPr>
            <a:t>Students simply connect to the test via the URL </a:t>
          </a:r>
          <a:r>
            <a:rPr lang="en-US" sz="2800" u="sng" dirty="0">
              <a:ea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www.riversideonlinetest.com</a:t>
          </a:r>
          <a:r>
            <a:rPr lang="en-US" sz="2800" dirty="0">
              <a:ea typeface="Times New Roman" panose="02020603050405020304" pitchFamily="18" charset="0"/>
            </a:rPr>
            <a:t> instead of clicking on an app; but the login process and testing experience is the same from that point on.</a:t>
          </a:r>
          <a:endParaRPr lang="en-US" sz="2800" dirty="0">
            <a:ea typeface="Calibri" panose="020F0502020204030204" pitchFamily="34" charset="0"/>
          </a:endParaRPr>
        </a:p>
      </dgm:t>
    </dgm:pt>
    <dgm:pt modelId="{48CFAD08-071E-4ECE-999B-277285AAE3A6}" type="parTrans" cxnId="{7619D1EE-000B-472A-AA3C-B27D22A4A0BD}">
      <dgm:prSet/>
      <dgm:spPr/>
      <dgm:t>
        <a:bodyPr/>
        <a:lstStyle/>
        <a:p>
          <a:endParaRPr lang="en-US"/>
        </a:p>
      </dgm:t>
    </dgm:pt>
    <dgm:pt modelId="{32135FEA-9E84-45CB-987B-89DCAE3176B0}" type="sibTrans" cxnId="{7619D1EE-000B-472A-AA3C-B27D22A4A0BD}">
      <dgm:prSet/>
      <dgm:spPr/>
      <dgm:t>
        <a:bodyPr/>
        <a:lstStyle/>
        <a:p>
          <a:endParaRPr lang="en-US"/>
        </a:p>
      </dgm:t>
    </dgm:pt>
    <dgm:pt modelId="{51F09915-9721-493A-A07C-7B03805FCCC6}">
      <dgm:prSet custT="1"/>
      <dgm:spPr/>
      <dgm:t>
        <a:bodyPr/>
        <a:lstStyle/>
        <a:p>
          <a:r>
            <a:rPr lang="en-US" sz="2800" dirty="0">
              <a:ea typeface="Times New Roman" panose="02020603050405020304" pitchFamily="18" charset="0"/>
            </a:rPr>
            <a:t>Proctors are still in control of the testing environment in the classroom or lab.</a:t>
          </a:r>
          <a:endParaRPr lang="en-US" sz="2800" dirty="0">
            <a:ea typeface="Calibri" panose="020F0502020204030204" pitchFamily="34" charset="0"/>
          </a:endParaRPr>
        </a:p>
      </dgm:t>
    </dgm:pt>
    <dgm:pt modelId="{746A541B-C9B7-4719-B56D-895A19A48245}" type="parTrans" cxnId="{F36685A6-8F12-47B2-B799-0BD7C5D7AFC8}">
      <dgm:prSet/>
      <dgm:spPr/>
      <dgm:t>
        <a:bodyPr/>
        <a:lstStyle/>
        <a:p>
          <a:endParaRPr lang="en-US"/>
        </a:p>
      </dgm:t>
    </dgm:pt>
    <dgm:pt modelId="{00CC0B04-1F49-4B60-967F-AF5C4EA141B4}" type="sibTrans" cxnId="{F36685A6-8F12-47B2-B799-0BD7C5D7AFC8}">
      <dgm:prSet/>
      <dgm:spPr/>
      <dgm:t>
        <a:bodyPr/>
        <a:lstStyle/>
        <a:p>
          <a:endParaRPr lang="en-US"/>
        </a:p>
      </dgm:t>
    </dgm:pt>
    <dgm:pt modelId="{F5542101-FB31-4438-9438-1C0A52A9CFC4}">
      <dgm:prSet custT="1"/>
      <dgm:spPr/>
      <dgm:t>
        <a:bodyPr/>
        <a:lstStyle/>
        <a:p>
          <a:r>
            <a:rPr lang="en-US" sz="2800" dirty="0">
              <a:ea typeface="Times New Roman" panose="02020603050405020304" pitchFamily="18" charset="0"/>
            </a:rPr>
            <a:t>Proctors retain the same abilities to monitor students’ progress and watch for irregularities via the DataManager Proctor Session screens, just as before.</a:t>
          </a:r>
          <a:endParaRPr lang="en-US" sz="2800" dirty="0">
            <a:ea typeface="Calibri" panose="020F0502020204030204" pitchFamily="34" charset="0"/>
          </a:endParaRPr>
        </a:p>
      </dgm:t>
    </dgm:pt>
    <dgm:pt modelId="{F6E7A2D5-F4BB-49B5-8939-82664FA0CAC5}" type="parTrans" cxnId="{C8EB6B77-328A-475F-9386-75D6BB47247E}">
      <dgm:prSet/>
      <dgm:spPr/>
      <dgm:t>
        <a:bodyPr/>
        <a:lstStyle/>
        <a:p>
          <a:endParaRPr lang="en-US"/>
        </a:p>
      </dgm:t>
    </dgm:pt>
    <dgm:pt modelId="{4CA9D857-6D41-4B4B-A86F-FE2E85321AF7}" type="sibTrans" cxnId="{C8EB6B77-328A-475F-9386-75D6BB47247E}">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43973" custLinFactNeighborY="-17050">
        <dgm:presLayoutVars>
          <dgm:chMax val="0"/>
          <dgm:bulletEnabled val="1"/>
        </dgm:presLayoutVars>
      </dgm:prSet>
      <dgm:spPr/>
    </dgm:pt>
    <dgm:pt modelId="{F3ABCE4C-8A34-41DA-8007-18EC6077E963}" type="pres">
      <dgm:prSet presAssocID="{8303FD4C-B519-494B-9BB4-61ADF8A11E3F}" presName="childText" presStyleLbl="revTx" presStyleIdx="0" presStyleCnt="1" custScaleY="62082" custLinFactNeighborY="-44229">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C8EB6B77-328A-475F-9386-75D6BB47247E}" srcId="{8303FD4C-B519-494B-9BB4-61ADF8A11E3F}" destId="{F5542101-FB31-4438-9438-1C0A52A9CFC4}" srcOrd="4" destOrd="0" parTransId="{F6E7A2D5-F4BB-49B5-8939-82664FA0CAC5}" sibTransId="{4CA9D857-6D41-4B4B-A86F-FE2E85321AF7}"/>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5" presId="urn:microsoft.com/office/officeart/2005/8/layout/vList2"/>
    <dgm:cxn modelId="{9777DD83-8436-4126-A620-5E452CE91118}" srcId="{8303FD4C-B519-494B-9BB4-61ADF8A11E3F}" destId="{AB09BD7A-4A81-48E4-8CF9-B0925A48EC9B}" srcOrd="1" destOrd="0" parTransId="{0D2EFF0E-D443-439B-AC1C-2681AA6C1797}" sibTransId="{46D2344A-DA0E-4E41-BB62-43B37C74F8C7}"/>
    <dgm:cxn modelId="{D0B06489-CE9C-4DFC-9A3B-B490ACF4E3FE}" type="presOf" srcId="{AB09BD7A-4A81-48E4-8CF9-B0925A48EC9B}"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F36685A6-8F12-47B2-B799-0BD7C5D7AFC8}" srcId="{8303FD4C-B519-494B-9BB4-61ADF8A11E3F}" destId="{51F09915-9721-493A-A07C-7B03805FCCC6}" srcOrd="3" destOrd="0" parTransId="{746A541B-C9B7-4719-B56D-895A19A48245}" sibTransId="{00CC0B04-1F49-4B60-967F-AF5C4EA141B4}"/>
    <dgm:cxn modelId="{602873AE-D0EC-4E6A-9C05-B70052B1298F}" srcId="{6B95933D-C347-4F67-BEF1-A049472531C7}" destId="{8303FD4C-B519-494B-9BB4-61ADF8A11E3F}" srcOrd="0" destOrd="0" parTransId="{2C7DC542-E526-4B65-A2E2-C31069D9E921}" sibTransId="{180BAA18-395C-4988-AF8E-7C870D75DF3F}"/>
    <dgm:cxn modelId="{935841B4-F624-4887-A3B9-33B0E5325F7D}" type="presOf" srcId="{B0B5D104-5279-484D-B5B1-E07CBFD24DD1}" destId="{F3ABCE4C-8A34-41DA-8007-18EC6077E963}" srcOrd="0" destOrd="2" presId="urn:microsoft.com/office/officeart/2005/8/layout/vList2"/>
    <dgm:cxn modelId="{F29D93C6-338C-48D2-9682-2FB2181DF026}" type="presOf" srcId="{F5542101-FB31-4438-9438-1C0A52A9CFC4}" destId="{F3ABCE4C-8A34-41DA-8007-18EC6077E963}" srcOrd="0" destOrd="4" presId="urn:microsoft.com/office/officeart/2005/8/layout/vList2"/>
    <dgm:cxn modelId="{557937D9-430B-4FDE-8891-633A184C5189}" srcId="{8303FD4C-B519-494B-9BB4-61ADF8A11E3F}" destId="{E9DE659F-E60A-4AB4-AA73-3D3A9C46CCF5}" srcOrd="5" destOrd="0" parTransId="{6988ED81-01A9-4E1E-9658-686BE91AC207}" sibTransId="{07B1BE0A-4C3A-4390-9D63-B040580033AD}"/>
    <dgm:cxn modelId="{30F02EDB-8F5F-418C-AA3C-03B5E824593A}" type="presOf" srcId="{51F09915-9721-493A-A07C-7B03805FCCC6}" destId="{F3ABCE4C-8A34-41DA-8007-18EC6077E963}" srcOrd="0" destOrd="3" presId="urn:microsoft.com/office/officeart/2005/8/layout/vList2"/>
    <dgm:cxn modelId="{7619D1EE-000B-472A-AA3C-B27D22A4A0BD}" srcId="{8303FD4C-B519-494B-9BB4-61ADF8A11E3F}" destId="{B0B5D104-5279-484D-B5B1-E07CBFD24DD1}" srcOrd="2" destOrd="0" parTransId="{48CFAD08-071E-4ECE-999B-277285AAE3A6}" sibTransId="{32135FEA-9E84-45CB-987B-89DCAE3176B0}"/>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Audio proctoring vs Proctor led</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dirty="0">
              <a:ea typeface="Times New Roman" panose="02020603050405020304" pitchFamily="18" charset="0"/>
            </a:rPr>
            <a:t>Proctor led mode requires a lot of internet “chatter” for successful communication between proctor commands and the student devices receiving those commands (i.e. navigate to the next question, give me a checkmark on my screen when the student has answered the question, etc.) Audio led testing reduces the probability of devices getting out of sync with proctor screens.</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8890" custLinFactY="-101250" custLinFactNeighborY="-2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394960" custLinFactY="-15682" custLinFactNeighborY="-100000">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557937D9-430B-4FDE-8891-633A184C5189}" srcId="{8303FD4C-B519-494B-9BB4-61ADF8A11E3F}" destId="{E9DE659F-E60A-4AB4-AA73-3D3A9C46CCF5}" srcOrd="1" destOrd="0" parTransId="{6988ED81-01A9-4E1E-9658-686BE91AC207}" sibTransId="{07B1BE0A-4C3A-4390-9D63-B040580033AD}"/>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Audio proctoring vs Proctor led</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400">
              <a:ea typeface="Calibri" panose="020F0502020204030204" pitchFamily="34" charset="0"/>
            </a:rPr>
            <a:t>Benefits of audio led proctoring</a:t>
          </a:r>
          <a:endParaRPr lang="en-US" sz="24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CF542F8C-8784-4564-9859-54DD5F52DDDF}">
      <dgm:prSet custT="1"/>
      <dgm:spPr/>
      <dgm:t>
        <a:bodyPr/>
        <a:lstStyle/>
        <a:p>
          <a:r>
            <a:rPr lang="en-US" sz="2400" dirty="0">
              <a:ea typeface="Times New Roman" panose="02020603050405020304" pitchFamily="18" charset="0"/>
            </a:rPr>
            <a:t>Students use headphones during testing, as opposed to a live proctor pacing the entire group through the test</a:t>
          </a:r>
          <a:endParaRPr lang="en-US" sz="2400" dirty="0">
            <a:ea typeface="Calibri" panose="020F0502020204030204" pitchFamily="34" charset="0"/>
          </a:endParaRPr>
        </a:p>
      </dgm:t>
    </dgm:pt>
    <dgm:pt modelId="{3CDFEE2E-8B8E-47AA-B357-E0F6D6E684BF}" type="parTrans" cxnId="{AFFBC5D5-1BC0-469B-9610-5D6BE02CB0C7}">
      <dgm:prSet/>
      <dgm:spPr/>
      <dgm:t>
        <a:bodyPr/>
        <a:lstStyle/>
        <a:p>
          <a:endParaRPr lang="en-US"/>
        </a:p>
      </dgm:t>
    </dgm:pt>
    <dgm:pt modelId="{7748C744-08D3-4713-9690-5D3A398C41C7}" type="sibTrans" cxnId="{AFFBC5D5-1BC0-469B-9610-5D6BE02CB0C7}">
      <dgm:prSet/>
      <dgm:spPr/>
      <dgm:t>
        <a:bodyPr/>
        <a:lstStyle/>
        <a:p>
          <a:endParaRPr lang="en-US"/>
        </a:p>
      </dgm:t>
    </dgm:pt>
    <dgm:pt modelId="{186AAE74-1F12-4A5B-BBD1-991E16F515AE}">
      <dgm:prSet custT="1"/>
      <dgm:spPr/>
      <dgm:t>
        <a:bodyPr/>
        <a:lstStyle/>
        <a:p>
          <a:r>
            <a:rPr lang="en-US" sz="2400">
              <a:ea typeface="Times New Roman" panose="02020603050405020304" pitchFamily="18" charset="0"/>
            </a:rPr>
            <a:t>Frees up the proctor to have better visibility of the room; improved ability to actively monitor students</a:t>
          </a:r>
          <a:endParaRPr lang="en-US" sz="2400" dirty="0">
            <a:ea typeface="Calibri" panose="020F0502020204030204" pitchFamily="34" charset="0"/>
          </a:endParaRPr>
        </a:p>
      </dgm:t>
    </dgm:pt>
    <dgm:pt modelId="{BE08073C-4958-4994-B41C-1EEEF0782184}" type="parTrans" cxnId="{43278226-3CEC-41A0-83F8-B01D0211052F}">
      <dgm:prSet/>
      <dgm:spPr/>
      <dgm:t>
        <a:bodyPr/>
        <a:lstStyle/>
        <a:p>
          <a:endParaRPr lang="en-US"/>
        </a:p>
      </dgm:t>
    </dgm:pt>
    <dgm:pt modelId="{9E97273A-8884-43F8-ACE6-5AA715F8560D}" type="sibTrans" cxnId="{43278226-3CEC-41A0-83F8-B01D0211052F}">
      <dgm:prSet/>
      <dgm:spPr/>
      <dgm:t>
        <a:bodyPr/>
        <a:lstStyle/>
        <a:p>
          <a:endParaRPr lang="en-US"/>
        </a:p>
      </dgm:t>
    </dgm:pt>
    <dgm:pt modelId="{B381DD97-305E-4898-9D8A-C71B0CF7072D}">
      <dgm:prSet custT="1"/>
      <dgm:spPr/>
      <dgm:t>
        <a:bodyPr/>
        <a:lstStyle/>
        <a:p>
          <a:r>
            <a:rPr lang="en-US" sz="2400">
              <a:ea typeface="Times New Roman" panose="02020603050405020304" pitchFamily="18" charset="0"/>
            </a:rPr>
            <a:t>Students have a little more autonomy to work at their own pace within a test, reducing student stress, frustration or boredom while waiting for others to answer a test question or have a proctor led technical difficulty/out of synch issue addressed.</a:t>
          </a:r>
          <a:endParaRPr lang="en-US" sz="2400" dirty="0">
            <a:ea typeface="Times New Roman" panose="02020603050405020304" pitchFamily="18" charset="0"/>
          </a:endParaRPr>
        </a:p>
      </dgm:t>
    </dgm:pt>
    <dgm:pt modelId="{35AA92A8-CA0D-42BF-8ACA-A579D310627D}" type="parTrans" cxnId="{1EF5B6AB-7AE9-4062-863E-5A9F4C914CD5}">
      <dgm:prSet/>
      <dgm:spPr/>
      <dgm:t>
        <a:bodyPr/>
        <a:lstStyle/>
        <a:p>
          <a:endParaRPr lang="en-US"/>
        </a:p>
      </dgm:t>
    </dgm:pt>
    <dgm:pt modelId="{4E6B35ED-247B-497D-A2DC-1965FB4C7A32}" type="sibTrans" cxnId="{1EF5B6AB-7AE9-4062-863E-5A9F4C914CD5}">
      <dgm:prSet/>
      <dgm:spPr/>
      <dgm:t>
        <a:bodyPr/>
        <a:lstStyle/>
        <a:p>
          <a:endParaRPr lang="en-US"/>
        </a:p>
      </dgm:t>
    </dgm:pt>
    <dgm:pt modelId="{DCCC3F96-8629-4542-B613-899AB5B7C52B}">
      <dgm:prSet custT="1"/>
      <dgm:spPr/>
      <dgm:t>
        <a:bodyPr/>
        <a:lstStyle/>
        <a:p>
          <a:r>
            <a:rPr lang="en-US" sz="2400">
              <a:ea typeface="Times New Roman" panose="02020603050405020304" pitchFamily="18" charset="0"/>
            </a:rPr>
            <a:t>Proctors still retain the control to pace the group to the next test</a:t>
          </a:r>
          <a:endParaRPr lang="en-US" sz="2400" dirty="0">
            <a:ea typeface="Calibri" panose="020F0502020204030204" pitchFamily="34" charset="0"/>
          </a:endParaRPr>
        </a:p>
      </dgm:t>
    </dgm:pt>
    <dgm:pt modelId="{F4F01A36-9A31-4ECE-99A8-41F76E6A5C94}" type="parTrans" cxnId="{C35029EE-A65D-4181-8F0E-8F5254CDB503}">
      <dgm:prSet/>
      <dgm:spPr/>
      <dgm:t>
        <a:bodyPr/>
        <a:lstStyle/>
        <a:p>
          <a:endParaRPr lang="en-US"/>
        </a:p>
      </dgm:t>
    </dgm:pt>
    <dgm:pt modelId="{3D49A8D3-4EFB-4ED0-9B81-0EF6A5BD76F4}" type="sibTrans" cxnId="{C35029EE-A65D-4181-8F0E-8F5254CDB503}">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9240" custLinFactY="-75338" custLinFactNeighborY="-1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202469" custLinFactNeighborY="21394">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3278226-3CEC-41A0-83F8-B01D0211052F}" srcId="{06999C01-4E0A-40F7-92FF-A6EE3CA6144A}" destId="{186AAE74-1F12-4A5B-BBD1-991E16F515AE}" srcOrd="1" destOrd="0" parTransId="{BE08073C-4958-4994-B41C-1EEEF0782184}" sibTransId="{9E97273A-8884-43F8-ACE6-5AA715F8560D}"/>
    <dgm:cxn modelId="{80CA8E4F-8CC7-41B5-92D7-F53F03284FCA}" type="presOf" srcId="{CF542F8C-8784-4564-9859-54DD5F52DDDF}" destId="{F3ABCE4C-8A34-41DA-8007-18EC6077E963}" srcOrd="0" destOrd="1" presId="urn:microsoft.com/office/officeart/2005/8/layout/vList2"/>
    <dgm:cxn modelId="{CB618077-66B8-4EFA-9B4A-76285D81188F}" type="presOf" srcId="{06999C01-4E0A-40F7-92FF-A6EE3CA6144A}" destId="{F3ABCE4C-8A34-41DA-8007-18EC6077E963}" srcOrd="0" destOrd="0" presId="urn:microsoft.com/office/officeart/2005/8/layout/vList2"/>
    <dgm:cxn modelId="{A0891578-6A92-472F-8E29-13609D2BD161}" type="presOf" srcId="{186AAE74-1F12-4A5B-BBD1-991E16F515AE}" destId="{F3ABCE4C-8A34-41DA-8007-18EC6077E963}" srcOrd="0" destOrd="2" presId="urn:microsoft.com/office/officeart/2005/8/layout/vList2"/>
    <dgm:cxn modelId="{A303EF82-3916-4384-A743-56838F50BEAD}" type="presOf" srcId="{E9DE659F-E60A-4AB4-AA73-3D3A9C46CCF5}" destId="{F3ABCE4C-8A34-41DA-8007-18EC6077E963}" srcOrd="0" destOrd="5" presId="urn:microsoft.com/office/officeart/2005/8/layout/vList2"/>
    <dgm:cxn modelId="{420F499E-8FBC-4C5B-BB8F-361CEAD38CDB}" type="presOf" srcId="{6B95933D-C347-4F67-BEF1-A049472531C7}" destId="{B6764A04-6F5F-4F5F-B528-1D9020350C44}" srcOrd="0" destOrd="0" presId="urn:microsoft.com/office/officeart/2005/8/layout/vList2"/>
    <dgm:cxn modelId="{3125D9A3-9101-4494-80EE-6AB904D289A0}" type="presOf" srcId="{B381DD97-305E-4898-9D8A-C71B0CF7072D}" destId="{F3ABCE4C-8A34-41DA-8007-18EC6077E963}" srcOrd="0" destOrd="3" presId="urn:microsoft.com/office/officeart/2005/8/layout/vList2"/>
    <dgm:cxn modelId="{1EF5B6AB-7AE9-4062-863E-5A9F4C914CD5}" srcId="{06999C01-4E0A-40F7-92FF-A6EE3CA6144A}" destId="{B381DD97-305E-4898-9D8A-C71B0CF7072D}" srcOrd="2" destOrd="0" parTransId="{35AA92A8-CA0D-42BF-8ACA-A579D310627D}" sibTransId="{4E6B35ED-247B-497D-A2DC-1965FB4C7A32}"/>
    <dgm:cxn modelId="{602873AE-D0EC-4E6A-9C05-B70052B1298F}" srcId="{6B95933D-C347-4F67-BEF1-A049472531C7}" destId="{8303FD4C-B519-494B-9BB4-61ADF8A11E3F}" srcOrd="0" destOrd="0" parTransId="{2C7DC542-E526-4B65-A2E2-C31069D9E921}" sibTransId="{180BAA18-395C-4988-AF8E-7C870D75DF3F}"/>
    <dgm:cxn modelId="{850B17B9-75D9-49D1-9A7C-4B1E504C3CE0}" type="presOf" srcId="{DCCC3F96-8629-4542-B613-899AB5B7C52B}" destId="{F3ABCE4C-8A34-41DA-8007-18EC6077E963}" srcOrd="0" destOrd="4" presId="urn:microsoft.com/office/officeart/2005/8/layout/vList2"/>
    <dgm:cxn modelId="{AFFBC5D5-1BC0-469B-9610-5D6BE02CB0C7}" srcId="{06999C01-4E0A-40F7-92FF-A6EE3CA6144A}" destId="{CF542F8C-8784-4564-9859-54DD5F52DDDF}" srcOrd="0" destOrd="0" parTransId="{3CDFEE2E-8B8E-47AA-B357-E0F6D6E684BF}" sibTransId="{7748C744-08D3-4713-9690-5D3A398C41C7}"/>
    <dgm:cxn modelId="{557937D9-430B-4FDE-8891-633A184C5189}" srcId="{8303FD4C-B519-494B-9BB4-61ADF8A11E3F}" destId="{E9DE659F-E60A-4AB4-AA73-3D3A9C46CCF5}" srcOrd="1" destOrd="0" parTransId="{6988ED81-01A9-4E1E-9658-686BE91AC207}" sibTransId="{07B1BE0A-4C3A-4390-9D63-B040580033AD}"/>
    <dgm:cxn modelId="{C35029EE-A65D-4181-8F0E-8F5254CDB503}" srcId="{06999C01-4E0A-40F7-92FF-A6EE3CA6144A}" destId="{DCCC3F96-8629-4542-B613-899AB5B7C52B}" srcOrd="3" destOrd="0" parTransId="{F4F01A36-9A31-4ECE-99A8-41F76E6A5C94}" sibTransId="{3D49A8D3-4EFB-4ED0-9B81-0EF6A5BD76F4}"/>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95933D-C347-4F67-BEF1-A049472531C7}"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8303FD4C-B519-494B-9BB4-61ADF8A11E3F}">
      <dgm:prSet custT="1"/>
      <dgm:spPr/>
      <dgm:t>
        <a:bodyPr/>
        <a:lstStyle/>
        <a:p>
          <a:r>
            <a:rPr lang="en-US" sz="2800" dirty="0"/>
            <a:t>Staggered testing start times between classes</a:t>
          </a:r>
        </a:p>
      </dgm:t>
    </dgm:pt>
    <dgm:pt modelId="{2C7DC542-E526-4B65-A2E2-C31069D9E921}" type="parTrans" cxnId="{602873AE-D0EC-4E6A-9C05-B70052B1298F}">
      <dgm:prSet/>
      <dgm:spPr/>
      <dgm:t>
        <a:bodyPr/>
        <a:lstStyle/>
        <a:p>
          <a:endParaRPr lang="en-US"/>
        </a:p>
      </dgm:t>
    </dgm:pt>
    <dgm:pt modelId="{180BAA18-395C-4988-AF8E-7C870D75DF3F}" type="sibTrans" cxnId="{602873AE-D0EC-4E6A-9C05-B70052B1298F}">
      <dgm:prSet/>
      <dgm:spPr/>
      <dgm:t>
        <a:bodyPr/>
        <a:lstStyle/>
        <a:p>
          <a:endParaRPr lang="en-US"/>
        </a:p>
      </dgm:t>
    </dgm:pt>
    <dgm:pt modelId="{06999C01-4E0A-40F7-92FF-A6EE3CA6144A}">
      <dgm:prSet custT="1"/>
      <dgm:spPr/>
      <dgm:t>
        <a:bodyPr/>
        <a:lstStyle/>
        <a:p>
          <a:r>
            <a:rPr lang="en-US" sz="2800">
              <a:ea typeface="Calibri" panose="020F0502020204030204" pitchFamily="34" charset="0"/>
            </a:rPr>
            <a:t>Staggered test start times at least 10-15 minutes apart. </a:t>
          </a:r>
          <a:r>
            <a:rPr lang="en-US" sz="2800">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800" dirty="0"/>
        </a:p>
      </dgm:t>
    </dgm:pt>
    <dgm:pt modelId="{2C07C8A3-B35D-4089-931D-89FB8A30ECDD}" type="parTrans" cxnId="{FB3590EF-8CB3-4041-A7C8-3A8826B629EA}">
      <dgm:prSet/>
      <dgm:spPr/>
      <dgm:t>
        <a:bodyPr/>
        <a:lstStyle/>
        <a:p>
          <a:endParaRPr lang="en-US"/>
        </a:p>
      </dgm:t>
    </dgm:pt>
    <dgm:pt modelId="{8A2FACCC-BA3D-4056-B7EC-F8234A3B8278}" type="sibTrans" cxnId="{FB3590EF-8CB3-4041-A7C8-3A8826B629EA}">
      <dgm:prSet/>
      <dgm:spPr/>
      <dgm:t>
        <a:bodyPr/>
        <a:lstStyle/>
        <a:p>
          <a:endParaRPr lang="en-US"/>
        </a:p>
      </dgm:t>
    </dgm:pt>
    <dgm:pt modelId="{E9DE659F-E60A-4AB4-AA73-3D3A9C46CCF5}">
      <dgm:prSet/>
      <dgm:spPr/>
      <dgm:t>
        <a:bodyPr/>
        <a:lstStyle/>
        <a:p>
          <a:endParaRPr lang="en-US" sz="1200" dirty="0">
            <a:solidFill>
              <a:schemeClr val="tx2"/>
            </a:solidFill>
          </a:endParaRPr>
        </a:p>
      </dgm:t>
    </dgm:pt>
    <dgm:pt modelId="{6988ED81-01A9-4E1E-9658-686BE91AC207}" type="parTrans" cxnId="{557937D9-430B-4FDE-8891-633A184C5189}">
      <dgm:prSet/>
      <dgm:spPr/>
      <dgm:t>
        <a:bodyPr/>
        <a:lstStyle/>
        <a:p>
          <a:endParaRPr lang="en-US"/>
        </a:p>
      </dgm:t>
    </dgm:pt>
    <dgm:pt modelId="{07B1BE0A-4C3A-4390-9D63-B040580033AD}" type="sibTrans" cxnId="{557937D9-430B-4FDE-8891-633A184C5189}">
      <dgm:prSet/>
      <dgm:spPr/>
      <dgm:t>
        <a:bodyPr/>
        <a:lstStyle/>
        <a:p>
          <a:endParaRPr lang="en-US"/>
        </a:p>
      </dgm:t>
    </dgm:pt>
    <dgm:pt modelId="{DCCC3F96-8629-4542-B613-899AB5B7C52B}">
      <dgm:prSet custT="1"/>
      <dgm:spPr/>
      <dgm:t>
        <a:bodyPr/>
        <a:lstStyle/>
        <a:p>
          <a:endParaRPr lang="en-US" sz="2400" dirty="0">
            <a:solidFill>
              <a:schemeClr val="tx2"/>
            </a:solidFill>
            <a:ea typeface="Calibri" panose="020F0502020204030204" pitchFamily="34" charset="0"/>
          </a:endParaRPr>
        </a:p>
      </dgm:t>
    </dgm:pt>
    <dgm:pt modelId="{F4F01A36-9A31-4ECE-99A8-41F76E6A5C94}" type="parTrans" cxnId="{C35029EE-A65D-4181-8F0E-8F5254CDB503}">
      <dgm:prSet/>
      <dgm:spPr/>
      <dgm:t>
        <a:bodyPr/>
        <a:lstStyle/>
        <a:p>
          <a:endParaRPr lang="en-US"/>
        </a:p>
      </dgm:t>
    </dgm:pt>
    <dgm:pt modelId="{3D49A8D3-4EFB-4ED0-9B81-0EF6A5BD76F4}" type="sibTrans" cxnId="{C35029EE-A65D-4181-8F0E-8F5254CDB503}">
      <dgm:prSet/>
      <dgm:spPr/>
      <dgm:t>
        <a:bodyPr/>
        <a:lstStyle/>
        <a:p>
          <a:endParaRPr lang="en-US"/>
        </a:p>
      </dgm:t>
    </dgm:pt>
    <dgm:pt modelId="{A574A49D-520A-4DF9-90D3-CF85BA949641}">
      <dgm:prSet custT="1"/>
      <dgm:spPr/>
      <dgm:t>
        <a:bodyPr/>
        <a:lstStyle/>
        <a:p>
          <a:r>
            <a:rPr lang="en-US" sz="2800">
              <a:ea typeface="Calibri" panose="020F0502020204030204" pitchFamily="34" charset="0"/>
            </a:rPr>
            <a:t>STC to take in consideration when creating the testing schedule</a:t>
          </a:r>
          <a:endParaRPr lang="en-US" sz="2800" dirty="0"/>
        </a:p>
      </dgm:t>
    </dgm:pt>
    <dgm:pt modelId="{68A81135-C2D3-4356-AAD7-01D9472AB57B}" type="parTrans" cxnId="{47A33A4A-F22A-4A07-9BBD-F60665790B30}">
      <dgm:prSet/>
      <dgm:spPr/>
      <dgm:t>
        <a:bodyPr/>
        <a:lstStyle/>
        <a:p>
          <a:endParaRPr lang="en-US"/>
        </a:p>
      </dgm:t>
    </dgm:pt>
    <dgm:pt modelId="{D24E9F0B-9E35-4BFB-BEC9-1661A047373E}" type="sibTrans" cxnId="{47A33A4A-F22A-4A07-9BBD-F60665790B30}">
      <dgm:prSet/>
      <dgm:spPr/>
      <dgm:t>
        <a:bodyPr/>
        <a:lstStyle/>
        <a:p>
          <a:endParaRPr lang="en-US"/>
        </a:p>
      </dgm:t>
    </dgm:pt>
    <dgm:pt modelId="{B6764A04-6F5F-4F5F-B528-1D9020350C44}" type="pres">
      <dgm:prSet presAssocID="{6B95933D-C347-4F67-BEF1-A049472531C7}" presName="linear" presStyleCnt="0">
        <dgm:presLayoutVars>
          <dgm:animLvl val="lvl"/>
          <dgm:resizeHandles val="exact"/>
        </dgm:presLayoutVars>
      </dgm:prSet>
      <dgm:spPr/>
    </dgm:pt>
    <dgm:pt modelId="{F677DA78-8CDF-4168-81BC-17ADCBB5EE86}" type="pres">
      <dgm:prSet presAssocID="{8303FD4C-B519-494B-9BB4-61ADF8A11E3F}" presName="parentText" presStyleLbl="node1" presStyleIdx="0" presStyleCnt="1" custScaleY="99240" custLinFactY="-75338" custLinFactNeighborY="-100000">
        <dgm:presLayoutVars>
          <dgm:chMax val="0"/>
          <dgm:bulletEnabled val="1"/>
        </dgm:presLayoutVars>
      </dgm:prSet>
      <dgm:spPr/>
    </dgm:pt>
    <dgm:pt modelId="{F3ABCE4C-8A34-41DA-8007-18EC6077E963}" type="pres">
      <dgm:prSet presAssocID="{8303FD4C-B519-494B-9BB4-61ADF8A11E3F}" presName="childText" presStyleLbl="revTx" presStyleIdx="0" presStyleCnt="1" custScaleY="202469" custLinFactNeighborY="21394">
        <dgm:presLayoutVars>
          <dgm:bulletEnabled val="1"/>
        </dgm:presLayoutVars>
      </dgm:prSet>
      <dgm:spPr/>
    </dgm:pt>
  </dgm:ptLst>
  <dgm:cxnLst>
    <dgm:cxn modelId="{A79EC00A-C564-4649-8D23-C86C16C0D6DD}" type="presOf" srcId="{8303FD4C-B519-494B-9BB4-61ADF8A11E3F}" destId="{F677DA78-8CDF-4168-81BC-17ADCBB5EE86}" srcOrd="0" destOrd="0" presId="urn:microsoft.com/office/officeart/2005/8/layout/vList2"/>
    <dgm:cxn modelId="{47A33A4A-F22A-4A07-9BBD-F60665790B30}" srcId="{8303FD4C-B519-494B-9BB4-61ADF8A11E3F}" destId="{A574A49D-520A-4DF9-90D3-CF85BA949641}" srcOrd="1" destOrd="0" parTransId="{68A81135-C2D3-4356-AAD7-01D9472AB57B}" sibTransId="{D24E9F0B-9E35-4BFB-BEC9-1661A047373E}"/>
    <dgm:cxn modelId="{CB618077-66B8-4EFA-9B4A-76285D81188F}" type="presOf" srcId="{06999C01-4E0A-40F7-92FF-A6EE3CA6144A}" destId="{F3ABCE4C-8A34-41DA-8007-18EC6077E963}" srcOrd="0" destOrd="0" presId="urn:microsoft.com/office/officeart/2005/8/layout/vList2"/>
    <dgm:cxn modelId="{A303EF82-3916-4384-A743-56838F50BEAD}" type="presOf" srcId="{E9DE659F-E60A-4AB4-AA73-3D3A9C46CCF5}" destId="{F3ABCE4C-8A34-41DA-8007-18EC6077E963}" srcOrd="0" destOrd="3" presId="urn:microsoft.com/office/officeart/2005/8/layout/vList2"/>
    <dgm:cxn modelId="{D4AD1E91-737B-4486-89CD-F0672C976E79}" type="presOf" srcId="{A574A49D-520A-4DF9-90D3-CF85BA949641}" destId="{F3ABCE4C-8A34-41DA-8007-18EC6077E963}" srcOrd="0" destOrd="1" presId="urn:microsoft.com/office/officeart/2005/8/layout/vList2"/>
    <dgm:cxn modelId="{420F499E-8FBC-4C5B-BB8F-361CEAD38CDB}" type="presOf" srcId="{6B95933D-C347-4F67-BEF1-A049472531C7}" destId="{B6764A04-6F5F-4F5F-B528-1D9020350C44}" srcOrd="0" destOrd="0" presId="urn:microsoft.com/office/officeart/2005/8/layout/vList2"/>
    <dgm:cxn modelId="{602873AE-D0EC-4E6A-9C05-B70052B1298F}" srcId="{6B95933D-C347-4F67-BEF1-A049472531C7}" destId="{8303FD4C-B519-494B-9BB4-61ADF8A11E3F}" srcOrd="0" destOrd="0" parTransId="{2C7DC542-E526-4B65-A2E2-C31069D9E921}" sibTransId="{180BAA18-395C-4988-AF8E-7C870D75DF3F}"/>
    <dgm:cxn modelId="{850B17B9-75D9-49D1-9A7C-4B1E504C3CE0}" type="presOf" srcId="{DCCC3F96-8629-4542-B613-899AB5B7C52B}" destId="{F3ABCE4C-8A34-41DA-8007-18EC6077E963}" srcOrd="0" destOrd="2" presId="urn:microsoft.com/office/officeart/2005/8/layout/vList2"/>
    <dgm:cxn modelId="{557937D9-430B-4FDE-8891-633A184C5189}" srcId="{8303FD4C-B519-494B-9BB4-61ADF8A11E3F}" destId="{E9DE659F-E60A-4AB4-AA73-3D3A9C46CCF5}" srcOrd="2" destOrd="0" parTransId="{6988ED81-01A9-4E1E-9658-686BE91AC207}" sibTransId="{07B1BE0A-4C3A-4390-9D63-B040580033AD}"/>
    <dgm:cxn modelId="{C35029EE-A65D-4181-8F0E-8F5254CDB503}" srcId="{A574A49D-520A-4DF9-90D3-CF85BA949641}" destId="{DCCC3F96-8629-4542-B613-899AB5B7C52B}" srcOrd="0" destOrd="0" parTransId="{F4F01A36-9A31-4ECE-99A8-41F76E6A5C94}" sibTransId="{3D49A8D3-4EFB-4ED0-9B81-0EF6A5BD76F4}"/>
    <dgm:cxn modelId="{FB3590EF-8CB3-4041-A7C8-3A8826B629EA}" srcId="{8303FD4C-B519-494B-9BB4-61ADF8A11E3F}" destId="{06999C01-4E0A-40F7-92FF-A6EE3CA6144A}" srcOrd="0" destOrd="0" parTransId="{2C07C8A3-B35D-4089-931D-89FB8A30ECDD}" sibTransId="{8A2FACCC-BA3D-4056-B7EC-F8234A3B8278}"/>
    <dgm:cxn modelId="{FEB14CFC-BA19-4258-AE00-5A27A338007C}" type="presParOf" srcId="{B6764A04-6F5F-4F5F-B528-1D9020350C44}" destId="{F677DA78-8CDF-4168-81BC-17ADCBB5EE86}" srcOrd="0" destOrd="0" presId="urn:microsoft.com/office/officeart/2005/8/layout/vList2"/>
    <dgm:cxn modelId="{C17B7940-F86F-40A1-BEAE-0D51858E801B}" type="presParOf" srcId="{B6764A04-6F5F-4F5F-B528-1D9020350C44}" destId="{F3ABCE4C-8A34-41DA-8007-18EC6077E96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332F-3281-41D8-BE70-356A32E36BD4}">
      <dsp:nvSpPr>
        <dsp:cNvPr id="0" name=""/>
        <dsp:cNvSpPr/>
      </dsp:nvSpPr>
      <dsp:spPr>
        <a:xfrm>
          <a:off x="3080" y="491782"/>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Setting – individual or small group </a:t>
          </a:r>
        </a:p>
      </dsp:txBody>
      <dsp:txXfrm>
        <a:off x="3080" y="491782"/>
        <a:ext cx="2444055" cy="1466433"/>
      </dsp:txXfrm>
    </dsp:sp>
    <dsp:sp modelId="{206AF061-4B56-4413-A88D-B2E07992D0D3}">
      <dsp:nvSpPr>
        <dsp:cNvPr id="0" name=""/>
        <dsp:cNvSpPr/>
      </dsp:nvSpPr>
      <dsp:spPr>
        <a:xfrm>
          <a:off x="2691541" y="491782"/>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Timing – frequent and extended breaks</a:t>
          </a:r>
        </a:p>
      </dsp:txBody>
      <dsp:txXfrm>
        <a:off x="2691541" y="491782"/>
        <a:ext cx="2444055" cy="1466433"/>
      </dsp:txXfrm>
    </dsp:sp>
    <dsp:sp modelId="{E00113DC-D400-45B0-910D-8259C47EF4E3}">
      <dsp:nvSpPr>
        <dsp:cNvPr id="0" name=""/>
        <dsp:cNvSpPr/>
      </dsp:nvSpPr>
      <dsp:spPr>
        <a:xfrm>
          <a:off x="5380002" y="491782"/>
          <a:ext cx="2444055" cy="1466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Scheduling - multiple sessions or days</a:t>
          </a:r>
        </a:p>
      </dsp:txBody>
      <dsp:txXfrm>
        <a:off x="5380002" y="491782"/>
        <a:ext cx="2444055" cy="1466433"/>
      </dsp:txXfrm>
    </dsp:sp>
    <dsp:sp modelId="{85076C92-45FF-4BA2-87BE-ECE218D93A25}">
      <dsp:nvSpPr>
        <dsp:cNvPr id="0" name=""/>
        <dsp:cNvSpPr/>
      </dsp:nvSpPr>
      <dsp:spPr>
        <a:xfrm>
          <a:off x="8068463" y="49178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Presentation –read aloud to self, repeating or signing the directions, repeated directions, signed administration </a:t>
          </a:r>
        </a:p>
      </dsp:txBody>
      <dsp:txXfrm>
        <a:off x="8068463" y="491782"/>
        <a:ext cx="2444055" cy="1466433"/>
      </dsp:txXfrm>
    </dsp:sp>
    <dsp:sp modelId="{ADE486A0-6FC9-4D34-A6BF-AEDB46556DA3}">
      <dsp:nvSpPr>
        <dsp:cNvPr id="0" name=""/>
        <dsp:cNvSpPr/>
      </dsp:nvSpPr>
      <dsp:spPr>
        <a:xfrm>
          <a:off x="1347311" y="2202621"/>
          <a:ext cx="2444055" cy="1466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Response – nonverbal indication of answer choices or dictation of responses</a:t>
          </a:r>
        </a:p>
      </dsp:txBody>
      <dsp:txXfrm>
        <a:off x="1347311" y="2202621"/>
        <a:ext cx="2444055" cy="1466433"/>
      </dsp:txXfrm>
    </dsp:sp>
    <dsp:sp modelId="{408408C4-8D96-471A-8BC4-88CB07BB0DEF}">
      <dsp:nvSpPr>
        <dsp:cNvPr id="0" name=""/>
        <dsp:cNvSpPr/>
      </dsp:nvSpPr>
      <dsp:spPr>
        <a:xfrm>
          <a:off x="4035772" y="220262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Bilingual Dictionary – word-to-word dictionary only with no pictures, definitions, etc.</a:t>
          </a:r>
        </a:p>
      </dsp:txBody>
      <dsp:txXfrm>
        <a:off x="4035772" y="2202621"/>
        <a:ext cx="2444055" cy="1466433"/>
      </dsp:txXfrm>
    </dsp:sp>
    <dsp:sp modelId="{6BD05EED-4CF2-4019-BEA4-DE802C0B36C8}">
      <dsp:nvSpPr>
        <dsp:cNvPr id="0" name=""/>
        <dsp:cNvSpPr/>
      </dsp:nvSpPr>
      <dsp:spPr>
        <a:xfrm>
          <a:off x="6724233" y="2202621"/>
          <a:ext cx="2444055" cy="1466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Translate Directions – only general test directions may be translated</a:t>
          </a:r>
        </a:p>
      </dsp:txBody>
      <dsp:txXfrm>
        <a:off x="6724233" y="220262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8ECBF-3081-42F1-9723-076BE3D936EC}">
      <dsp:nvSpPr>
        <dsp:cNvPr id="0" name=""/>
        <dsp:cNvSpPr/>
      </dsp:nvSpPr>
      <dsp:spPr>
        <a:xfrm>
          <a:off x="0" y="1902"/>
          <a:ext cx="10506456" cy="9644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D3FAC-96CD-4C6F-8FFF-D77BCB1F8929}">
      <dsp:nvSpPr>
        <dsp:cNvPr id="0" name=""/>
        <dsp:cNvSpPr/>
      </dsp:nvSpPr>
      <dsp:spPr>
        <a:xfrm>
          <a:off x="291746" y="218904"/>
          <a:ext cx="530447" cy="530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97439-F5B8-4604-8F50-9A0347218B67}">
      <dsp:nvSpPr>
        <dsp:cNvPr id="0" name=""/>
        <dsp:cNvSpPr/>
      </dsp:nvSpPr>
      <dsp:spPr>
        <a:xfrm>
          <a:off x="1113940" y="190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Braille test booklets are </a:t>
          </a:r>
          <a:r>
            <a:rPr lang="en-US" sz="1800" b="1" kern="1200" dirty="0">
              <a:solidFill>
                <a:schemeClr val="tx1"/>
              </a:solidFill>
            </a:rPr>
            <a:t>NOT</a:t>
          </a:r>
          <a:r>
            <a:rPr lang="en-US" sz="1800" kern="1200" dirty="0">
              <a:solidFill>
                <a:schemeClr val="tx1"/>
              </a:solidFill>
            </a:rPr>
            <a:t> available for </a:t>
          </a:r>
          <a:r>
            <a:rPr lang="en-US" sz="1800" i="1" kern="1200" dirty="0">
              <a:solidFill>
                <a:schemeClr val="tx1"/>
              </a:solidFill>
            </a:rPr>
            <a:t>CogAT</a:t>
          </a:r>
          <a:r>
            <a:rPr lang="en-US" sz="1800" kern="1200" dirty="0">
              <a:solidFill>
                <a:schemeClr val="tx1"/>
              </a:solidFill>
            </a:rPr>
            <a:t> or the </a:t>
          </a:r>
          <a:r>
            <a:rPr lang="en-US" sz="1800" i="1" kern="1200" dirty="0">
              <a:solidFill>
                <a:schemeClr val="tx1"/>
              </a:solidFill>
            </a:rPr>
            <a:t>Iowa Assessment </a:t>
          </a:r>
          <a:r>
            <a:rPr lang="en-US" sz="1800" kern="1200" dirty="0">
              <a:solidFill>
                <a:schemeClr val="tx1"/>
              </a:solidFill>
            </a:rPr>
            <a:t>at the second-grade level.</a:t>
          </a:r>
        </a:p>
      </dsp:txBody>
      <dsp:txXfrm>
        <a:off x="1113940" y="1902"/>
        <a:ext cx="9392515" cy="964450"/>
      </dsp:txXfrm>
    </dsp:sp>
    <dsp:sp modelId="{DE477E03-426C-4BE8-9A99-2840FDC738CE}">
      <dsp:nvSpPr>
        <dsp:cNvPr id="0" name=""/>
        <dsp:cNvSpPr/>
      </dsp:nvSpPr>
      <dsp:spPr>
        <a:xfrm>
          <a:off x="0" y="1207466"/>
          <a:ext cx="10506456" cy="9644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291A9A-04FE-4CFE-B85F-B2E2F9E76671}">
      <dsp:nvSpPr>
        <dsp:cNvPr id="0" name=""/>
        <dsp:cNvSpPr/>
      </dsp:nvSpPr>
      <dsp:spPr>
        <a:xfrm>
          <a:off x="291746" y="1424467"/>
          <a:ext cx="530447" cy="530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FB4CB-91D4-469D-B87E-40A0278B33D2}">
      <dsp:nvSpPr>
        <dsp:cNvPr id="0" name=""/>
        <dsp:cNvSpPr/>
      </dsp:nvSpPr>
      <dsp:spPr>
        <a:xfrm>
          <a:off x="1113940" y="1207466"/>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Large-print test books are available for both the </a:t>
          </a:r>
          <a:r>
            <a:rPr lang="en-US" sz="1800" i="1" kern="1200" dirty="0">
              <a:solidFill>
                <a:schemeClr val="tx1"/>
              </a:solidFill>
            </a:rPr>
            <a:t>Iowa Assessments and</a:t>
          </a:r>
          <a:r>
            <a:rPr lang="en-US" sz="1800" kern="1200" dirty="0">
              <a:solidFill>
                <a:schemeClr val="tx1"/>
              </a:solidFill>
            </a:rPr>
            <a:t> </a:t>
          </a:r>
          <a:r>
            <a:rPr lang="en-US" sz="1800" i="1" kern="1200" dirty="0">
              <a:solidFill>
                <a:schemeClr val="tx1"/>
              </a:solidFill>
            </a:rPr>
            <a:t>CogAT</a:t>
          </a:r>
          <a:r>
            <a:rPr lang="en-US" sz="1800" kern="1200" dirty="0">
              <a:solidFill>
                <a:schemeClr val="tx1"/>
              </a:solidFill>
            </a:rPr>
            <a:t>. Students may mark directly in the large print booklet with a pencil, pen, or crayon. Later, the test administrator can transfer the responses to the online test in a secure setting.</a:t>
          </a:r>
        </a:p>
      </dsp:txBody>
      <dsp:txXfrm>
        <a:off x="1113940" y="1207466"/>
        <a:ext cx="9392515" cy="964450"/>
      </dsp:txXfrm>
    </dsp:sp>
    <dsp:sp modelId="{D69B456E-4EA8-4B9C-A966-E4AA5450EDE3}">
      <dsp:nvSpPr>
        <dsp:cNvPr id="0" name=""/>
        <dsp:cNvSpPr/>
      </dsp:nvSpPr>
      <dsp:spPr>
        <a:xfrm>
          <a:off x="0" y="2413029"/>
          <a:ext cx="10506456" cy="9644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6C108-FC02-4BEC-9096-D1FC1351D40E}">
      <dsp:nvSpPr>
        <dsp:cNvPr id="0" name=""/>
        <dsp:cNvSpPr/>
      </dsp:nvSpPr>
      <dsp:spPr>
        <a:xfrm>
          <a:off x="291746" y="2630030"/>
          <a:ext cx="530447" cy="530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A6DE37-B4A2-4330-B57D-5DA916A219D2}">
      <dsp:nvSpPr>
        <dsp:cNvPr id="0" name=""/>
        <dsp:cNvSpPr/>
      </dsp:nvSpPr>
      <dsp:spPr>
        <a:xfrm>
          <a:off x="1113940" y="2413029"/>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To order the Large Print books, please contact the Riverside Project Manager- Celia Ortiz. We will begin to fulfill requests starting on Monday, 9/23. </a:t>
          </a:r>
        </a:p>
      </dsp:txBody>
      <dsp:txXfrm>
        <a:off x="1113940" y="2413029"/>
        <a:ext cx="9392515" cy="964450"/>
      </dsp:txXfrm>
    </dsp:sp>
    <dsp:sp modelId="{0C4C7B99-5430-434B-8A28-DB34A5601328}">
      <dsp:nvSpPr>
        <dsp:cNvPr id="0" name=""/>
        <dsp:cNvSpPr/>
      </dsp:nvSpPr>
      <dsp:spPr>
        <a:xfrm>
          <a:off x="0" y="3618592"/>
          <a:ext cx="10506456" cy="9644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4F41-274B-4938-9AFD-2C47CAFF5867}">
      <dsp:nvSpPr>
        <dsp:cNvPr id="0" name=""/>
        <dsp:cNvSpPr/>
      </dsp:nvSpPr>
      <dsp:spPr>
        <a:xfrm>
          <a:off x="291746" y="3835593"/>
          <a:ext cx="530447" cy="530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85931-89AC-4C94-AEEE-995744790BAE}">
      <dsp:nvSpPr>
        <dsp:cNvPr id="0" name=""/>
        <dsp:cNvSpPr/>
      </dsp:nvSpPr>
      <dsp:spPr>
        <a:xfrm>
          <a:off x="1113940" y="3618592"/>
          <a:ext cx="9392515" cy="964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071" tIns="102071" rIns="102071" bIns="102071"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Please order these materials no later than </a:t>
          </a:r>
          <a:r>
            <a:rPr lang="en-US" sz="1800" b="1" kern="1200" dirty="0">
              <a:solidFill>
                <a:schemeClr val="tx1"/>
              </a:solidFill>
            </a:rPr>
            <a:t>Monday, October 21, 2024.</a:t>
          </a:r>
          <a:endParaRPr lang="en-US" sz="1800" kern="1200" dirty="0">
            <a:solidFill>
              <a:schemeClr val="tx1"/>
            </a:solidFill>
          </a:endParaRPr>
        </a:p>
      </dsp:txBody>
      <dsp:txXfrm>
        <a:off x="1113940" y="3618592"/>
        <a:ext cx="9392515" cy="964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6397"/>
          <a:ext cx="10882301" cy="695565"/>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Why are we making recommendations? </a:t>
          </a:r>
        </a:p>
      </dsp:txBody>
      <dsp:txXfrm>
        <a:off x="33955" y="40352"/>
        <a:ext cx="10814391" cy="627655"/>
      </dsp:txXfrm>
    </dsp:sp>
    <dsp:sp modelId="{F3ABCE4C-8A34-41DA-8007-18EC6077E963}">
      <dsp:nvSpPr>
        <dsp:cNvPr id="0" name=""/>
        <dsp:cNvSpPr/>
      </dsp:nvSpPr>
      <dsp:spPr>
        <a:xfrm>
          <a:off x="0" y="701962"/>
          <a:ext cx="10882301" cy="94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Reduce latency and technology issues</a:t>
          </a:r>
        </a:p>
        <a:p>
          <a:pPr marL="285750" lvl="1" indent="-285750" algn="l" defTabSz="1244600">
            <a:lnSpc>
              <a:spcPct val="90000"/>
            </a:lnSpc>
            <a:spcBef>
              <a:spcPct val="0"/>
            </a:spcBef>
            <a:spcAft>
              <a:spcPct val="20000"/>
            </a:spcAft>
            <a:buChar char="•"/>
          </a:pPr>
          <a:r>
            <a:rPr lang="en-US" sz="2800" kern="1200" dirty="0"/>
            <a:t>Optimize your testing experience</a:t>
          </a:r>
        </a:p>
      </dsp:txBody>
      <dsp:txXfrm>
        <a:off x="0" y="701962"/>
        <a:ext cx="10882301" cy="945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82301" cy="570950"/>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Standard browser vs kiosk mode browser</a:t>
          </a:r>
        </a:p>
      </dsp:txBody>
      <dsp:txXfrm>
        <a:off x="27871" y="27871"/>
        <a:ext cx="10826559" cy="515208"/>
      </dsp:txXfrm>
    </dsp:sp>
    <dsp:sp modelId="{F3ABCE4C-8A34-41DA-8007-18EC6077E963}">
      <dsp:nvSpPr>
        <dsp:cNvPr id="0" name=""/>
        <dsp:cNvSpPr/>
      </dsp:nvSpPr>
      <dsp:spPr>
        <a:xfrm>
          <a:off x="0" y="650833"/>
          <a:ext cx="10882301" cy="211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primary purpose of the kiosk mode browser (app) is to lock a student’s device into a full screen mode, which prevents students from easily exiting the app on their own.</a:t>
          </a:r>
          <a:endParaRPr lang="en-US" sz="2800" kern="1200" dirty="0"/>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kiosk mode browser also runs a continuous process on a student’s computer or device to check for ‘blacklisted’ applications running in the background, and blocks use of these applications during testing. Some clients find that this process can slow the performance of the student test taking experience.</a:t>
          </a:r>
          <a:endParaRPr lang="en-US" sz="2800" kern="1200" dirty="0">
            <a:ea typeface="Times New Roman" panose="02020603050405020304" pitchFamily="18"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650833"/>
        <a:ext cx="10882301" cy="2112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22365"/>
          <a:ext cx="10882301" cy="526317"/>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Using the Standard browser</a:t>
          </a:r>
        </a:p>
      </dsp:txBody>
      <dsp:txXfrm>
        <a:off x="25693" y="48058"/>
        <a:ext cx="10830915" cy="474931"/>
      </dsp:txXfrm>
    </dsp:sp>
    <dsp:sp modelId="{F3ABCE4C-8A34-41DA-8007-18EC6077E963}">
      <dsp:nvSpPr>
        <dsp:cNvPr id="0" name=""/>
        <dsp:cNvSpPr/>
      </dsp:nvSpPr>
      <dsp:spPr>
        <a:xfrm>
          <a:off x="0" y="876800"/>
          <a:ext cx="10882301" cy="3122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Every year 2.1 million tests are delivered using the standard browser</a:t>
          </a:r>
          <a:endParaRPr lang="en-US" sz="2800" kern="1200" dirty="0"/>
        </a:p>
        <a:p>
          <a:pPr marL="285750" lvl="1" indent="-285750" algn="l" defTabSz="1244600">
            <a:lnSpc>
              <a:spcPct val="90000"/>
            </a:lnSpc>
            <a:spcBef>
              <a:spcPct val="0"/>
            </a:spcBef>
            <a:spcAft>
              <a:spcPct val="20000"/>
            </a:spcAft>
            <a:buChar char="•"/>
          </a:pPr>
          <a:r>
            <a:rPr lang="en-US" sz="2800" kern="1200">
              <a:ea typeface="Times New Roman" panose="02020603050405020304" pitchFamily="18" charset="0"/>
            </a:rPr>
            <a:t>The same student data privacy and security considerations still apply (COPPA and FERPA compliance)</a:t>
          </a:r>
          <a:endParaRPr lang="en-US" sz="2800" kern="1200" dirty="0">
            <a:ea typeface="Calibri" panose="020F0502020204030204" pitchFamily="34" charset="0"/>
          </a:endParaRPr>
        </a:p>
        <a:p>
          <a:pPr marL="285750" lvl="1" indent="-285750" algn="l" defTabSz="1244600">
            <a:lnSpc>
              <a:spcPct val="90000"/>
            </a:lnSpc>
            <a:spcBef>
              <a:spcPct val="0"/>
            </a:spcBef>
            <a:spcAft>
              <a:spcPct val="20000"/>
            </a:spcAft>
            <a:buChar char="•"/>
          </a:pPr>
          <a:r>
            <a:rPr lang="en-US" sz="2800" kern="1200" dirty="0">
              <a:ea typeface="Times New Roman" panose="02020603050405020304" pitchFamily="18" charset="0"/>
            </a:rPr>
            <a:t>Students simply connect to the test via the URL </a:t>
          </a:r>
          <a:r>
            <a:rPr lang="en-US" sz="2800" u="sng" kern="1200" dirty="0">
              <a:ea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www.riversideonlinetest.com</a:t>
          </a:r>
          <a:r>
            <a:rPr lang="en-US" sz="2800" kern="1200" dirty="0">
              <a:ea typeface="Times New Roman" panose="02020603050405020304" pitchFamily="18" charset="0"/>
            </a:rPr>
            <a:t> instead of clicking on an app; but the login process and testing experience is the same from that point on.</a:t>
          </a:r>
          <a:endParaRPr lang="en-US" sz="2800" kern="1200" dirty="0">
            <a:ea typeface="Calibri" panose="020F0502020204030204" pitchFamily="34" charset="0"/>
          </a:endParaRPr>
        </a:p>
        <a:p>
          <a:pPr marL="285750" lvl="1" indent="-285750" algn="l" defTabSz="1244600">
            <a:lnSpc>
              <a:spcPct val="90000"/>
            </a:lnSpc>
            <a:spcBef>
              <a:spcPct val="0"/>
            </a:spcBef>
            <a:spcAft>
              <a:spcPct val="20000"/>
            </a:spcAft>
            <a:buChar char="•"/>
          </a:pPr>
          <a:r>
            <a:rPr lang="en-US" sz="2800" kern="1200" dirty="0">
              <a:ea typeface="Times New Roman" panose="02020603050405020304" pitchFamily="18" charset="0"/>
            </a:rPr>
            <a:t>Proctors are still in control of the testing environment in the classroom or lab.</a:t>
          </a:r>
          <a:endParaRPr lang="en-US" sz="2800" kern="1200" dirty="0">
            <a:ea typeface="Calibri" panose="020F0502020204030204" pitchFamily="34" charset="0"/>
          </a:endParaRPr>
        </a:p>
        <a:p>
          <a:pPr marL="285750" lvl="1" indent="-285750" algn="l" defTabSz="1244600">
            <a:lnSpc>
              <a:spcPct val="90000"/>
            </a:lnSpc>
            <a:spcBef>
              <a:spcPct val="0"/>
            </a:spcBef>
            <a:spcAft>
              <a:spcPct val="20000"/>
            </a:spcAft>
            <a:buChar char="•"/>
          </a:pPr>
          <a:r>
            <a:rPr lang="en-US" sz="2800" kern="1200" dirty="0">
              <a:ea typeface="Times New Roman" panose="02020603050405020304" pitchFamily="18" charset="0"/>
            </a:rPr>
            <a:t>Proctors retain the same abilities to monitor students’ progress and watch for irregularities via the DataManager Proctor Session screens, just as before.</a:t>
          </a:r>
          <a:endParaRPr lang="en-US" sz="2800" kern="1200" dirty="0">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876800"/>
        <a:ext cx="10882301" cy="3122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82301" cy="666439"/>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Audio proctoring vs Proctor led</a:t>
          </a:r>
        </a:p>
      </dsp:txBody>
      <dsp:txXfrm>
        <a:off x="32533" y="32533"/>
        <a:ext cx="10817235" cy="601373"/>
      </dsp:txXfrm>
    </dsp:sp>
    <dsp:sp modelId="{F3ABCE4C-8A34-41DA-8007-18EC6077E963}">
      <dsp:nvSpPr>
        <dsp:cNvPr id="0" name=""/>
        <dsp:cNvSpPr/>
      </dsp:nvSpPr>
      <dsp:spPr>
        <a:xfrm>
          <a:off x="0" y="744477"/>
          <a:ext cx="10882301" cy="274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513"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ea typeface="Times New Roman" panose="02020603050405020304" pitchFamily="18" charset="0"/>
            </a:rPr>
            <a:t>Proctor led mode requires a lot of internet “chatter” for successful communication between proctor commands and the student devices receiving those commands (i.e. navigate to the next question, give me a checkmark on my screen when the student has answered the question, etc.) Audio led testing reduces the probability of devices getting out of sync with proctor screens.</a:t>
          </a:r>
          <a:endParaRPr lang="en-US" sz="2800" kern="1200" dirty="0"/>
        </a:p>
        <a:p>
          <a:pPr marL="228600" lvl="1" indent="-228600" algn="l" defTabSz="977900">
            <a:lnSpc>
              <a:spcPct val="90000"/>
            </a:lnSpc>
            <a:spcBef>
              <a:spcPct val="0"/>
            </a:spcBef>
            <a:spcAft>
              <a:spcPct val="20000"/>
            </a:spcAft>
            <a:buChar char="•"/>
          </a:pPr>
          <a:endParaRPr lang="en-US" sz="2200" kern="1200" dirty="0">
            <a:solidFill>
              <a:schemeClr val="tx2"/>
            </a:solidFill>
          </a:endParaRPr>
        </a:p>
      </dsp:txBody>
      <dsp:txXfrm>
        <a:off x="0" y="744477"/>
        <a:ext cx="10882301" cy="27470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92109" cy="597811"/>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Audio proctoring vs Proctor led</a:t>
          </a:r>
        </a:p>
      </dsp:txBody>
      <dsp:txXfrm>
        <a:off x="29183" y="29183"/>
        <a:ext cx="10833743" cy="539445"/>
      </dsp:txXfrm>
    </dsp:sp>
    <dsp:sp modelId="{F3ABCE4C-8A34-41DA-8007-18EC6077E963}">
      <dsp:nvSpPr>
        <dsp:cNvPr id="0" name=""/>
        <dsp:cNvSpPr/>
      </dsp:nvSpPr>
      <dsp:spPr>
        <a:xfrm>
          <a:off x="0" y="600923"/>
          <a:ext cx="10892109" cy="4749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ea typeface="Calibri" panose="020F0502020204030204" pitchFamily="34" charset="0"/>
            </a:rPr>
            <a:t>Benefits of audio led proctoring</a:t>
          </a:r>
          <a:endParaRPr lang="en-US" sz="2400" kern="1200" dirty="0"/>
        </a:p>
        <a:p>
          <a:pPr marL="457200" lvl="2" indent="-228600" algn="l" defTabSz="1066800">
            <a:lnSpc>
              <a:spcPct val="90000"/>
            </a:lnSpc>
            <a:spcBef>
              <a:spcPct val="0"/>
            </a:spcBef>
            <a:spcAft>
              <a:spcPct val="20000"/>
            </a:spcAft>
            <a:buChar char="•"/>
          </a:pPr>
          <a:r>
            <a:rPr lang="en-US" sz="2400" kern="1200" dirty="0">
              <a:ea typeface="Times New Roman" panose="02020603050405020304" pitchFamily="18" charset="0"/>
            </a:rPr>
            <a:t>Students use headphones during testing, as opposed to a live proctor pacing the entire group through the test</a:t>
          </a:r>
          <a:endParaRPr lang="en-US" sz="2400" kern="1200" dirty="0">
            <a:ea typeface="Calibri" panose="020F0502020204030204" pitchFamily="34"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Frees up the proctor to have better visibility of the room; improved ability to actively monitor students</a:t>
          </a:r>
          <a:endParaRPr lang="en-US" sz="2400" kern="1200" dirty="0">
            <a:ea typeface="Calibri" panose="020F0502020204030204" pitchFamily="34"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Students have a little more autonomy to work at their own pace within a test, reducing student stress, frustration or boredom while waiting for others to answer a test question or have a proctor led technical difficulty/out of synch issue addressed.</a:t>
          </a:r>
          <a:endParaRPr lang="en-US" sz="2400" kern="1200" dirty="0">
            <a:ea typeface="Times New Roman" panose="02020603050405020304" pitchFamily="18" charset="0"/>
          </a:endParaRPr>
        </a:p>
        <a:p>
          <a:pPr marL="457200" lvl="2" indent="-228600" algn="l" defTabSz="1066800">
            <a:lnSpc>
              <a:spcPct val="90000"/>
            </a:lnSpc>
            <a:spcBef>
              <a:spcPct val="0"/>
            </a:spcBef>
            <a:spcAft>
              <a:spcPct val="20000"/>
            </a:spcAft>
            <a:buChar char="•"/>
          </a:pPr>
          <a:r>
            <a:rPr lang="en-US" sz="2400" kern="1200">
              <a:ea typeface="Times New Roman" panose="02020603050405020304" pitchFamily="18" charset="0"/>
            </a:rPr>
            <a:t>Proctors still retain the control to pace the group to the next test</a:t>
          </a:r>
          <a:endParaRPr lang="en-US" sz="2400" kern="1200" dirty="0">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600923"/>
        <a:ext cx="10892109" cy="4749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DA78-8CDF-4168-81BC-17ADCBB5EE86}">
      <dsp:nvSpPr>
        <dsp:cNvPr id="0" name=""/>
        <dsp:cNvSpPr/>
      </dsp:nvSpPr>
      <dsp:spPr>
        <a:xfrm>
          <a:off x="0" y="0"/>
          <a:ext cx="10892109" cy="595181"/>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Staggered testing start times between classes</a:t>
          </a:r>
        </a:p>
      </dsp:txBody>
      <dsp:txXfrm>
        <a:off x="29054" y="29054"/>
        <a:ext cx="10834001" cy="537073"/>
      </dsp:txXfrm>
    </dsp:sp>
    <dsp:sp modelId="{F3ABCE4C-8A34-41DA-8007-18EC6077E963}">
      <dsp:nvSpPr>
        <dsp:cNvPr id="0" name=""/>
        <dsp:cNvSpPr/>
      </dsp:nvSpPr>
      <dsp:spPr>
        <a:xfrm>
          <a:off x="0" y="596804"/>
          <a:ext cx="10892109" cy="453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82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a:ea typeface="Calibri" panose="020F0502020204030204" pitchFamily="34" charset="0"/>
            </a:rPr>
            <a:t>Staggered test start times at least 10-15 minutes apart. </a:t>
          </a:r>
          <a:r>
            <a:rPr lang="en-US" sz="2800" kern="1200">
              <a:ea typeface="Times New Roman" panose="02020603050405020304" pitchFamily="18" charset="0"/>
            </a:rPr>
            <a:t>This helps reduce the possibility of bottlenecking occurring from large numbers of students logging in at the exact same time (once students are past the login screens and into the test questions, there is less stress on networks from load).</a:t>
          </a:r>
          <a:endParaRPr lang="en-US" sz="2800" kern="1200" dirty="0"/>
        </a:p>
        <a:p>
          <a:pPr marL="285750" lvl="1" indent="-285750" algn="l" defTabSz="1244600">
            <a:lnSpc>
              <a:spcPct val="90000"/>
            </a:lnSpc>
            <a:spcBef>
              <a:spcPct val="0"/>
            </a:spcBef>
            <a:spcAft>
              <a:spcPct val="20000"/>
            </a:spcAft>
            <a:buChar char="•"/>
          </a:pPr>
          <a:r>
            <a:rPr lang="en-US" sz="2800" kern="1200">
              <a:ea typeface="Calibri" panose="020F0502020204030204" pitchFamily="34" charset="0"/>
            </a:rPr>
            <a:t>STC to take in consideration when creating the testing schedule</a:t>
          </a:r>
          <a:endParaRPr lang="en-US" sz="2800" kern="1200" dirty="0"/>
        </a:p>
        <a:p>
          <a:pPr marL="457200" lvl="2" indent="-228600" algn="l" defTabSz="1066800">
            <a:lnSpc>
              <a:spcPct val="90000"/>
            </a:lnSpc>
            <a:spcBef>
              <a:spcPct val="0"/>
            </a:spcBef>
            <a:spcAft>
              <a:spcPct val="20000"/>
            </a:spcAft>
            <a:buChar char="•"/>
          </a:pPr>
          <a:endParaRPr lang="en-US" sz="2400" kern="1200" dirty="0">
            <a:solidFill>
              <a:schemeClr val="tx2"/>
            </a:solidFill>
            <a:ea typeface="Calibri" panose="020F0502020204030204" pitchFamily="34" charset="0"/>
          </a:endParaRPr>
        </a:p>
        <a:p>
          <a:pPr marL="114300" lvl="1" indent="-114300" algn="l" defTabSz="533400">
            <a:lnSpc>
              <a:spcPct val="90000"/>
            </a:lnSpc>
            <a:spcBef>
              <a:spcPct val="0"/>
            </a:spcBef>
            <a:spcAft>
              <a:spcPct val="20000"/>
            </a:spcAft>
            <a:buChar char="•"/>
          </a:pPr>
          <a:endParaRPr lang="en-US" sz="1200" kern="1200" dirty="0">
            <a:solidFill>
              <a:schemeClr val="tx2"/>
            </a:solidFill>
          </a:endParaRPr>
        </a:p>
      </dsp:txBody>
      <dsp:txXfrm>
        <a:off x="0" y="596804"/>
        <a:ext cx="10892109" cy="4538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A9D08-8D75-4AD1-99CB-8A0DC3DA1EA5}"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EE7B6-F268-4A8A-8121-53988FD9B107}" type="slidenum">
              <a:rPr lang="en-US" smtClean="0"/>
              <a:t>‹#›</a:t>
            </a:fld>
            <a:endParaRPr lang="en-US"/>
          </a:p>
        </p:txBody>
      </p:sp>
    </p:spTree>
    <p:extLst>
      <p:ext uri="{BB962C8B-B14F-4D97-AF65-F5344CB8AC3E}">
        <p14:creationId xmlns:p14="http://schemas.microsoft.com/office/powerpoint/2010/main" val="322143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help@riversidedatamanager.c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sc.gov/index.cfm?LinkServID=5FD381E6-C221-0449-5E1C5EE985A2F0F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a:t>
            </a:fld>
            <a:endParaRPr lang="en-US"/>
          </a:p>
        </p:txBody>
      </p:sp>
    </p:spTree>
    <p:extLst>
      <p:ext uri="{BB962C8B-B14F-4D97-AF65-F5344CB8AC3E}">
        <p14:creationId xmlns:p14="http://schemas.microsoft.com/office/powerpoint/2010/main" val="3869245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12</a:t>
            </a:fld>
            <a:endParaRPr lang="en-US"/>
          </a:p>
        </p:txBody>
      </p:sp>
    </p:spTree>
    <p:extLst>
      <p:ext uri="{BB962C8B-B14F-4D97-AF65-F5344CB8AC3E}">
        <p14:creationId xmlns:p14="http://schemas.microsoft.com/office/powerpoint/2010/main" val="2536820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Reading</a:t>
            </a:r>
          </a:p>
          <a:p>
            <a:r>
              <a:rPr lang="en-US" dirty="0"/>
              <a:t>Part 1 includes Picture Stories and Sentences</a:t>
            </a:r>
          </a:p>
          <a:p>
            <a:r>
              <a:rPr lang="en-US" dirty="0"/>
              <a:t>Part 2 includes Stories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13</a:t>
            </a:fld>
            <a:endParaRPr lang="en-US"/>
          </a:p>
        </p:txBody>
      </p:sp>
    </p:spTree>
    <p:extLst>
      <p:ext uri="{BB962C8B-B14F-4D97-AF65-F5344CB8AC3E}">
        <p14:creationId xmlns:p14="http://schemas.microsoft.com/office/powerpoint/2010/main" val="233051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student with a documented disability is either a student who has been evaluated and found to meet the eligibility criteria for enrollment in special education </a:t>
            </a:r>
            <a:r>
              <a:rPr lang="en-US" dirty="0"/>
              <a:t>as defined by the Individuals with Disabilities Education Act (IDEA 97) and South Carolina State Board of Education Regulation 43-243.1 </a:t>
            </a:r>
            <a:r>
              <a:rPr lang="en-US" b="1" dirty="0"/>
              <a:t>or a student who has a disability covered under Section 504 of the Rehabilitation Act</a:t>
            </a:r>
            <a:r>
              <a:rPr lang="en-US" dirty="0"/>
              <a:t> of 1973. </a:t>
            </a:r>
          </a:p>
          <a:p>
            <a:endParaRPr lang="en-US" dirty="0"/>
          </a:p>
          <a:p>
            <a:r>
              <a:rPr lang="en-US" b="1" dirty="0"/>
              <a:t>Students with a current</a:t>
            </a:r>
            <a:r>
              <a:rPr lang="en-US" dirty="0"/>
              <a:t> Individualized Education Program </a:t>
            </a:r>
            <a:r>
              <a:rPr lang="en-US" b="1" dirty="0"/>
              <a:t>(IEP) or 504 Accommodations Plan must participate in screening</a:t>
            </a:r>
            <a:r>
              <a:rPr lang="en-US" dirty="0"/>
              <a:t> for identification for the academic gifted and talented program. Students should participate in CogAT and Iowa Assessments testing, as appropriate, or in an alternative screening process that includes a documented review of existing data from a norm-referenced aptitude and norm-referenced mathematics and reading comprehension assessment. </a:t>
            </a:r>
          </a:p>
          <a:p>
            <a:endParaRPr lang="en-US" dirty="0"/>
          </a:p>
          <a:p>
            <a:r>
              <a:rPr lang="en-US" b="1" dirty="0"/>
              <a:t>The student’s IEP team determines whether the student will participate in the assessment in the same manner as other students, or with accommodations. </a:t>
            </a:r>
            <a:r>
              <a:rPr lang="en-US" dirty="0"/>
              <a:t>Students cannot be excluded from screening because of a disability. </a:t>
            </a:r>
          </a:p>
          <a:p>
            <a:endParaRPr lang="en-US" dirty="0"/>
          </a:p>
          <a:p>
            <a:r>
              <a:rPr lang="en-US" dirty="0"/>
              <a:t>SC Allowed Accommodations- </a:t>
            </a:r>
            <a:r>
              <a:rPr lang="en-US" b="1" dirty="0"/>
              <a:t>Some accommodations listed in the Directions for Administration (DFA) for both CogAT and Iowa Assessments are not approved for use in South Carolina</a:t>
            </a:r>
            <a:r>
              <a:rPr lang="en-US" dirty="0"/>
              <a:t>. </a:t>
            </a:r>
            <a:r>
              <a:rPr lang="en-US" b="1" dirty="0"/>
              <a:t>Make sure that Test Administrators (TAs) are aware that the accommodations listed in the TAM pages 8-14 are the only approved accommodations for the South Carolina Grade 2 Gifted and Talented Assessment program. </a:t>
            </a:r>
          </a:p>
          <a:p>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14</a:t>
            </a:fld>
            <a:endParaRPr lang="en-US"/>
          </a:p>
        </p:txBody>
      </p:sp>
    </p:spTree>
    <p:extLst>
      <p:ext uri="{BB962C8B-B14F-4D97-AF65-F5344CB8AC3E}">
        <p14:creationId xmlns:p14="http://schemas.microsoft.com/office/powerpoint/2010/main" val="380509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Setting- </a:t>
            </a:r>
          </a:p>
          <a:p>
            <a:r>
              <a:rPr lang="en-US" dirty="0"/>
              <a:t>The small-group size should be consistent with the group size used for routine classroom assessments. </a:t>
            </a:r>
          </a:p>
          <a:p>
            <a:pPr marL="177571" indent="-177571">
              <a:buFont typeface="Arial" panose="020B0604020202020204" pitchFamily="34" charset="0"/>
              <a:buChar char="•"/>
            </a:pPr>
            <a:r>
              <a:rPr lang="en-US" dirty="0"/>
              <a:t>Preferential seating</a:t>
            </a:r>
          </a:p>
          <a:p>
            <a:pPr marL="177571" indent="-177571">
              <a:buFont typeface="Arial" panose="020B0604020202020204" pitchFamily="34" charset="0"/>
              <a:buChar char="•"/>
            </a:pPr>
            <a:r>
              <a:rPr lang="en-US" dirty="0"/>
              <a:t>Separate location</a:t>
            </a:r>
          </a:p>
          <a:p>
            <a:endParaRPr lang="en-US" dirty="0"/>
          </a:p>
          <a:p>
            <a:r>
              <a:rPr lang="en-US" b="1" dirty="0"/>
              <a:t>Timing-  </a:t>
            </a:r>
            <a:r>
              <a:rPr lang="en-US" dirty="0"/>
              <a:t>Frequent and Extended Breaks – This accommodation is used if additional time is needed beyond the break structure of the assessment. These breaks may occur: </a:t>
            </a:r>
          </a:p>
          <a:p>
            <a:pPr marL="177571" indent="-177571">
              <a:buFont typeface="Arial" panose="020B0604020202020204" pitchFamily="34" charset="0"/>
              <a:buChar char="•"/>
            </a:pPr>
            <a:r>
              <a:rPr lang="en-US" dirty="0"/>
              <a:t>In the classroom/separate location, with no contact between students; or</a:t>
            </a:r>
          </a:p>
          <a:p>
            <a:pPr marL="177571" indent="-177571">
              <a:buFont typeface="Arial" panose="020B0604020202020204" pitchFamily="34" charset="0"/>
              <a:buChar char="•"/>
            </a:pPr>
            <a:r>
              <a:rPr lang="en-US" dirty="0"/>
              <a:t>Outside of the classroom/separate location, with contact between students monitored to ensure there is no discussion of the assessment.</a:t>
            </a:r>
          </a:p>
          <a:p>
            <a:endParaRPr lang="en-US" dirty="0"/>
          </a:p>
          <a:p>
            <a:r>
              <a:rPr lang="en-US" b="1" dirty="0"/>
              <a:t>Scheduling-</a:t>
            </a:r>
            <a:r>
              <a:rPr lang="en-US" dirty="0"/>
              <a:t> Multiple Test Sessions/Days – </a:t>
            </a:r>
            <a:r>
              <a:rPr lang="en-US" b="1" dirty="0"/>
              <a:t>The student may take portions of CogAT or the Iowa Assessments over several days, as long as all testing is completed by the last day of the testing window</a:t>
            </a:r>
            <a:r>
              <a:rPr lang="en-US" dirty="0"/>
              <a:t>. Students must begin testing on the regularly scheduled testing date and may not go back to previously completed sections of the test. </a:t>
            </a:r>
          </a:p>
          <a:p>
            <a:endParaRPr lang="en-US" dirty="0"/>
          </a:p>
          <a:p>
            <a:r>
              <a:rPr lang="en-US" b="1" dirty="0"/>
              <a:t>Presentation-</a:t>
            </a:r>
            <a:r>
              <a:rPr lang="en-US" dirty="0"/>
              <a:t> Highlighting and Cueing are not available with online testing</a:t>
            </a:r>
          </a:p>
          <a:p>
            <a:pPr marL="171450" indent="-171450">
              <a:buFont typeface="Arial" panose="020B0604020202020204" pitchFamily="34" charset="0"/>
              <a:buChar char="•"/>
            </a:pPr>
            <a:r>
              <a:rPr lang="en-US" b="1" dirty="0"/>
              <a:t>Read Aloud to Self </a:t>
            </a:r>
            <a:r>
              <a:rPr lang="en-US" dirty="0"/>
              <a:t>– All items on CogAT are pictorial. For the Iowa Assessments, the student may read the test questions aloud to himself or herself. This accommodation requires an individual administration. </a:t>
            </a:r>
            <a:endParaRPr lang="en-US" b="1" dirty="0"/>
          </a:p>
          <a:p>
            <a:pPr marL="171450" indent="-171450">
              <a:buFont typeface="Arial" panose="020B0604020202020204" pitchFamily="34" charset="0"/>
              <a:buChar char="•"/>
            </a:pPr>
            <a:r>
              <a:rPr lang="en-US" b="1" dirty="0"/>
              <a:t>Repeated Directions-</a:t>
            </a:r>
            <a:r>
              <a:rPr lang="en-US" dirty="0"/>
              <a:t> Only test directions may be read aloud as many times as necessary to inform students of the proper procedures to follow in responding. This accommodation applies only to the general test directions prior to the first test item for each subtest. Additionally, any student may have the general directions repeated or clarified to ensure the student understands the proper procedures to follow in responding.</a:t>
            </a:r>
          </a:p>
          <a:p>
            <a:pPr marL="628650" lvl="1" indent="-171450">
              <a:buFont typeface="Arial" panose="020B0604020202020204" pitchFamily="34" charset="0"/>
              <a:buChar char="•"/>
            </a:pPr>
            <a:r>
              <a:rPr lang="en-US" dirty="0"/>
              <a:t>Notice that there are differences between the test administration directions for the CogAT and Iowa Assessments tests. These administration directions apply to all students. CogAT- you may repeat the directions as many times necessary.  Iowa- Read the directions for each question only once. Do not repeat the directions. This applies to the entire test, even for students with “repeated directions” in their IEP, because repeating the directions changes the construct of the test. </a:t>
            </a:r>
          </a:p>
          <a:p>
            <a:pPr marL="171450" indent="-171450">
              <a:buFont typeface="Arial" panose="020B0604020202020204" pitchFamily="34" charset="0"/>
              <a:buChar char="•"/>
            </a:pPr>
            <a:r>
              <a:rPr lang="en-US" b="1" dirty="0"/>
              <a:t>Signing the Directions </a:t>
            </a:r>
            <a:r>
              <a:rPr lang="en-US" dirty="0"/>
              <a:t>– The student may need to repeat/sign the directions to the Test Administrator for clarification or to demonstrate his or her understanding.</a:t>
            </a:r>
          </a:p>
          <a:p>
            <a:pPr marL="171450" indent="-171450">
              <a:buFont typeface="Arial" panose="020B0604020202020204" pitchFamily="34" charset="0"/>
              <a:buChar char="•"/>
            </a:pPr>
            <a:r>
              <a:rPr lang="en-US" b="1" dirty="0"/>
              <a:t>Signed Administration (Communication Assistance) – </a:t>
            </a:r>
            <a:r>
              <a:rPr lang="en-US" dirty="0"/>
              <a:t>The online system does not have the capability of signing the test, so a Test Administrator or Interpreter may sign the entire administration to a student. The TA/Interpreter must sign exactly as written in the Proctor screen and may not interpret test item content beyond what is allowed by the subject. Care must be taken not to use signs that might convey answers to any test questions.</a:t>
            </a:r>
          </a:p>
          <a:p>
            <a:endParaRPr lang="en-US" b="1" dirty="0"/>
          </a:p>
          <a:p>
            <a:r>
              <a:rPr lang="en-US" b="1" dirty="0"/>
              <a:t>Bilingual Dictionary- </a:t>
            </a:r>
            <a:r>
              <a:rPr lang="en-US" b="0" dirty="0"/>
              <a:t>Students may use a word-to-word bilingual dictionary. However, the dictionary must not include any examples, pictures, or definitions..</a:t>
            </a:r>
          </a:p>
          <a:p>
            <a:endParaRPr lang="en-US" dirty="0"/>
          </a:p>
          <a:p>
            <a:r>
              <a:rPr lang="en-US" b="1" dirty="0"/>
              <a:t>Translate Directions- </a:t>
            </a:r>
            <a:r>
              <a:rPr lang="en-US" b="0" dirty="0"/>
              <a:t>The general test directions may be translated into the student’s native language</a:t>
            </a:r>
            <a:r>
              <a:rPr lang="en-US" dirty="0"/>
              <a:t>. </a:t>
            </a:r>
            <a:r>
              <a:rPr lang="en-US" b="0" dirty="0"/>
              <a:t>This translation cannot go beyond the scope and meaning of the directions. Test questions/individual test question directions may not be translated. Practice items also may not be translated as they are embedded in the test.</a:t>
            </a:r>
          </a:p>
          <a:p>
            <a:endParaRPr lang="en-US" b="0" dirty="0"/>
          </a:p>
          <a:p>
            <a:r>
              <a:rPr lang="en-US" dirty="0"/>
              <a:t>In DataManager, the directions and item prompts may be administered in the student’s native language using audio proctoring.  Seven additional languages are available including Spanish, Arabic, Chinese-Mandarin, Chinese-Cantonese, Russian, Somali, and Vietnamese. If your student’s native language is not available, then the general test directions may be translated into the student’s native language. This translation cannot go beyond the scope and meaning of the directions. Test questions/individual test question directions may not be translated. Practice items also may not be translated as they are embedded in the test</a:t>
            </a:r>
            <a:endParaRPr lang="en-US" b="0"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15</a:t>
            </a:fld>
            <a:endParaRPr lang="en-US"/>
          </a:p>
        </p:txBody>
      </p:sp>
    </p:spTree>
    <p:extLst>
      <p:ext uri="{BB962C8B-B14F-4D97-AF65-F5344CB8AC3E}">
        <p14:creationId xmlns:p14="http://schemas.microsoft.com/office/powerpoint/2010/main" val="2609698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types of accommodations provided to students can be recorded in the </a:t>
            </a:r>
            <a:r>
              <a:rPr lang="en-US" b="1" dirty="0"/>
              <a:t>student record </a:t>
            </a:r>
            <a:r>
              <a:rPr lang="en-US" b="0" dirty="0"/>
              <a:t>in DataManager. </a:t>
            </a:r>
          </a:p>
          <a:p>
            <a:r>
              <a:rPr lang="en-US" b="0" dirty="0"/>
              <a:t>Even though more accommodations are allowed for testing, the codes listed on page 15 of the TAM are the only accommodations that can be recorded.</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16</a:t>
            </a:fld>
            <a:endParaRPr lang="en-US"/>
          </a:p>
        </p:txBody>
      </p:sp>
    </p:spTree>
    <p:extLst>
      <p:ext uri="{BB962C8B-B14F-4D97-AF65-F5344CB8AC3E}">
        <p14:creationId xmlns:p14="http://schemas.microsoft.com/office/powerpoint/2010/main" val="292720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isn’t CogAT offered in Braille?  The visual nature of the majority of CogAT items makes them impossible to convert into Braille. </a:t>
            </a:r>
          </a:p>
          <a:p>
            <a:endParaRPr lang="en-US" dirty="0"/>
          </a:p>
          <a:p>
            <a:r>
              <a:rPr lang="en-US" dirty="0"/>
              <a:t>Students may mark directly in the large print booklet with a pencil, pen, or crayon. Later, the test administrator can transfer the responses to the online test in a secure setting. </a:t>
            </a:r>
          </a:p>
          <a:p>
            <a:endParaRPr lang="en-US" dirty="0"/>
          </a:p>
          <a:p>
            <a:r>
              <a:rPr lang="en-US" dirty="0"/>
              <a:t>An alternative method of testing large-print online using the zoom feature in the standard web browser is also available.</a:t>
            </a:r>
          </a:p>
          <a:p>
            <a:endParaRPr lang="en-US" dirty="0"/>
          </a:p>
          <a:p>
            <a:r>
              <a:rPr lang="en-US" dirty="0"/>
              <a:t>If a student’s visual impairment is such that the large print booklet is insufficient, you may work with a clinician or school psychologist in your district to administer an appropriate individually administered assessment, such as the Woodcock-Johnson IV. Both the standard WJ IV kits from Riverside and the Braille kit from the American Printing House for the Blind (APH) will need to be ordered. Please contact David Trombly for more information. </a:t>
            </a:r>
          </a:p>
        </p:txBody>
      </p:sp>
      <p:sp>
        <p:nvSpPr>
          <p:cNvPr id="4" name="Slide Number Placeholder 3"/>
          <p:cNvSpPr>
            <a:spLocks noGrp="1"/>
          </p:cNvSpPr>
          <p:nvPr>
            <p:ph type="sldNum" sz="quarter" idx="5"/>
          </p:nvPr>
        </p:nvSpPr>
        <p:spPr/>
        <p:txBody>
          <a:bodyPr/>
          <a:lstStyle/>
          <a:p>
            <a:fld id="{1F4EE7B6-F268-4A8A-8121-53988FD9B107}" type="slidenum">
              <a:rPr lang="en-US" smtClean="0"/>
              <a:t>17</a:t>
            </a:fld>
            <a:endParaRPr lang="en-US"/>
          </a:p>
        </p:txBody>
      </p:sp>
    </p:spTree>
    <p:extLst>
      <p:ext uri="{BB962C8B-B14F-4D97-AF65-F5344CB8AC3E}">
        <p14:creationId xmlns:p14="http://schemas.microsoft.com/office/powerpoint/2010/main" val="14051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Alt-V scoring involves the elimination of the </a:t>
            </a:r>
            <a:r>
              <a:rPr lang="en-US" b="1" dirty="0"/>
              <a:t>Sentence Completion </a:t>
            </a:r>
            <a:r>
              <a:rPr lang="en-US" dirty="0"/>
              <a:t>subtest from the Verbal battery. </a:t>
            </a:r>
          </a:p>
          <a:p>
            <a:endParaRPr lang="en-US" dirty="0"/>
          </a:p>
          <a:p>
            <a:pPr>
              <a:spcAft>
                <a:spcPts val="600"/>
              </a:spcAft>
            </a:pPr>
            <a:r>
              <a:rPr lang="en-US" sz="1200" b="0" dirty="0"/>
              <a:t>SCDE states </a:t>
            </a:r>
            <a:r>
              <a:rPr lang="en-US" sz="1200" b="0" u="sng" dirty="0"/>
              <a:t>only</a:t>
            </a:r>
            <a:r>
              <a:rPr lang="en-US" sz="1200" b="0" dirty="0"/>
              <a:t> ML students are eligible for Alt-V scoring where they have the option to omit the Sentence Completion subtest.</a:t>
            </a:r>
          </a:p>
          <a:p>
            <a:pPr>
              <a:spcAft>
                <a:spcPts val="600"/>
              </a:spcAft>
            </a:pPr>
            <a:r>
              <a:rPr lang="en-US" sz="1200" b="0" dirty="0"/>
              <a:t>Consideration for Alt-V Scoring should be determined for each individual ML student. ML students receiving an ACCESS for ELL’s composite score between 1.0-4.9 may be coded for Alt-V Scoring (TAM page 15). ML students without an ACCESS score may have their screener score used; 1.0–4.5 may be considered.</a:t>
            </a:r>
            <a:endParaRPr lang="en-US" b="0" dirty="0"/>
          </a:p>
        </p:txBody>
      </p:sp>
      <p:sp>
        <p:nvSpPr>
          <p:cNvPr id="4" name="Slide Number Placeholder 3"/>
          <p:cNvSpPr>
            <a:spLocks noGrp="1"/>
          </p:cNvSpPr>
          <p:nvPr>
            <p:ph type="sldNum" sz="quarter" idx="5"/>
          </p:nvPr>
        </p:nvSpPr>
        <p:spPr/>
        <p:txBody>
          <a:bodyPr/>
          <a:lstStyle/>
          <a:p>
            <a:fld id="{1F4EE7B6-F268-4A8A-8121-53988FD9B107}" type="slidenum">
              <a:rPr lang="en-US" smtClean="0"/>
              <a:t>18</a:t>
            </a:fld>
            <a:endParaRPr lang="en-US"/>
          </a:p>
        </p:txBody>
      </p:sp>
    </p:spTree>
    <p:extLst>
      <p:ext uri="{BB962C8B-B14F-4D97-AF65-F5344CB8AC3E}">
        <p14:creationId xmlns:p14="http://schemas.microsoft.com/office/powerpoint/2010/main" val="70254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21</a:t>
            </a:fld>
            <a:endParaRPr lang="en-US"/>
          </a:p>
        </p:txBody>
      </p:sp>
    </p:spTree>
    <p:extLst>
      <p:ext uri="{BB962C8B-B14F-4D97-AF65-F5344CB8AC3E}">
        <p14:creationId xmlns:p14="http://schemas.microsoft.com/office/powerpoint/2010/main" val="2322576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Preparations to support the increase in online testing-</a:t>
            </a:r>
          </a:p>
          <a:p>
            <a:r>
              <a:rPr lang="en-US" dirty="0"/>
              <a:t>As the popularity of online testing increases, the Riverside Engineering and Tech Operations teams diligently prepare for very busy testing seasons. We work closely with our supporting technology vendors and partners to be ready for a significantly higher testing volume than the traffic forecasted, and routinely conduct thorough systems analysis and load testing to ensure that server capacity and performance far exceed anticipated usage.</a:t>
            </a:r>
          </a:p>
          <a:p>
            <a:endParaRPr lang="en-US" dirty="0"/>
          </a:p>
          <a:p>
            <a:r>
              <a:rPr lang="en-US" dirty="0"/>
              <a:t>Support team- </a:t>
            </a:r>
          </a:p>
          <a:p>
            <a:pPr marL="171450" indent="-171450">
              <a:buFont typeface="Arial" panose="020B0604020202020204" pitchFamily="34" charset="0"/>
              <a:buChar char="•"/>
            </a:pPr>
            <a:r>
              <a:rPr lang="en-US" dirty="0"/>
              <a:t>Designated support agent to prioritize SC support tickets, calls, escalate tickets as needed</a:t>
            </a:r>
          </a:p>
          <a:p>
            <a:pPr marL="171450" indent="-171450">
              <a:buFont typeface="Arial" panose="020B0604020202020204" pitchFamily="34" charset="0"/>
              <a:buChar char="•"/>
            </a:pPr>
            <a:r>
              <a:rPr lang="en-US" dirty="0"/>
              <a:t>Monitor test progress</a:t>
            </a:r>
          </a:p>
          <a:p>
            <a:pPr marL="171450" indent="-171450">
              <a:buFont typeface="Arial" panose="020B0604020202020204" pitchFamily="34" charset="0"/>
              <a:buChar char="•"/>
            </a:pPr>
            <a:r>
              <a:rPr lang="en-US" dirty="0"/>
              <a:t>We’ll have regularly scheduled internal meetings</a:t>
            </a:r>
          </a:p>
          <a:p>
            <a:endParaRPr lang="en-US" dirty="0"/>
          </a:p>
          <a:p>
            <a:r>
              <a:rPr lang="en-US" b="0" i="0" u="sng" dirty="0">
                <a:solidFill>
                  <a:srgbClr val="2673B9"/>
                </a:solidFill>
                <a:effectLst/>
                <a:latin typeface="Arial" panose="020B0604020202020204" pitchFamily="34" charset="0"/>
                <a:hlinkClick r:id="rId3"/>
              </a:rPr>
              <a:t>help@riversidedatamanager.com</a:t>
            </a:r>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22</a:t>
            </a:fld>
            <a:endParaRPr lang="en-US"/>
          </a:p>
        </p:txBody>
      </p:sp>
    </p:spTree>
    <p:extLst>
      <p:ext uri="{BB962C8B-B14F-4D97-AF65-F5344CB8AC3E}">
        <p14:creationId xmlns:p14="http://schemas.microsoft.com/office/powerpoint/2010/main" val="67412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between school and home before testing can ensure a smooth process and help students perform their best.</a:t>
            </a:r>
          </a:p>
          <a:p>
            <a:pPr marL="171450" indent="-171450">
              <a:buFont typeface="Arial" panose="020B0604020202020204" pitchFamily="34" charset="0"/>
              <a:buChar char="•"/>
            </a:pPr>
            <a:r>
              <a:rPr lang="en-US" dirty="0"/>
              <a:t>Parents should be informed about the purpose of the tests and how the results will be used. It's important to clarify that there is no opt-out option—all second-grade students must be given the opportunity to participate in testing.</a:t>
            </a:r>
          </a:p>
          <a:p>
            <a:pPr marL="171450" indent="-171450">
              <a:buFont typeface="Arial" panose="020B0604020202020204" pitchFamily="34" charset="0"/>
              <a:buChar char="•"/>
            </a:pPr>
            <a:r>
              <a:rPr lang="en-US" dirty="0"/>
              <a:t>Last year, we introduced a new brochure that can be sent home to inform parents about the test. A Spanish-translated digital version is now available for districts to use if needed.</a:t>
            </a:r>
          </a:p>
          <a:p>
            <a:pPr marL="171450" indent="-171450">
              <a:buFont typeface="Arial" panose="020B0604020202020204" pitchFamily="34" charset="0"/>
              <a:buChar char="•"/>
            </a:pPr>
            <a:r>
              <a:rPr lang="en-US" dirty="0"/>
              <a:t>Parent permission is not required for these tests, but all parents should be notified in advance of the dates and times for each test and/or subtest at their child's school. Be sure to send them the testing schedule.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Testing Environment: </a:t>
            </a:r>
            <a:r>
              <a:rPr lang="en-US" dirty="0"/>
              <a:t>Students should be tested in well-lit and well-ventilated classrooms. There should be adequate spacing between students to enhance test security. The classrooms should be quiet, free from distractions, and any content related to grade 2 standards in reading and math should be covered or removed.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Test Administration:</a:t>
            </a:r>
          </a:p>
          <a:p>
            <a:pPr marL="171450" indent="-171450">
              <a:buFont typeface="Arial" panose="020B0604020202020204" pitchFamily="34" charset="0"/>
              <a:buChar char="•"/>
            </a:pPr>
            <a:r>
              <a:rPr lang="en-US" dirty="0"/>
              <a:t>Determine how the test will be administered and who will oversee it.</a:t>
            </a:r>
          </a:p>
          <a:p>
            <a:pPr marL="171450" indent="-171450">
              <a:buFont typeface="Arial" panose="020B0604020202020204" pitchFamily="34" charset="0"/>
              <a:buChar char="•"/>
            </a:pPr>
            <a:r>
              <a:rPr lang="en-US" dirty="0"/>
              <a:t>Monitor students to ensure they understand the test instructions.</a:t>
            </a:r>
          </a:p>
          <a:p>
            <a:pPr marL="171450" indent="-171450">
              <a:buFont typeface="Arial" panose="020B0604020202020204" pitchFamily="34" charset="0"/>
              <a:buChar char="•"/>
            </a:pPr>
            <a:r>
              <a:rPr lang="en-US" dirty="0"/>
              <a:t>Adjust the pacing of the test to suit the students' needs. For classes where some students may take significantly longer than others, consider administering the test in two separate groups..</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23</a:t>
            </a:fld>
            <a:endParaRPr lang="en-US"/>
          </a:p>
        </p:txBody>
      </p:sp>
    </p:spTree>
    <p:extLst>
      <p:ext uri="{BB962C8B-B14F-4D97-AF65-F5344CB8AC3E}">
        <p14:creationId xmlns:p14="http://schemas.microsoft.com/office/powerpoint/2010/main" val="134814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(TAM page iii)</a:t>
            </a:r>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3</a:t>
            </a:fld>
            <a:endParaRPr lang="en-US"/>
          </a:p>
        </p:txBody>
      </p:sp>
    </p:spTree>
    <p:extLst>
      <p:ext uri="{BB962C8B-B14F-4D97-AF65-F5344CB8AC3E}">
        <p14:creationId xmlns:p14="http://schemas.microsoft.com/office/powerpoint/2010/main" val="405231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test schedule on page 19 of the TAM.</a:t>
            </a:r>
          </a:p>
        </p:txBody>
      </p:sp>
      <p:sp>
        <p:nvSpPr>
          <p:cNvPr id="4" name="Slide Number Placeholder 3"/>
          <p:cNvSpPr>
            <a:spLocks noGrp="1"/>
          </p:cNvSpPr>
          <p:nvPr>
            <p:ph type="sldNum" sz="quarter" idx="5"/>
          </p:nvPr>
        </p:nvSpPr>
        <p:spPr/>
        <p:txBody>
          <a:bodyPr/>
          <a:lstStyle/>
          <a:p>
            <a:fld id="{1F4EE7B6-F268-4A8A-8121-53988FD9B107}" type="slidenum">
              <a:rPr lang="en-US" smtClean="0"/>
              <a:t>24</a:t>
            </a:fld>
            <a:endParaRPr lang="en-US"/>
          </a:p>
        </p:txBody>
      </p:sp>
    </p:spTree>
    <p:extLst>
      <p:ext uri="{BB962C8B-B14F-4D97-AF65-F5344CB8AC3E}">
        <p14:creationId xmlns:p14="http://schemas.microsoft.com/office/powerpoint/2010/main" val="255437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25</a:t>
            </a:fld>
            <a:endParaRPr lang="en-US"/>
          </a:p>
        </p:txBody>
      </p:sp>
    </p:spTree>
    <p:extLst>
      <p:ext uri="{BB962C8B-B14F-4D97-AF65-F5344CB8AC3E}">
        <p14:creationId xmlns:p14="http://schemas.microsoft.com/office/powerpoint/2010/main" val="2510394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26</a:t>
            </a:fld>
            <a:endParaRPr lang="en-US"/>
          </a:p>
        </p:txBody>
      </p:sp>
    </p:spTree>
    <p:extLst>
      <p:ext uri="{BB962C8B-B14F-4D97-AF65-F5344CB8AC3E}">
        <p14:creationId xmlns:p14="http://schemas.microsoft.com/office/powerpoint/2010/main" val="2327501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Light" panose="020F0302020204030204" pitchFamily="34" charset="0"/>
                <a:ea typeface="Times New Roman" panose="02020603050405020304" pitchFamily="18" charset="0"/>
              </a:rPr>
              <a:t>Sharing PII Information</a:t>
            </a:r>
            <a:r>
              <a:rPr lang="en-US" sz="1800" dirty="0">
                <a:effectLst/>
                <a:latin typeface="Calibri Light" panose="020F0302020204030204" pitchFamily="34" charset="0"/>
                <a:ea typeface="Times New Roman" panose="02020603050405020304" pitchFamily="18" charset="0"/>
              </a:rPr>
              <a:t>: When emailing me student information for issue descriptions or student relocation requests, kindly provide only the student's 10-digit state ID (and building/class if applicable). Please refrain from including any other student identifiable information.</a:t>
            </a:r>
          </a:p>
          <a:p>
            <a:endParaRPr lang="en-US" sz="1100" dirty="0">
              <a:effectLst/>
              <a:latin typeface="+mn-lt"/>
              <a:ea typeface="+mn-ea"/>
            </a:endParaRPr>
          </a:p>
          <a:p>
            <a:pPr marL="0" marR="0" lvl="0" indent="0">
              <a:spcBef>
                <a:spcPts val="0"/>
              </a:spcBef>
              <a:spcAft>
                <a:spcPts val="0"/>
              </a:spcAft>
              <a:buFont typeface="Courier New" panose="02070309020205020404" pitchFamily="49" charset="0"/>
              <a:buNone/>
            </a:pPr>
            <a:r>
              <a:rPr lang="en-US" sz="1100" dirty="0">
                <a:effectLst/>
                <a:latin typeface="Calibri Light" panose="020F0302020204030204" pitchFamily="34" charset="0"/>
                <a:ea typeface="Times New Roman" panose="02020603050405020304" pitchFamily="18" charset="0"/>
              </a:rPr>
              <a:t>If you get a message indicating that a student ID already exists when adding a student, please contact me as it may signify that the student is already rostered in another SC district and requires an update.  Simply provide me with the 10-digit student ID and the school/class where the student should be moved. </a:t>
            </a:r>
            <a:endParaRPr lang="en-US" sz="1100" dirty="0">
              <a:effectLst/>
              <a:latin typeface="Calibri" panose="020F0502020204030204" pitchFamily="34" charset="0"/>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28</a:t>
            </a:fld>
            <a:endParaRPr lang="en-US"/>
          </a:p>
        </p:txBody>
      </p:sp>
    </p:spTree>
    <p:extLst>
      <p:ext uri="{BB962C8B-B14F-4D97-AF65-F5344CB8AC3E}">
        <p14:creationId xmlns:p14="http://schemas.microsoft.com/office/powerpoint/2010/main" val="60651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31</a:t>
            </a:fld>
            <a:endParaRPr lang="en-US"/>
          </a:p>
        </p:txBody>
      </p:sp>
    </p:spTree>
    <p:extLst>
      <p:ext uri="{BB962C8B-B14F-4D97-AF65-F5344CB8AC3E}">
        <p14:creationId xmlns:p14="http://schemas.microsoft.com/office/powerpoint/2010/main" val="196185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100" dirty="0">
                <a:effectLst/>
                <a:latin typeface="Calibri Light" panose="020F0302020204030204" pitchFamily="34" charset="0"/>
                <a:ea typeface="Times New Roman" panose="02020603050405020304" pitchFamily="18" charset="0"/>
              </a:rPr>
              <a:t>Latency Issues can present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Proctor screens not matching up with student screens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tests not advancing with classmates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Not showing complete</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End all testing button gray; can’t end</a:t>
            </a:r>
            <a:endParaRPr lang="en-US" sz="11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endParaRPr lang="en-US" sz="11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100" dirty="0">
                <a:effectLst/>
                <a:latin typeface="Calibri Light" panose="020F0302020204030204" pitchFamily="34" charset="0"/>
                <a:ea typeface="Times New Roman" panose="02020603050405020304" pitchFamily="18" charset="0"/>
              </a:rPr>
              <a:t>Technology issues </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Times New Roman" panose="02020603050405020304" pitchFamily="18" charset="0"/>
              </a:rPr>
              <a:t>Students getting kicked out</a:t>
            </a:r>
            <a:endParaRPr lang="en-US" sz="11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mj-lt"/>
              <a:buAutoNum type="alphaLcPeriod"/>
            </a:pPr>
            <a:r>
              <a:rPr lang="en-US" sz="1100" dirty="0">
                <a:effectLst/>
                <a:latin typeface="Calibri Light" panose="020F0302020204030204" pitchFamily="34" charset="0"/>
                <a:ea typeface="Calibri" panose="020F0502020204030204" pitchFamily="34" charset="0"/>
              </a:rPr>
              <a:t>Student stuck/frozen</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36</a:t>
            </a:fld>
            <a:endParaRPr lang="en-US"/>
          </a:p>
        </p:txBody>
      </p:sp>
    </p:spTree>
    <p:extLst>
      <p:ext uri="{BB962C8B-B14F-4D97-AF65-F5344CB8AC3E}">
        <p14:creationId xmlns:p14="http://schemas.microsoft.com/office/powerpoint/2010/main" val="2569475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37</a:t>
            </a:fld>
            <a:endParaRPr lang="en-US"/>
          </a:p>
        </p:txBody>
      </p:sp>
    </p:spTree>
    <p:extLst>
      <p:ext uri="{BB962C8B-B14F-4D97-AF65-F5344CB8AC3E}">
        <p14:creationId xmlns:p14="http://schemas.microsoft.com/office/powerpoint/2010/main" val="3173645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38</a:t>
            </a:fld>
            <a:endParaRPr lang="en-US"/>
          </a:p>
        </p:txBody>
      </p:sp>
    </p:spTree>
    <p:extLst>
      <p:ext uri="{BB962C8B-B14F-4D97-AF65-F5344CB8AC3E}">
        <p14:creationId xmlns:p14="http://schemas.microsoft.com/office/powerpoint/2010/main" val="2175137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39</a:t>
            </a:fld>
            <a:endParaRPr lang="en-US"/>
          </a:p>
        </p:txBody>
      </p:sp>
    </p:spTree>
    <p:extLst>
      <p:ext uri="{BB962C8B-B14F-4D97-AF65-F5344CB8AC3E}">
        <p14:creationId xmlns:p14="http://schemas.microsoft.com/office/powerpoint/2010/main" val="59715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40</a:t>
            </a:fld>
            <a:endParaRPr lang="en-US"/>
          </a:p>
        </p:txBody>
      </p:sp>
    </p:spTree>
    <p:extLst>
      <p:ext uri="{BB962C8B-B14F-4D97-AF65-F5344CB8AC3E}">
        <p14:creationId xmlns:p14="http://schemas.microsoft.com/office/powerpoint/2010/main" val="296243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00000"/>
                </a:solidFill>
                <a:effectLst/>
                <a:latin typeface="Calibri" panose="020F0502020204030204" pitchFamily="34" charset="0"/>
                <a:ea typeface="Calibri" panose="020F0502020204030204" pitchFamily="34" charset="0"/>
                <a:cs typeface="Lucida Sans" panose="020B0602030504020204" pitchFamily="34" charset="0"/>
                <a:hlinkClick r:id="rId3"/>
              </a:rPr>
              <a:t>State Board of Education regulation 43-220</a:t>
            </a:r>
            <a:r>
              <a:rPr lang="en-US" b="0" i="0" dirty="0">
                <a:solidFill>
                  <a:srgbClr val="333333"/>
                </a:solidFill>
                <a:effectLst/>
                <a:latin typeface="proxima-nova"/>
              </a:rPr>
              <a:t> requires the administration of assessments measuring cognitive, academic, and/or artistic abilities to identify students for district gifted and talented programs. </a:t>
            </a:r>
            <a:r>
              <a:rPr lang="en-US" sz="1200" dirty="0">
                <a:solidFill>
                  <a:srgbClr val="000000"/>
                </a:solidFill>
                <a:effectLst/>
                <a:latin typeface="Calibri" panose="020F0502020204030204" pitchFamily="34" charset="0"/>
                <a:ea typeface="Calibri" panose="020F0502020204030204" pitchFamily="34" charset="0"/>
                <a:cs typeface="Lucida Sans" panose="020B0602030504020204" pitchFamily="34" charset="0"/>
              </a:rPr>
              <a:t>The South Carolina Department of Education (SCDE) provides an aptitude and an achievement assessment for this </a:t>
            </a:r>
            <a:r>
              <a:rPr lang="en-US" sz="1200" u="sng" dirty="0">
                <a:solidFill>
                  <a:srgbClr val="000000"/>
                </a:solidFill>
                <a:effectLst/>
                <a:latin typeface="Calibri" panose="020F0502020204030204" pitchFamily="34" charset="0"/>
                <a:ea typeface="Calibri" panose="020F0502020204030204" pitchFamily="34" charset="0"/>
                <a:cs typeface="Lucida Sans" panose="020B0602030504020204" pitchFamily="34" charset="0"/>
              </a:rPr>
              <a:t>purpose.</a:t>
            </a:r>
            <a:endParaRPr lang="en-US" sz="1200" dirty="0">
              <a:effectLst/>
              <a:latin typeface="Lucida Sans" panose="020B0602030504020204" pitchFamily="34" charset="0"/>
              <a:ea typeface="Calibri" panose="020F0502020204030204" pitchFamily="34" charset="0"/>
              <a:cs typeface="Lucida Sans" panose="020B0602030504020204" pitchFamily="34" charset="0"/>
            </a:endParaRP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 Carolina law requires districts to screen all students at the elementary and secondary levels for district Gifted and Talented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are required to provide services for all gifted and talented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Although the primary purpose of these assessments is to identify students for the Gifted and Talented programs, student results can be useful to teachers as they examine their instructional practices and can help them identify teaching strategies for all students.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a:t>
            </a:fld>
            <a:endParaRPr lang="en-US"/>
          </a:p>
        </p:txBody>
      </p:sp>
    </p:spTree>
    <p:extLst>
      <p:ext uri="{BB962C8B-B14F-4D97-AF65-F5344CB8AC3E}">
        <p14:creationId xmlns:p14="http://schemas.microsoft.com/office/powerpoint/2010/main" val="2732232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CF3C27-8E54-6441-BA19-42FFE41A4DF4}" type="slidenum">
              <a:rPr lang="en-US" smtClean="0"/>
              <a:t>41</a:t>
            </a:fld>
            <a:endParaRPr lang="en-US"/>
          </a:p>
        </p:txBody>
      </p:sp>
    </p:spTree>
    <p:extLst>
      <p:ext uri="{BB962C8B-B14F-4D97-AF65-F5344CB8AC3E}">
        <p14:creationId xmlns:p14="http://schemas.microsoft.com/office/powerpoint/2010/main" val="4076302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dirty="0"/>
              <a:t>*The schools will also receive 2 copies of the Student Profile Narrative and the Student Score Labels- 1 for Iowa, 1 for CogAT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Step-by-step instructions on how to generate the data export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43</a:t>
            </a:fld>
            <a:endParaRPr lang="en-US"/>
          </a:p>
        </p:txBody>
      </p:sp>
    </p:spTree>
    <p:extLst>
      <p:ext uri="{BB962C8B-B14F-4D97-AF65-F5344CB8AC3E}">
        <p14:creationId xmlns:p14="http://schemas.microsoft.com/office/powerpoint/2010/main" val="2366042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dirty="0"/>
              <a:t>*The schools will also receive 2 copies of the Student Profile Narrative and the Student Score Labels- 1 for Iowa, 1 for CogAT</a:t>
            </a:r>
          </a:p>
          <a:p>
            <a:pPr marL="0" indent="0" eaLnBrk="1" hangingPunct="1">
              <a:buNone/>
              <a:defRPr/>
            </a:pPr>
            <a:endParaRPr lang="en-US" dirty="0"/>
          </a:p>
          <a:p>
            <a:pPr marL="0" indent="0" eaLnBrk="1" hangingPunct="1">
              <a:buNone/>
              <a:defRPr/>
            </a:pPr>
            <a:r>
              <a:rPr lang="en-US" dirty="0"/>
              <a:t>Step-by-step instructions on how to generate the data export is be posted on the SC Microsite as well as a live demo during the Posttest Workshop.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44</a:t>
            </a:fld>
            <a:endParaRPr lang="en-US"/>
          </a:p>
        </p:txBody>
      </p:sp>
    </p:spTree>
    <p:extLst>
      <p:ext uri="{BB962C8B-B14F-4D97-AF65-F5344CB8AC3E}">
        <p14:creationId xmlns:p14="http://schemas.microsoft.com/office/powerpoint/2010/main" val="361071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46</a:t>
            </a:fld>
            <a:endParaRPr lang="en-US"/>
          </a:p>
        </p:txBody>
      </p:sp>
    </p:spTree>
    <p:extLst>
      <p:ext uri="{BB962C8B-B14F-4D97-AF65-F5344CB8AC3E}">
        <p14:creationId xmlns:p14="http://schemas.microsoft.com/office/powerpoint/2010/main" val="1160516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47</a:t>
            </a:fld>
            <a:endParaRPr lang="en-US"/>
          </a:p>
        </p:txBody>
      </p:sp>
    </p:spTree>
    <p:extLst>
      <p:ext uri="{BB962C8B-B14F-4D97-AF65-F5344CB8AC3E}">
        <p14:creationId xmlns:p14="http://schemas.microsoft.com/office/powerpoint/2010/main" val="716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For placement into the Gifted and Talented grade 2 program, students must meet the criteria for two out of the three dimensions outlined in the regulation. </a:t>
            </a:r>
          </a:p>
          <a:p>
            <a:pPr defTabSz="947044">
              <a:defRPr/>
            </a:pPr>
            <a:endParaRPr lang="en-US" dirty="0"/>
          </a:p>
          <a:p>
            <a:pPr defTabSz="947044">
              <a:defRPr/>
            </a:pPr>
            <a:r>
              <a:rPr lang="en-US" b="0" dirty="0"/>
              <a:t>Dimension A </a:t>
            </a:r>
            <a:r>
              <a:rPr lang="en-US" dirty="0"/>
              <a:t>(Reasoning Abilities) requires students to demonstrate high aptitude (93rd national age percentile) in </a:t>
            </a:r>
            <a:r>
              <a:rPr lang="en-US" b="1" dirty="0"/>
              <a:t>one or more of these areas</a:t>
            </a:r>
            <a:r>
              <a:rPr lang="en-US" dirty="0"/>
              <a:t>: verbal/linguistic, quantitative/mathematical, nonverbal, and/or a composite of the three. Scores on CogAT may be used for this purpose. </a:t>
            </a:r>
            <a:r>
              <a:rPr lang="en-US" b="1" dirty="0"/>
              <a:t>Students who meet the 98th or higher national age percentile composite score on CogAT are automatically eligible for placement into a district gifted and talented program</a:t>
            </a:r>
            <a:r>
              <a:rPr lang="en-US" dirty="0"/>
              <a:t>. </a:t>
            </a:r>
          </a:p>
          <a:p>
            <a:endParaRPr lang="en-US" dirty="0"/>
          </a:p>
          <a:p>
            <a:r>
              <a:rPr lang="en-US" b="0" dirty="0"/>
              <a:t>Dimension B </a:t>
            </a:r>
            <a:r>
              <a:rPr lang="en-US" dirty="0"/>
              <a:t>(High Achievement in Reading and/or Mathematical Areas) of the regulation requires that students </a:t>
            </a:r>
            <a:r>
              <a:rPr lang="en-US" b="1" dirty="0"/>
              <a:t>demonstrate high achievement in reading and/or mathematical areas (94th national percentile and above) as measured by a nationally normed or statewide assessment. </a:t>
            </a:r>
          </a:p>
          <a:p>
            <a:endParaRPr lang="en-US" b="1" dirty="0"/>
          </a:p>
          <a:p>
            <a:r>
              <a:rPr lang="en-US" dirty="0"/>
              <a:t>Dimension C (Intellectual/Academic Performance) requires students to demonstrate a high degree of interest in and commitment to academic and/or intellectual pursuits or demonstrate intellectual characteristics such as curiosity/inquiry, reflection, persistence/tenacity in the face of challenge, and creative productive thinking. One of the methods by which these characteristics may be demonstrated is with a score of 16 on either the verbal or nonverbal component of the Performance Task Assessments for grade 3 placement. </a:t>
            </a:r>
          </a:p>
          <a:p>
            <a:endParaRPr lang="en-US" dirty="0"/>
          </a:p>
          <a:p>
            <a:pPr marL="342900" indent="-342900"/>
            <a:r>
              <a:rPr lang="en-US" b="1" dirty="0">
                <a:solidFill>
                  <a:schemeClr val="tx2"/>
                </a:solidFill>
                <a:latin typeface="+mn-lt"/>
              </a:rPr>
              <a:t>If a student meets the criteria for Dimensions A and B, the student qualifies for Gifted &amp; Talented services without taking the Performance Tasks Assessment.</a:t>
            </a:r>
          </a:p>
          <a:p>
            <a:pPr marL="342900" indent="-342900"/>
            <a:endParaRPr lang="en-US" dirty="0">
              <a:solidFill>
                <a:schemeClr val="tx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Students who meet the eligibility requirements of either Dimension A (aptitude) or Dimension B (achievement), but not both dimensions, must take the Performance Task Assessments (Dimension C).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6</a:t>
            </a:fld>
            <a:endParaRPr lang="en-US"/>
          </a:p>
        </p:txBody>
      </p:sp>
    </p:spTree>
    <p:extLst>
      <p:ext uri="{BB962C8B-B14F-4D97-AF65-F5344CB8AC3E}">
        <p14:creationId xmlns:p14="http://schemas.microsoft.com/office/powerpoint/2010/main" val="387569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7</a:t>
            </a:fld>
            <a:endParaRPr lang="en-US"/>
          </a:p>
        </p:txBody>
      </p:sp>
    </p:spTree>
    <p:extLst>
      <p:ext uri="{BB962C8B-B14F-4D97-AF65-F5344CB8AC3E}">
        <p14:creationId xmlns:p14="http://schemas.microsoft.com/office/powerpoint/2010/main" val="424678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8</a:t>
            </a:fld>
            <a:endParaRPr lang="en-US"/>
          </a:p>
        </p:txBody>
      </p:sp>
    </p:spTree>
    <p:extLst>
      <p:ext uri="{BB962C8B-B14F-4D97-AF65-F5344CB8AC3E}">
        <p14:creationId xmlns:p14="http://schemas.microsoft.com/office/powerpoint/2010/main" val="125791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Subtest directions- </a:t>
            </a:r>
            <a:r>
              <a:rPr lang="en-US" dirty="0">
                <a:highlight>
                  <a:srgbClr val="FFFF00"/>
                </a:highlight>
              </a:rPr>
              <a:t>TAM pages 81-83</a:t>
            </a:r>
          </a:p>
          <a:p>
            <a:endParaRPr lang="en-US" dirty="0"/>
          </a:p>
          <a:p>
            <a:r>
              <a:rPr lang="en-US" dirty="0"/>
              <a:t>Practice items- the students are prompted to try again if they answer incorrectly. This is only for the practice items, not the actual test. </a:t>
            </a:r>
          </a:p>
        </p:txBody>
      </p:sp>
      <p:sp>
        <p:nvSpPr>
          <p:cNvPr id="4" name="Slide Number Placeholder 3"/>
          <p:cNvSpPr>
            <a:spLocks noGrp="1"/>
          </p:cNvSpPr>
          <p:nvPr>
            <p:ph type="sldNum" sz="quarter" idx="5"/>
          </p:nvPr>
        </p:nvSpPr>
        <p:spPr/>
        <p:txBody>
          <a:bodyPr/>
          <a:lstStyle/>
          <a:p>
            <a:fld id="{1F4EE7B6-F268-4A8A-8121-53988FD9B107}" type="slidenum">
              <a:rPr lang="en-US" smtClean="0"/>
              <a:t>9</a:t>
            </a:fld>
            <a:endParaRPr lang="en-US"/>
          </a:p>
        </p:txBody>
      </p:sp>
    </p:spTree>
    <p:extLst>
      <p:ext uri="{BB962C8B-B14F-4D97-AF65-F5344CB8AC3E}">
        <p14:creationId xmlns:p14="http://schemas.microsoft.com/office/powerpoint/2010/main" val="52118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10</a:t>
            </a:fld>
            <a:endParaRPr lang="en-US"/>
          </a:p>
        </p:txBody>
      </p:sp>
    </p:spTree>
    <p:extLst>
      <p:ext uri="{BB962C8B-B14F-4D97-AF65-F5344CB8AC3E}">
        <p14:creationId xmlns:p14="http://schemas.microsoft.com/office/powerpoint/2010/main" val="135097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accent6">
                    <a:lumMod val="75000"/>
                  </a:schemeClr>
                </a:solidFill>
                <a:latin typeface="+mj-lt"/>
              </a:rPr>
              <a:t>A few inquiries received last fall that are worth sharing with DTCs in preparation for this next administration: </a:t>
            </a:r>
            <a:endParaRPr lang="en-US" altLang="en-US" dirty="0">
              <a:solidFill>
                <a:schemeClr val="accent6">
                  <a:lumMod val="75000"/>
                </a:schemeClr>
              </a:solidFill>
              <a:latin typeface="+mj-lt"/>
            </a:endParaRPr>
          </a:p>
          <a:p>
            <a:endParaRPr lang="en-US" dirty="0"/>
          </a:p>
          <a:p>
            <a:r>
              <a:rPr lang="en-US" b="1" dirty="0"/>
              <a:t>Color blindness- </a:t>
            </a:r>
          </a:p>
          <a:p>
            <a:r>
              <a:rPr lang="en-US" dirty="0"/>
              <a:t>CogAT can be used for students who are colorblind without disadvantaging their performance on the assessment.  All informational graphics went through a composition check to ensure coherency to a color-deficient student. Art was processed through a color blindness simulator which renders images as they would appear to individuals with Protanopia, Deuteranopia and Tritanopia.  Using these simulations as a guide, any art requiring modification was addressed by choosing patterns and/or color contrast that was acceptable for colorblindness. The revised art was resubmitted for validation and retested using the color-blindness simulator to ensure viability.  Students do not have to be able to see or name colors to be successful in answering the questions on CogAT.</a:t>
            </a:r>
          </a:p>
          <a:p>
            <a:endParaRPr lang="en-US" dirty="0"/>
          </a:p>
          <a:p>
            <a:r>
              <a:rPr lang="en-US" b="1" dirty="0"/>
              <a:t>Usage of Scratch paper- </a:t>
            </a:r>
            <a:r>
              <a:rPr lang="en-US" dirty="0"/>
              <a:t>There is supposed to be NO SCRATCH PAPER during the Paper Folding test.  Scratch paper is allowed for Iowa Assessments Math, but pretty much nowhere else</a:t>
            </a:r>
          </a:p>
          <a:p>
            <a:endParaRPr lang="en-US" dirty="0"/>
          </a:p>
          <a:p>
            <a:r>
              <a:rPr lang="en-US" b="1" dirty="0"/>
              <a:t>Normative Update-</a:t>
            </a:r>
          </a:p>
          <a:p>
            <a:r>
              <a:rPr lang="en-US" dirty="0"/>
              <a:t>At the time we would have been planning the next normative update, the COVID-19 pandemic occurred. Due to the resulting disruptions and impact to the standard K-12 education setting, there was a conscious effort on our part to delay any type of normative update until the pandemic stabilized and there was a return to more typical in-person learning environments with minimal disruptions. </a:t>
            </a:r>
          </a:p>
          <a:p>
            <a:endParaRPr lang="en-US" dirty="0"/>
          </a:p>
          <a:p>
            <a:r>
              <a:rPr lang="en-US" dirty="0"/>
              <a:t>Continuing to test and compare students against the 2017 norms represents a stable comparison for evaluating students longitudinally and determining recovery from the impact of the pandemic. This type of analysis and resulting interpretation would be more complicated if the ‘yardstick’ or comparison changed and was representative a non-normal situation. </a:t>
            </a:r>
          </a:p>
          <a:p>
            <a:r>
              <a:rPr lang="en-US" dirty="0"/>
              <a:t>  </a:t>
            </a:r>
          </a:p>
          <a:p>
            <a:r>
              <a:rPr lang="en-US" dirty="0"/>
              <a:t>We are currently in the process of planning the next normative update for CogAT and Iowa. We will investigate changes in student performance for the COVID-19 timeframe, but with the exclusion of those few years, we are within range of the next normative update. </a:t>
            </a:r>
          </a:p>
          <a:p>
            <a:endParaRPr lang="en-US" dirty="0"/>
          </a:p>
        </p:txBody>
      </p:sp>
      <p:sp>
        <p:nvSpPr>
          <p:cNvPr id="4" name="Slide Number Placeholder 3"/>
          <p:cNvSpPr>
            <a:spLocks noGrp="1"/>
          </p:cNvSpPr>
          <p:nvPr>
            <p:ph type="sldNum" sz="quarter" idx="5"/>
          </p:nvPr>
        </p:nvSpPr>
        <p:spPr/>
        <p:txBody>
          <a:bodyPr/>
          <a:lstStyle/>
          <a:p>
            <a:fld id="{1F4EE7B6-F268-4A8A-8121-53988FD9B107}" type="slidenum">
              <a:rPr lang="en-US" smtClean="0"/>
              <a:t>11</a:t>
            </a:fld>
            <a:endParaRPr lang="en-US"/>
          </a:p>
        </p:txBody>
      </p:sp>
    </p:spTree>
    <p:extLst>
      <p:ext uri="{BB962C8B-B14F-4D97-AF65-F5344CB8AC3E}">
        <p14:creationId xmlns:p14="http://schemas.microsoft.com/office/powerpoint/2010/main" val="350966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E04C-A779-37C4-2A3B-B8E34CF40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27D25B-E41B-6074-6169-19C946BAD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E2150F-DD93-C784-ACE0-1E66BEA3DA35}"/>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51483255-53F3-C7D4-10F1-103378B8E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774A7-CE63-DEB3-C8EF-AC032BCC80A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38051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C311-CB3E-6503-F712-75BF901EE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1F8B7-6AA3-C5B5-A82D-B6C8DD916D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FD06B-BCD8-7BFC-17D3-0217A6ABD0A8}"/>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7A0B9CE2-97D8-2F2C-BD8E-140FCAD2A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460DB-F772-370A-8C28-A0825F6FD187}"/>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315842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1769D-F382-6C4A-F459-4A9FFA846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0992A8-D5BA-AAD2-55A9-9BE77ABEA4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2D115-4F85-550C-2486-EC8689CCB4C6}"/>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C602BE58-170A-BFDD-8137-6FBD66D6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0ED4B-0CF9-37E7-3A18-B83945F3D59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27370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1D31B-D006-E274-EC7D-070FDA23A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14765-A91F-1276-6B7A-86B68A546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381F-E08A-C043-7047-1EA64959D269}"/>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845D9B24-BA0C-70FF-8045-7E784C438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67C4D-B657-A1BB-CE22-113D3097332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960488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085C-92A6-02AE-581B-90D9029AE0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BFF030-93DE-3CA4-9F90-5239ACDD7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2625B0-CB3C-87CE-E8D4-D575C812718E}"/>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1C07B77A-E5EB-EF6D-A827-1FC6FE3D8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726A-0AF8-83B2-C6C1-1EC73BDFE19A}"/>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069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99D6-21C7-D890-DB49-7A88E183A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DEC30-9D75-D0F4-8ACF-86C1CA597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B088E-5D80-293D-5B28-AEC985ABC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B56AD-37EF-37C8-E112-1A7FADFBF625}"/>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6" name="Footer Placeholder 5">
            <a:extLst>
              <a:ext uri="{FF2B5EF4-FFF2-40B4-BE49-F238E27FC236}">
                <a16:creationId xmlns:a16="http://schemas.microsoft.com/office/drawing/2014/main" id="{673D0380-2C8C-A2C5-A059-27938191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82BB3-4358-2EE2-8127-4B48CF44086B}"/>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8244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7FB5-D50E-5A52-E89B-8910BA4EE1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2EB0E-B8D0-D525-640C-791D7E5DE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3D7D0-74F5-9E09-59D0-7B2A55850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BF0F3-BCA7-DC73-CC9A-C9EFA50E94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445931-0806-ABE6-4FDF-FFEBBC879A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4EF2A9-1108-EEF6-A33B-2409E620EA69}"/>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8" name="Footer Placeholder 7">
            <a:extLst>
              <a:ext uri="{FF2B5EF4-FFF2-40B4-BE49-F238E27FC236}">
                <a16:creationId xmlns:a16="http://schemas.microsoft.com/office/drawing/2014/main" id="{FCA95C9B-79C2-D333-C3C0-1EA7500D1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52D6E-A5AC-C821-B333-E92C47DAE830}"/>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73897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407D-C280-1A8E-B80C-C2AC52AA59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716EE-6892-8652-14FB-DED5BC6E851C}"/>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4" name="Footer Placeholder 3">
            <a:extLst>
              <a:ext uri="{FF2B5EF4-FFF2-40B4-BE49-F238E27FC236}">
                <a16:creationId xmlns:a16="http://schemas.microsoft.com/office/drawing/2014/main" id="{60C3C416-79FC-5CFA-29F3-233ABB6F5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B284F-5C7F-078A-4DC7-85DEBE16613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61687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EAAD2D-B97B-D117-AD63-B895976A64B8}"/>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3" name="Footer Placeholder 2">
            <a:extLst>
              <a:ext uri="{FF2B5EF4-FFF2-40B4-BE49-F238E27FC236}">
                <a16:creationId xmlns:a16="http://schemas.microsoft.com/office/drawing/2014/main" id="{ADB5DB30-F83C-7B3F-E384-209D82C9B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7FE60-6AD3-2D61-AEAF-BF7A489F2944}"/>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25313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397E-7423-F62C-9DDD-3ABA66805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8F4EB-879A-A08F-C1B7-C54B37B44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124D1-41DA-2E31-F831-D67FE65A2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14437-BAF3-E6D7-667B-62A25F71B56D}"/>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6" name="Footer Placeholder 5">
            <a:extLst>
              <a:ext uri="{FF2B5EF4-FFF2-40B4-BE49-F238E27FC236}">
                <a16:creationId xmlns:a16="http://schemas.microsoft.com/office/drawing/2014/main" id="{7C9263B2-00C1-8FAE-9B00-B04A76068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912F2-33F6-4EFE-1ADB-535891B4A611}"/>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44710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F00-FBD3-5348-625A-3B9911F58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D5CCB-D6E0-AA04-F571-FB3774E0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D206B3-A7FD-E069-D7C5-5184B38A4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6C88DB-0972-333A-2426-2EAAD89ADB25}"/>
              </a:ext>
            </a:extLst>
          </p:cNvPr>
          <p:cNvSpPr>
            <a:spLocks noGrp="1"/>
          </p:cNvSpPr>
          <p:nvPr>
            <p:ph type="dt" sz="half" idx="10"/>
          </p:nvPr>
        </p:nvSpPr>
        <p:spPr/>
        <p:txBody>
          <a:bodyPr/>
          <a:lstStyle/>
          <a:p>
            <a:fld id="{18D739C1-3407-4B8B-9410-D90919A2794B}" type="datetimeFigureOut">
              <a:rPr lang="en-US" smtClean="0"/>
              <a:t>9/12/2024</a:t>
            </a:fld>
            <a:endParaRPr lang="en-US"/>
          </a:p>
        </p:txBody>
      </p:sp>
      <p:sp>
        <p:nvSpPr>
          <p:cNvPr id="6" name="Footer Placeholder 5">
            <a:extLst>
              <a:ext uri="{FF2B5EF4-FFF2-40B4-BE49-F238E27FC236}">
                <a16:creationId xmlns:a16="http://schemas.microsoft.com/office/drawing/2014/main" id="{B4A02A8B-D277-48BA-DE40-0ADAD6302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CF652B-363C-8C2B-6F14-83ED8B8C5A3E}"/>
              </a:ext>
            </a:extLst>
          </p:cNvPr>
          <p:cNvSpPr>
            <a:spLocks noGrp="1"/>
          </p:cNvSpPr>
          <p:nvPr>
            <p:ph type="sldNum" sz="quarter" idx="12"/>
          </p:nvPr>
        </p:nvSpPr>
        <p:spPr/>
        <p:txBody>
          <a:bodyPr/>
          <a:lstStyle/>
          <a:p>
            <a:fld id="{E56841D0-892A-4C7D-83BA-EE3A7BF99535}" type="slidenum">
              <a:rPr lang="en-US" smtClean="0"/>
              <a:t>‹#›</a:t>
            </a:fld>
            <a:endParaRPr lang="en-US"/>
          </a:p>
        </p:txBody>
      </p:sp>
    </p:spTree>
    <p:extLst>
      <p:ext uri="{BB962C8B-B14F-4D97-AF65-F5344CB8AC3E}">
        <p14:creationId xmlns:p14="http://schemas.microsoft.com/office/powerpoint/2010/main" val="40974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BC08F-8BFE-0759-F299-86858812A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F5464-7177-139F-6930-5ADC35D3D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FDC7D-4577-7F6F-B789-EFD5D7368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739C1-3407-4B8B-9410-D90919A2794B}" type="datetimeFigureOut">
              <a:rPr lang="en-US" smtClean="0"/>
              <a:t>9/12/2024</a:t>
            </a:fld>
            <a:endParaRPr lang="en-US"/>
          </a:p>
        </p:txBody>
      </p:sp>
      <p:sp>
        <p:nvSpPr>
          <p:cNvPr id="5" name="Footer Placeholder 4">
            <a:extLst>
              <a:ext uri="{FF2B5EF4-FFF2-40B4-BE49-F238E27FC236}">
                <a16:creationId xmlns:a16="http://schemas.microsoft.com/office/drawing/2014/main" id="{473C8275-7D7C-8A6F-137F-695BDD5B0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F7E8A-ED95-FCFC-5B9C-20A93D066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841D0-892A-4C7D-83BA-EE3A7BF99535}" type="slidenum">
              <a:rPr lang="en-US" smtClean="0"/>
              <a:t>‹#›</a:t>
            </a:fld>
            <a:endParaRPr lang="en-US"/>
          </a:p>
        </p:txBody>
      </p:sp>
    </p:spTree>
    <p:extLst>
      <p:ext uri="{BB962C8B-B14F-4D97-AF65-F5344CB8AC3E}">
        <p14:creationId xmlns:p14="http://schemas.microsoft.com/office/powerpoint/2010/main" val="301639242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hyperlink" Target="mailto:sierra.scott@riversideinsights.com" TargetMode="External"/><Relationship Id="rId7" Type="http://schemas.openxmlformats.org/officeDocument/2006/relationships/image" Target="../media/image4.png"/><Relationship Id="rId2" Type="http://schemas.openxmlformats.org/officeDocument/2006/relationships/hyperlink" Target="mailto:celia.ortiz@riversideinsights.com" TargetMode="Externa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mailto:screight@ed.sc.gov" TargetMode="External"/><Relationship Id="rId4" Type="http://schemas.openxmlformats.org/officeDocument/2006/relationships/hyperlink" Target="mailto:dctrombly@ed.sc.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hyperlink" Target="http://temoscontodabondo.blogspot.com/2014/06/o-corazon-de-xupiter-deledicia-costa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riversideonlinetest.com/"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riversidedatamanager.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hyperlink" Target="mailto:sierra.scott@riversideinsights.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info.riversideinsights.com/scdoe" TargetMode="Externa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D08E2-D67D-F8E6-003D-78D259BDDF01}"/>
              </a:ext>
            </a:extLst>
          </p:cNvPr>
          <p:cNvSpPr>
            <a:spLocks noGrp="1"/>
          </p:cNvSpPr>
          <p:nvPr>
            <p:ph type="ctrTitle"/>
          </p:nvPr>
        </p:nvSpPr>
        <p:spPr>
          <a:xfrm>
            <a:off x="4853988" y="320041"/>
            <a:ext cx="6707084" cy="3892668"/>
          </a:xfrm>
        </p:spPr>
        <p:txBody>
          <a:bodyPr>
            <a:normAutofit/>
          </a:bodyPr>
          <a:lstStyle/>
          <a:p>
            <a:pPr algn="l"/>
            <a:r>
              <a:rPr lang="en-US" sz="4800" b="1" dirty="0"/>
              <a:t>Gifted and Talented Assessment Program for Grade 2 Students</a:t>
            </a:r>
            <a:endParaRPr lang="en-US" sz="4800" dirty="0"/>
          </a:p>
        </p:txBody>
      </p:sp>
      <p:sp>
        <p:nvSpPr>
          <p:cNvPr id="3" name="Subtitle 2">
            <a:extLst>
              <a:ext uri="{FF2B5EF4-FFF2-40B4-BE49-F238E27FC236}">
                <a16:creationId xmlns:a16="http://schemas.microsoft.com/office/drawing/2014/main" id="{B309BE5D-9F22-B5C5-F7BE-569983E25647}"/>
              </a:ext>
            </a:extLst>
          </p:cNvPr>
          <p:cNvSpPr>
            <a:spLocks noGrp="1"/>
          </p:cNvSpPr>
          <p:nvPr>
            <p:ph type="subTitle" idx="1"/>
          </p:nvPr>
        </p:nvSpPr>
        <p:spPr>
          <a:xfrm>
            <a:off x="4853699" y="4631161"/>
            <a:ext cx="6707366" cy="1569486"/>
          </a:xfrm>
        </p:spPr>
        <p:txBody>
          <a:bodyPr>
            <a:normAutofit/>
          </a:bodyPr>
          <a:lstStyle/>
          <a:p>
            <a:pPr algn="l"/>
            <a:r>
              <a:rPr lang="en-US" b="1" dirty="0"/>
              <a:t>Fall 2024 Pretest Workshop- </a:t>
            </a:r>
          </a:p>
          <a:p>
            <a:pPr algn="l"/>
            <a:r>
              <a:rPr lang="en-US" b="1" dirty="0"/>
              <a:t>Online Administration</a:t>
            </a:r>
          </a:p>
        </p:txBody>
      </p:sp>
      <p:pic>
        <p:nvPicPr>
          <p:cNvPr id="5" name="Picture 4" descr="Iowa logo">
            <a:extLst>
              <a:ext uri="{FF2B5EF4-FFF2-40B4-BE49-F238E27FC236}">
                <a16:creationId xmlns:a16="http://schemas.microsoft.com/office/drawing/2014/main" id="{DDA8A2A7-1D19-8D47-9CC1-782A85C3F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 y="5912392"/>
            <a:ext cx="2175510" cy="576510"/>
          </a:xfrm>
          <a:prstGeom prst="rect">
            <a:avLst/>
          </a:prstGeom>
        </p:spPr>
      </p:pic>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gAT logo">
            <a:extLst>
              <a:ext uri="{FF2B5EF4-FFF2-40B4-BE49-F238E27FC236}">
                <a16:creationId xmlns:a16="http://schemas.microsoft.com/office/drawing/2014/main" id="{7EB04B92-6C9C-74A9-3B83-82E45898F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857" y="6076944"/>
            <a:ext cx="1591818" cy="568897"/>
          </a:xfrm>
          <a:prstGeom prst="rect">
            <a:avLst/>
          </a:prstGeom>
        </p:spPr>
      </p:pic>
      <p:pic>
        <p:nvPicPr>
          <p:cNvPr id="6" name="Picture 5" descr="SCDE logo">
            <a:extLst>
              <a:ext uri="{FF2B5EF4-FFF2-40B4-BE49-F238E27FC236}">
                <a16:creationId xmlns:a16="http://schemas.microsoft.com/office/drawing/2014/main" id="{85645EC5-A323-BAF4-61DF-4D2F5F097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15" y="239568"/>
            <a:ext cx="1438937" cy="1412077"/>
          </a:xfrm>
          <a:prstGeom prst="rect">
            <a:avLst/>
          </a:prstGeom>
        </p:spPr>
      </p:pic>
    </p:spTree>
    <p:extLst>
      <p:ext uri="{BB962C8B-B14F-4D97-AF65-F5344CB8AC3E}">
        <p14:creationId xmlns:p14="http://schemas.microsoft.com/office/powerpoint/2010/main" val="229419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573EAB-3B0F-8F16-D77A-8AD243EA8C10}"/>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14855" y="1253331"/>
            <a:ext cx="10941269" cy="4351338"/>
          </a:xfrm>
        </p:spPr>
        <p:txBody>
          <a:bodyPr>
            <a:normAutofit/>
          </a:bodyPr>
          <a:lstStyle/>
          <a:p>
            <a:pPr marL="342900" indent="-342900">
              <a:lnSpc>
                <a:spcPct val="100000"/>
              </a:lnSpc>
              <a:spcAft>
                <a:spcPts val="1200"/>
              </a:spcAft>
              <a:buFont typeface="Arial" pitchFamily="34" charset="0"/>
              <a:buChar char="•"/>
            </a:pPr>
            <a:r>
              <a:rPr lang="en-US" altLang="en-US" sz="2400" dirty="0">
                <a:solidFill>
                  <a:schemeClr val="tx2"/>
                </a:solidFill>
                <a:latin typeface="+mj-lt"/>
              </a:rPr>
              <a:t>Monitor Students – It is important to monitor the students to ensure they understand the subtest instructions, are working on the correct questions, and are marking their answers correctly in the online test.</a:t>
            </a:r>
          </a:p>
          <a:p>
            <a:pPr marL="342900" indent="-342900">
              <a:lnSpc>
                <a:spcPct val="100000"/>
              </a:lnSpc>
              <a:spcAft>
                <a:spcPts val="1200"/>
              </a:spcAft>
              <a:buFont typeface="Arial" pitchFamily="34" charset="0"/>
              <a:buChar char="•"/>
            </a:pPr>
            <a:r>
              <a:rPr lang="en-US" altLang="en-US" sz="2400" dirty="0">
                <a:solidFill>
                  <a:schemeClr val="tx2"/>
                </a:solidFill>
                <a:latin typeface="+mj-lt"/>
              </a:rPr>
              <a:t>Review Practice Questions with Students – Always confirm that students fully understand the task before they begin the subtest.</a:t>
            </a:r>
          </a:p>
          <a:p>
            <a:pPr marL="342900" indent="-342900">
              <a:lnSpc>
                <a:spcPct val="100000"/>
              </a:lnSpc>
              <a:spcAft>
                <a:spcPts val="1200"/>
              </a:spcAft>
              <a:buFont typeface="Arial" pitchFamily="34" charset="0"/>
              <a:buChar char="•"/>
            </a:pPr>
            <a:r>
              <a:rPr lang="en-US" altLang="en-US" sz="2400" dirty="0">
                <a:solidFill>
                  <a:schemeClr val="tx2"/>
                </a:solidFill>
                <a:latin typeface="+mj-lt"/>
              </a:rPr>
              <a:t>Pace the test to fit the students – The Tests are designed to measure how well, rather than how rapidly students can solve reasoning problems. Adjust the pace of the testing to fit the skill level of the students.</a:t>
            </a:r>
          </a:p>
        </p:txBody>
      </p:sp>
      <p:pic>
        <p:nvPicPr>
          <p:cNvPr id="7" name="Picture 6" descr="CogAT logo">
            <a:extLst>
              <a:ext uri="{FF2B5EF4-FFF2-40B4-BE49-F238E27FC236}">
                <a16:creationId xmlns:a16="http://schemas.microsoft.com/office/drawing/2014/main" id="{2665E17A-20D9-CEBE-76D5-B6F47B6E0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5951356"/>
            <a:ext cx="1773936" cy="633984"/>
          </a:xfrm>
          <a:prstGeom prst="rect">
            <a:avLst/>
          </a:prstGeom>
        </p:spPr>
      </p:pic>
      <p:pic>
        <p:nvPicPr>
          <p:cNvPr id="8" name="Picture 7" descr="Iowa logo">
            <a:extLst>
              <a:ext uri="{FF2B5EF4-FFF2-40B4-BE49-F238E27FC236}">
                <a16:creationId xmlns:a16="http://schemas.microsoft.com/office/drawing/2014/main" id="{B8AFB9AB-D57A-04BD-3ACD-D2B86EBE6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742272"/>
            <a:ext cx="2734249" cy="724770"/>
          </a:xfrm>
          <a:prstGeom prst="rect">
            <a:avLst/>
          </a:prstGeom>
        </p:spPr>
      </p:pic>
    </p:spTree>
    <p:extLst>
      <p:ext uri="{BB962C8B-B14F-4D97-AF65-F5344CB8AC3E}">
        <p14:creationId xmlns:p14="http://schemas.microsoft.com/office/powerpoint/2010/main" val="285997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573EAB-3B0F-8F16-D77A-8AD243EA8C10}"/>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pic>
        <p:nvPicPr>
          <p:cNvPr id="2" name="Picture 1" descr="Iowa Assessments logo">
            <a:extLst>
              <a:ext uri="{FF2B5EF4-FFF2-40B4-BE49-F238E27FC236}">
                <a16:creationId xmlns:a16="http://schemas.microsoft.com/office/drawing/2014/main" id="{1626E04C-A28B-7CD1-2D34-690F05AA1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61" y="5742272"/>
            <a:ext cx="2734249" cy="724770"/>
          </a:xfrm>
          <a:prstGeom prst="rect">
            <a:avLst/>
          </a:prstGeom>
        </p:spPr>
      </p:pic>
      <p:pic>
        <p:nvPicPr>
          <p:cNvPr id="4" name="Picture 3" descr="CogAT logo">
            <a:extLst>
              <a:ext uri="{FF2B5EF4-FFF2-40B4-BE49-F238E27FC236}">
                <a16:creationId xmlns:a16="http://schemas.microsoft.com/office/drawing/2014/main" id="{36FA2A1F-8673-8FF8-D8BF-8CDACEB2B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922" y="5951356"/>
            <a:ext cx="1773936" cy="633984"/>
          </a:xfrm>
          <a:prstGeom prst="rect">
            <a:avLst/>
          </a:prstGeom>
        </p:spPr>
      </p:pic>
      <p:sp>
        <p:nvSpPr>
          <p:cNvPr id="8" name="Content Placeholder 2">
            <a:extLst>
              <a:ext uri="{FF2B5EF4-FFF2-40B4-BE49-F238E27FC236}">
                <a16:creationId xmlns:a16="http://schemas.microsoft.com/office/drawing/2014/main" id="{F7A9A1BD-494C-5667-0D19-1839E15FEB0A}"/>
              </a:ext>
            </a:extLst>
          </p:cNvPr>
          <p:cNvSpPr>
            <a:spLocks noGrp="1"/>
          </p:cNvSpPr>
          <p:nvPr>
            <p:ph idx="1"/>
          </p:nvPr>
        </p:nvSpPr>
        <p:spPr>
          <a:xfrm>
            <a:off x="636654" y="1323191"/>
            <a:ext cx="10941269" cy="4351338"/>
          </a:xfrm>
        </p:spPr>
        <p:txBody>
          <a:bodyPr>
            <a:normAutofit/>
          </a:bodyPr>
          <a:lstStyle/>
          <a:p>
            <a:pPr marL="342900" indent="-342900">
              <a:lnSpc>
                <a:spcPct val="100000"/>
              </a:lnSpc>
              <a:spcAft>
                <a:spcPts val="1200"/>
              </a:spcAft>
              <a:buFont typeface="Arial" pitchFamily="34" charset="0"/>
              <a:buChar char="•"/>
            </a:pPr>
            <a:r>
              <a:rPr lang="en-US" altLang="en-US" sz="2400" dirty="0">
                <a:solidFill>
                  <a:schemeClr val="tx2"/>
                </a:solidFill>
                <a:latin typeface="+mj-lt"/>
              </a:rPr>
              <a:t>Color blindness- CogAT can be used for students who are colorblind without disadvantaging their performance on the assessment. Students do not have to be able to see or name colors to be successful in answering the questions on CogAT.</a:t>
            </a:r>
          </a:p>
          <a:p>
            <a:pPr marL="342900" indent="-342900">
              <a:lnSpc>
                <a:spcPct val="100000"/>
              </a:lnSpc>
              <a:spcAft>
                <a:spcPts val="1200"/>
              </a:spcAft>
            </a:pPr>
            <a:r>
              <a:rPr lang="en-US" altLang="en-US" sz="2400" dirty="0">
                <a:solidFill>
                  <a:schemeClr val="tx2"/>
                </a:solidFill>
                <a:latin typeface="+mj-lt"/>
              </a:rPr>
              <a:t>Usage of Scratch paper during CogAT test (Paper Folding) is not allowed. Scratch paper is permitted for the Math subtest in the Iowa Assessment, but generally not for other subjects.</a:t>
            </a:r>
          </a:p>
          <a:p>
            <a:pPr marL="342900" indent="-342900">
              <a:lnSpc>
                <a:spcPct val="100000"/>
              </a:lnSpc>
              <a:spcAft>
                <a:spcPts val="1200"/>
              </a:spcAft>
              <a:buFont typeface="Arial" pitchFamily="34" charset="0"/>
              <a:buChar char="•"/>
            </a:pPr>
            <a:r>
              <a:rPr lang="en-US" altLang="en-US" sz="2400" dirty="0">
                <a:solidFill>
                  <a:schemeClr val="tx2"/>
                </a:solidFill>
                <a:latin typeface="+mj-lt"/>
              </a:rPr>
              <a:t>Plans for a Normative Update for Fall 2025</a:t>
            </a:r>
            <a:endParaRPr lang="en-US" altLang="en-US" dirty="0">
              <a:solidFill>
                <a:schemeClr val="tx2"/>
              </a:solidFill>
              <a:latin typeface="+mj-lt"/>
            </a:endParaRPr>
          </a:p>
        </p:txBody>
      </p:sp>
    </p:spTree>
    <p:extLst>
      <p:ext uri="{BB962C8B-B14F-4D97-AF65-F5344CB8AC3E}">
        <p14:creationId xmlns:p14="http://schemas.microsoft.com/office/powerpoint/2010/main" val="42730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282933"/>
            <a:ext cx="10515600" cy="806129"/>
          </a:xfrm>
        </p:spPr>
        <p:txBody>
          <a:bodyPr>
            <a:normAutofit/>
          </a:bodyPr>
          <a:lstStyle/>
          <a:p>
            <a:r>
              <a:rPr lang="en-US" b="1" i="1" dirty="0">
                <a:solidFill>
                  <a:schemeClr val="tx2"/>
                </a:solidFill>
              </a:rPr>
              <a:t>Cognitive Ability Test (CogAT</a:t>
            </a:r>
            <a:r>
              <a:rPr lang="en-US" b="1" i="1" baseline="30000" dirty="0">
                <a:solidFill>
                  <a:schemeClr val="tx2"/>
                </a:solidFill>
              </a:rPr>
              <a:t>®</a:t>
            </a:r>
            <a:r>
              <a:rPr lang="en-US" b="1" i="1" dirty="0">
                <a:solidFill>
                  <a:schemeClr val="tx2"/>
                </a:solidFill>
              </a:rPr>
              <a:t>)</a:t>
            </a:r>
            <a:endParaRPr lang="en-US" b="1" dirty="0">
              <a:solidFill>
                <a:schemeClr val="tx2"/>
              </a:solidFill>
            </a:endParaRPr>
          </a:p>
        </p:txBody>
      </p:sp>
      <p:pic>
        <p:nvPicPr>
          <p:cNvPr id="5" name="Picture 4" descr="CogAT logo">
            <a:extLst>
              <a:ext uri="{FF2B5EF4-FFF2-40B4-BE49-F238E27FC236}">
                <a16:creationId xmlns:a16="http://schemas.microsoft.com/office/drawing/2014/main" id="{CF326683-BBE1-A706-5477-689026709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183" y="393922"/>
            <a:ext cx="1773936" cy="633984"/>
          </a:xfrm>
          <a:prstGeom prst="rect">
            <a:avLst/>
          </a:prstGeom>
        </p:spPr>
      </p:pic>
      <p:sp>
        <p:nvSpPr>
          <p:cNvPr id="3" name="TextBox 2">
            <a:extLst>
              <a:ext uri="{FF2B5EF4-FFF2-40B4-BE49-F238E27FC236}">
                <a16:creationId xmlns:a16="http://schemas.microsoft.com/office/drawing/2014/main" id="{55B38010-D3A1-2933-2771-B742EA8B4F19}"/>
              </a:ext>
            </a:extLst>
          </p:cNvPr>
          <p:cNvSpPr txBox="1"/>
          <p:nvPr/>
        </p:nvSpPr>
        <p:spPr>
          <a:xfrm>
            <a:off x="584061" y="1181234"/>
            <a:ext cx="9720919" cy="523220"/>
          </a:xfrm>
          <a:prstGeom prst="rect">
            <a:avLst/>
          </a:prstGeom>
          <a:noFill/>
        </p:spPr>
        <p:txBody>
          <a:bodyPr wrap="square" rtlCol="0">
            <a:spAutoFit/>
          </a:bodyPr>
          <a:lstStyle/>
          <a:p>
            <a:r>
              <a:rPr lang="en-US" sz="2800" dirty="0">
                <a:solidFill>
                  <a:schemeClr val="tx2"/>
                </a:solidFill>
                <a:latin typeface="+mj-lt"/>
              </a:rPr>
              <a:t>All of the following CogAT tests </a:t>
            </a:r>
            <a:r>
              <a:rPr lang="en-US" sz="2800" b="1" i="1" dirty="0">
                <a:solidFill>
                  <a:schemeClr val="tx2"/>
                </a:solidFill>
                <a:latin typeface="+mj-lt"/>
              </a:rPr>
              <a:t>must be </a:t>
            </a:r>
            <a:r>
              <a:rPr lang="en-US" sz="2800" dirty="0">
                <a:solidFill>
                  <a:schemeClr val="tx2"/>
                </a:solidFill>
                <a:latin typeface="+mj-lt"/>
              </a:rPr>
              <a:t>administered: </a:t>
            </a:r>
          </a:p>
        </p:txBody>
      </p:sp>
      <p:graphicFrame>
        <p:nvGraphicFramePr>
          <p:cNvPr id="4" name="Table 6" descr="Table outlining Required sections of each test, number of items, and estimated time (minutes)">
            <a:extLst>
              <a:ext uri="{FF2B5EF4-FFF2-40B4-BE49-F238E27FC236}">
                <a16:creationId xmlns:a16="http://schemas.microsoft.com/office/drawing/2014/main" id="{936BAC03-9AA6-BB2F-3EC2-135B63647F11}"/>
              </a:ext>
            </a:extLst>
          </p:cNvPr>
          <p:cNvGraphicFramePr>
            <a:graphicFrameLocks noGrp="1"/>
          </p:cNvGraphicFramePr>
          <p:nvPr>
            <p:extLst>
              <p:ext uri="{D42A27DB-BD31-4B8C-83A1-F6EECF244321}">
                <p14:modId xmlns:p14="http://schemas.microsoft.com/office/powerpoint/2010/main" val="3954012633"/>
              </p:ext>
            </p:extLst>
          </p:nvPr>
        </p:nvGraphicFramePr>
        <p:xfrm>
          <a:off x="718457" y="1796626"/>
          <a:ext cx="6712357" cy="3841244"/>
        </p:xfrm>
        <a:graphic>
          <a:graphicData uri="http://schemas.openxmlformats.org/drawingml/2006/table">
            <a:tbl>
              <a:tblPr firstRow="1" bandRow="1">
                <a:effectLst>
                  <a:outerShdw blurRad="50800" dist="38100" dir="2700000" algn="tl" rotWithShape="0">
                    <a:prstClr val="black">
                      <a:alpha val="40000"/>
                    </a:prstClr>
                  </a:outerShdw>
                </a:effectLst>
              </a:tblPr>
              <a:tblGrid>
                <a:gridCol w="2487198">
                  <a:extLst>
                    <a:ext uri="{9D8B030D-6E8A-4147-A177-3AD203B41FA5}">
                      <a16:colId xmlns:a16="http://schemas.microsoft.com/office/drawing/2014/main" val="2796197955"/>
                    </a:ext>
                  </a:extLst>
                </a:gridCol>
                <a:gridCol w="1566042">
                  <a:extLst>
                    <a:ext uri="{9D8B030D-6E8A-4147-A177-3AD203B41FA5}">
                      <a16:colId xmlns:a16="http://schemas.microsoft.com/office/drawing/2014/main" val="1768918353"/>
                    </a:ext>
                  </a:extLst>
                </a:gridCol>
                <a:gridCol w="2659117">
                  <a:extLst>
                    <a:ext uri="{9D8B030D-6E8A-4147-A177-3AD203B41FA5}">
                      <a16:colId xmlns:a16="http://schemas.microsoft.com/office/drawing/2014/main" val="3904427743"/>
                    </a:ext>
                  </a:extLst>
                </a:gridCol>
              </a:tblGrid>
              <a:tr h="640844">
                <a:tc>
                  <a:txBody>
                    <a:bodyPr/>
                    <a:lstStyle/>
                    <a:p>
                      <a:pPr algn="l"/>
                      <a:r>
                        <a:rPr lang="en-US" sz="1400" b="1" dirty="0">
                          <a:solidFill>
                            <a:schemeClr val="bg1"/>
                          </a:solidFill>
                          <a:latin typeface="+mj-lt"/>
                        </a:rPr>
                        <a:t>Required Sections of Each Test</a:t>
                      </a:r>
                    </a:p>
                  </a:txBody>
                  <a:tcPr anchor="b" anchorCtr="1">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solidFill>
                  </a:tcPr>
                </a:tc>
                <a:tc>
                  <a:txBody>
                    <a:bodyPr/>
                    <a:lstStyle/>
                    <a:p>
                      <a:r>
                        <a:rPr lang="en-US" sz="1400" b="1" dirty="0">
                          <a:solidFill>
                            <a:schemeClr val="bg1"/>
                          </a:solidFill>
                          <a:latin typeface="+mj-lt"/>
                        </a:rPr>
                        <a:t>Number of Items</a:t>
                      </a:r>
                    </a:p>
                  </a:txBody>
                  <a:tcPr anchor="b" anchorCtr="1">
                    <a:lnL w="12700" cmpd="sng">
                      <a:noFill/>
                      <a:prstDash val="solid"/>
                    </a:lnL>
                    <a:solidFill>
                      <a:schemeClr val="tx2"/>
                    </a:solidFill>
                  </a:tcPr>
                </a:tc>
                <a:tc>
                  <a:txBody>
                    <a:bodyPr/>
                    <a:lstStyle/>
                    <a:p>
                      <a:r>
                        <a:rPr lang="en-US" sz="1400" b="1" dirty="0">
                          <a:solidFill>
                            <a:schemeClr val="bg1"/>
                          </a:solidFill>
                          <a:latin typeface="+mj-lt"/>
                        </a:rPr>
                        <a:t>Estimated Time (minutes)</a:t>
                      </a:r>
                    </a:p>
                  </a:txBody>
                  <a:tcPr anchor="b" anchorCtr="1">
                    <a:solidFill>
                      <a:schemeClr val="tx2"/>
                    </a:solidFill>
                  </a:tcPr>
                </a:tc>
                <a:extLst>
                  <a:ext uri="{0D108BD9-81ED-4DB2-BD59-A6C34878D82A}">
                    <a16:rowId xmlns:a16="http://schemas.microsoft.com/office/drawing/2014/main" val="706840363"/>
                  </a:ext>
                </a:extLst>
              </a:tr>
              <a:tr h="839323">
                <a:tc>
                  <a:txBody>
                    <a:bodyPr/>
                    <a:lstStyle/>
                    <a:p>
                      <a:r>
                        <a:rPr lang="en-US" sz="1600" dirty="0">
                          <a:latin typeface="+mj-lt"/>
                        </a:rPr>
                        <a:t>Verbal Battery</a:t>
                      </a:r>
                    </a:p>
                    <a:p>
                      <a:pPr marL="171450" indent="-171450">
                        <a:buFont typeface="Arial" panose="020B0604020202020204" pitchFamily="34" charset="0"/>
                        <a:buChar char="•"/>
                      </a:pPr>
                      <a:r>
                        <a:rPr lang="en-US" sz="1600" dirty="0">
                          <a:latin typeface="+mj-lt"/>
                        </a:rPr>
                        <a:t>Picture Analogies</a:t>
                      </a:r>
                    </a:p>
                    <a:p>
                      <a:pPr marL="171450" indent="-171450">
                        <a:buFont typeface="Arial" panose="020B0604020202020204" pitchFamily="34" charset="0"/>
                        <a:buChar char="•"/>
                      </a:pPr>
                      <a:r>
                        <a:rPr lang="en-US" sz="1600" dirty="0">
                          <a:latin typeface="+mj-lt"/>
                        </a:rPr>
                        <a:t>Sentence Competition</a:t>
                      </a:r>
                    </a:p>
                    <a:p>
                      <a:pPr marL="171450" indent="-171450">
                        <a:buFont typeface="Arial" panose="020B0604020202020204" pitchFamily="34" charset="0"/>
                        <a:buChar char="•"/>
                      </a:pPr>
                      <a:r>
                        <a:rPr lang="en-US" sz="1600" dirty="0">
                          <a:latin typeface="+mj-lt"/>
                        </a:rPr>
                        <a:t>Picture Classification</a:t>
                      </a:r>
                    </a:p>
                  </a:txBody>
                  <a:tcPr>
                    <a:lnT w="12700" cmpd="sng">
                      <a:noFill/>
                      <a:prstDash val="solid"/>
                    </a:lnT>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18</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13</a:t>
                      </a:r>
                    </a:p>
                    <a:p>
                      <a:pPr algn="ctr"/>
                      <a:r>
                        <a:rPr lang="en-US" sz="1600" dirty="0">
                          <a:latin typeface="+mj-lt"/>
                        </a:rPr>
                        <a:t>14</a:t>
                      </a:r>
                    </a:p>
                    <a:p>
                      <a:pPr algn="ctr"/>
                      <a:r>
                        <a:rPr lang="en-US" sz="1600" dirty="0">
                          <a:latin typeface="+mj-lt"/>
                        </a:rPr>
                        <a:t>13</a:t>
                      </a:r>
                    </a:p>
                  </a:txBody>
                  <a:tcPr/>
                </a:tc>
                <a:extLst>
                  <a:ext uri="{0D108BD9-81ED-4DB2-BD59-A6C34878D82A}">
                    <a16:rowId xmlns:a16="http://schemas.microsoft.com/office/drawing/2014/main" val="1187368575"/>
                  </a:ext>
                </a:extLst>
              </a:tr>
              <a:tr h="1025839">
                <a:tc>
                  <a:txBody>
                    <a:bodyPr/>
                    <a:lstStyle/>
                    <a:p>
                      <a:r>
                        <a:rPr lang="en-US" sz="1600" dirty="0">
                          <a:latin typeface="+mj-lt"/>
                        </a:rPr>
                        <a:t>Quantitative Battery</a:t>
                      </a:r>
                    </a:p>
                    <a:p>
                      <a:pPr marL="171450" indent="-171450">
                        <a:buFont typeface="Arial" panose="020B0604020202020204" pitchFamily="34" charset="0"/>
                        <a:buChar char="•"/>
                      </a:pPr>
                      <a:r>
                        <a:rPr lang="en-US" sz="1600" dirty="0">
                          <a:latin typeface="+mj-lt"/>
                        </a:rPr>
                        <a:t>Number Analogies</a:t>
                      </a:r>
                    </a:p>
                    <a:p>
                      <a:pPr marL="171450" indent="-171450">
                        <a:buFont typeface="Arial" panose="020B0604020202020204" pitchFamily="34" charset="0"/>
                        <a:buChar char="•"/>
                      </a:pPr>
                      <a:r>
                        <a:rPr lang="en-US" sz="1600" dirty="0">
                          <a:latin typeface="+mj-lt"/>
                        </a:rPr>
                        <a:t>Number Puzzles</a:t>
                      </a:r>
                    </a:p>
                    <a:p>
                      <a:pPr marL="171450" indent="-171450">
                        <a:buFont typeface="Arial" panose="020B0604020202020204" pitchFamily="34" charset="0"/>
                        <a:buChar char="•"/>
                      </a:pPr>
                      <a:r>
                        <a:rPr lang="en-US" sz="1600" dirty="0">
                          <a:latin typeface="+mj-lt"/>
                        </a:rPr>
                        <a:t>Number Series</a:t>
                      </a:r>
                    </a:p>
                  </a:txBody>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14</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15</a:t>
                      </a:r>
                    </a:p>
                    <a:p>
                      <a:pPr algn="ctr"/>
                      <a:r>
                        <a:rPr lang="en-US" sz="1600" dirty="0">
                          <a:latin typeface="+mj-lt"/>
                        </a:rPr>
                        <a:t>15</a:t>
                      </a:r>
                    </a:p>
                    <a:p>
                      <a:pPr algn="ctr"/>
                      <a:r>
                        <a:rPr lang="en-US" sz="1600" dirty="0">
                          <a:latin typeface="+mj-lt"/>
                        </a:rPr>
                        <a:t>15</a:t>
                      </a:r>
                    </a:p>
                  </a:txBody>
                  <a:tcPr/>
                </a:tc>
                <a:extLst>
                  <a:ext uri="{0D108BD9-81ED-4DB2-BD59-A6C34878D82A}">
                    <a16:rowId xmlns:a16="http://schemas.microsoft.com/office/drawing/2014/main" val="3622763472"/>
                  </a:ext>
                </a:extLst>
              </a:tr>
              <a:tr h="839323">
                <a:tc>
                  <a:txBody>
                    <a:bodyPr/>
                    <a:lstStyle/>
                    <a:p>
                      <a:r>
                        <a:rPr lang="en-US" sz="1600" dirty="0">
                          <a:latin typeface="+mj-lt"/>
                        </a:rPr>
                        <a:t>Nonverbal Battery</a:t>
                      </a:r>
                    </a:p>
                    <a:p>
                      <a:pPr marL="171450" indent="-171450">
                        <a:buFont typeface="Arial" panose="020B0604020202020204" pitchFamily="34" charset="0"/>
                        <a:buChar char="•"/>
                      </a:pPr>
                      <a:r>
                        <a:rPr lang="en-US" sz="1600" dirty="0">
                          <a:latin typeface="+mj-lt"/>
                        </a:rPr>
                        <a:t>Figure Matrices</a:t>
                      </a:r>
                    </a:p>
                    <a:p>
                      <a:pPr marL="171450" indent="-171450">
                        <a:buFont typeface="Arial" panose="020B0604020202020204" pitchFamily="34" charset="0"/>
                        <a:buChar char="•"/>
                      </a:pPr>
                      <a:r>
                        <a:rPr lang="en-US" sz="1600" dirty="0">
                          <a:latin typeface="+mj-lt"/>
                        </a:rPr>
                        <a:t>Paper Folding</a:t>
                      </a:r>
                    </a:p>
                    <a:p>
                      <a:pPr marL="171450" indent="-171450">
                        <a:buFont typeface="Arial" panose="020B0604020202020204" pitchFamily="34" charset="0"/>
                        <a:buChar char="•"/>
                      </a:pPr>
                      <a:r>
                        <a:rPr lang="en-US" sz="1600" dirty="0">
                          <a:latin typeface="+mj-lt"/>
                        </a:rPr>
                        <a:t>Figure Classification</a:t>
                      </a:r>
                    </a:p>
                  </a:txBody>
                  <a:tcPr/>
                </a:tc>
                <a:tc>
                  <a:txBody>
                    <a:bodyPr/>
                    <a:lstStyle/>
                    <a:p>
                      <a:pPr algn="ctr"/>
                      <a:endParaRPr lang="en-US" sz="1600" dirty="0">
                        <a:latin typeface="+mj-lt"/>
                      </a:endParaRPr>
                    </a:p>
                    <a:p>
                      <a:pPr algn="ctr"/>
                      <a:r>
                        <a:rPr lang="en-US" sz="1600" dirty="0">
                          <a:latin typeface="+mj-lt"/>
                        </a:rPr>
                        <a:t>18</a:t>
                      </a:r>
                    </a:p>
                    <a:p>
                      <a:pPr algn="ctr"/>
                      <a:r>
                        <a:rPr lang="en-US" sz="1600" dirty="0">
                          <a:latin typeface="+mj-lt"/>
                        </a:rPr>
                        <a:t>16</a:t>
                      </a:r>
                    </a:p>
                    <a:p>
                      <a:pPr algn="ctr"/>
                      <a:r>
                        <a:rPr lang="en-US" sz="1600" dirty="0">
                          <a:latin typeface="+mj-lt"/>
                        </a:rPr>
                        <a:t>18</a:t>
                      </a:r>
                    </a:p>
                  </a:txBody>
                  <a:tcPr/>
                </a:tc>
                <a:tc>
                  <a:txBody>
                    <a:bodyPr/>
                    <a:lstStyle/>
                    <a:p>
                      <a:pPr algn="ctr"/>
                      <a:endParaRPr lang="en-US" sz="1600" dirty="0">
                        <a:latin typeface="+mj-lt"/>
                      </a:endParaRPr>
                    </a:p>
                    <a:p>
                      <a:pPr algn="ctr"/>
                      <a:r>
                        <a:rPr lang="en-US" sz="1600" dirty="0">
                          <a:latin typeface="+mj-lt"/>
                        </a:rPr>
                        <a:t>13</a:t>
                      </a:r>
                    </a:p>
                    <a:p>
                      <a:pPr algn="ctr"/>
                      <a:r>
                        <a:rPr lang="en-US" sz="1600" dirty="0">
                          <a:latin typeface="+mj-lt"/>
                        </a:rPr>
                        <a:t>11</a:t>
                      </a:r>
                    </a:p>
                    <a:p>
                      <a:pPr algn="ctr"/>
                      <a:r>
                        <a:rPr lang="en-US" sz="1600" dirty="0">
                          <a:latin typeface="+mj-lt"/>
                        </a:rPr>
                        <a:t>13</a:t>
                      </a:r>
                    </a:p>
                  </a:txBody>
                  <a:tcPr/>
                </a:tc>
                <a:extLst>
                  <a:ext uri="{0D108BD9-81ED-4DB2-BD59-A6C34878D82A}">
                    <a16:rowId xmlns:a16="http://schemas.microsoft.com/office/drawing/2014/main" val="2798821146"/>
                  </a:ext>
                </a:extLst>
              </a:tr>
            </a:tbl>
          </a:graphicData>
        </a:graphic>
      </p:graphicFrame>
      <p:sp>
        <p:nvSpPr>
          <p:cNvPr id="6" name="TextBox 5">
            <a:extLst>
              <a:ext uri="{FF2B5EF4-FFF2-40B4-BE49-F238E27FC236}">
                <a16:creationId xmlns:a16="http://schemas.microsoft.com/office/drawing/2014/main" id="{365FFF4C-C6C0-F4CE-DCC0-CE0083F1F0D3}"/>
              </a:ext>
            </a:extLst>
          </p:cNvPr>
          <p:cNvSpPr txBox="1"/>
          <p:nvPr/>
        </p:nvSpPr>
        <p:spPr>
          <a:xfrm>
            <a:off x="718457" y="5790564"/>
            <a:ext cx="7315201" cy="400110"/>
          </a:xfrm>
          <a:prstGeom prst="rect">
            <a:avLst/>
          </a:prstGeom>
          <a:noFill/>
        </p:spPr>
        <p:txBody>
          <a:bodyPr wrap="square" rtlCol="0">
            <a:spAutoFit/>
          </a:bodyPr>
          <a:lstStyle/>
          <a:p>
            <a:r>
              <a:rPr lang="en-US" sz="2000" i="1" dirty="0">
                <a:latin typeface="+mj-lt"/>
              </a:rPr>
              <a:t>All nine tests are combined to obtain a Composite Aptitude score.</a:t>
            </a:r>
          </a:p>
        </p:txBody>
      </p:sp>
    </p:spTree>
    <p:extLst>
      <p:ext uri="{BB962C8B-B14F-4D97-AF65-F5344CB8AC3E}">
        <p14:creationId xmlns:p14="http://schemas.microsoft.com/office/powerpoint/2010/main" val="398122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326070"/>
            <a:ext cx="10515600" cy="754793"/>
          </a:xfrm>
        </p:spPr>
        <p:txBody>
          <a:bodyPr/>
          <a:lstStyle/>
          <a:p>
            <a:r>
              <a:rPr lang="en-US" b="1" i="1" spc="300" dirty="0">
                <a:solidFill>
                  <a:schemeClr val="tx2"/>
                </a:solidFill>
              </a:rPr>
              <a:t>Iowa Assessments</a:t>
            </a:r>
            <a:endParaRPr lang="en-US" b="1" spc="300" dirty="0">
              <a:solidFill>
                <a:schemeClr val="tx2"/>
              </a:solidFill>
            </a:endParaRPr>
          </a:p>
        </p:txBody>
      </p:sp>
      <p:pic>
        <p:nvPicPr>
          <p:cNvPr id="4" name="Picture 3" descr="Iowa logo">
            <a:extLst>
              <a:ext uri="{FF2B5EF4-FFF2-40B4-BE49-F238E27FC236}">
                <a16:creationId xmlns:a16="http://schemas.microsoft.com/office/drawing/2014/main" id="{32DC6772-506A-286D-DE9A-3A1AAB081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989" y="220916"/>
            <a:ext cx="2353057" cy="623727"/>
          </a:xfrm>
          <a:prstGeom prst="rect">
            <a:avLst/>
          </a:prstGeom>
        </p:spPr>
      </p:pic>
      <p:sp>
        <p:nvSpPr>
          <p:cNvPr id="6" name="TextBox 5">
            <a:extLst>
              <a:ext uri="{FF2B5EF4-FFF2-40B4-BE49-F238E27FC236}">
                <a16:creationId xmlns:a16="http://schemas.microsoft.com/office/drawing/2014/main" id="{24955EB3-BB5F-B7A2-4BE7-4DD000020D08}"/>
              </a:ext>
            </a:extLst>
          </p:cNvPr>
          <p:cNvSpPr txBox="1"/>
          <p:nvPr/>
        </p:nvSpPr>
        <p:spPr>
          <a:xfrm>
            <a:off x="547009" y="1204941"/>
            <a:ext cx="11078933" cy="523220"/>
          </a:xfrm>
          <a:prstGeom prst="rect">
            <a:avLst/>
          </a:prstGeom>
          <a:noFill/>
        </p:spPr>
        <p:txBody>
          <a:bodyPr wrap="square" rtlCol="0">
            <a:spAutoFit/>
          </a:bodyPr>
          <a:lstStyle/>
          <a:p>
            <a:r>
              <a:rPr lang="en-US" sz="2800" dirty="0">
                <a:solidFill>
                  <a:schemeClr val="tx2"/>
                </a:solidFill>
                <a:latin typeface="+mj-lt"/>
              </a:rPr>
              <a:t>All the following subtests in the IA level 7 tests must be administered: </a:t>
            </a:r>
          </a:p>
        </p:txBody>
      </p:sp>
      <p:sp>
        <p:nvSpPr>
          <p:cNvPr id="7" name="TextBox 6">
            <a:extLst>
              <a:ext uri="{FF2B5EF4-FFF2-40B4-BE49-F238E27FC236}">
                <a16:creationId xmlns:a16="http://schemas.microsoft.com/office/drawing/2014/main" id="{A9FB0CFE-B2BB-F813-8CA4-8A83B1EB6075}"/>
              </a:ext>
            </a:extLst>
          </p:cNvPr>
          <p:cNvSpPr txBox="1"/>
          <p:nvPr/>
        </p:nvSpPr>
        <p:spPr>
          <a:xfrm>
            <a:off x="642256" y="5597299"/>
            <a:ext cx="10025743" cy="741870"/>
          </a:xfrm>
          <a:prstGeom prst="rect">
            <a:avLst/>
          </a:prstGeom>
          <a:noFill/>
        </p:spPr>
        <p:txBody>
          <a:bodyPr wrap="square" rtlCol="0">
            <a:spAutoFit/>
          </a:bodyPr>
          <a:lstStyle/>
          <a:p>
            <a:r>
              <a:rPr lang="en-US" dirty="0">
                <a:latin typeface="+mj-lt"/>
              </a:rPr>
              <a:t>*Both Reading Parts 1 and 2 must be completed to obtain a Reading score.</a:t>
            </a:r>
          </a:p>
          <a:p>
            <a:pPr>
              <a:lnSpc>
                <a:spcPct val="150000"/>
              </a:lnSpc>
            </a:pPr>
            <a:r>
              <a:rPr lang="en-US" dirty="0">
                <a:latin typeface="+mj-lt"/>
              </a:rPr>
              <a:t>**Mathematics Parts 1 and 2 must be completed to receive a </a:t>
            </a:r>
            <a:r>
              <a:rPr lang="en-US" b="1" dirty="0">
                <a:latin typeface="+mj-lt"/>
              </a:rPr>
              <a:t>Total</a:t>
            </a:r>
            <a:r>
              <a:rPr lang="en-US" dirty="0">
                <a:latin typeface="+mj-lt"/>
              </a:rPr>
              <a:t> Math score</a:t>
            </a:r>
          </a:p>
        </p:txBody>
      </p:sp>
      <p:graphicFrame>
        <p:nvGraphicFramePr>
          <p:cNvPr id="9" name="Table 6" descr="Table outlining Required sections of each test, number of items, and estimated time (minutes)">
            <a:extLst>
              <a:ext uri="{FF2B5EF4-FFF2-40B4-BE49-F238E27FC236}">
                <a16:creationId xmlns:a16="http://schemas.microsoft.com/office/drawing/2014/main" id="{0F6D9F1A-3DF5-0B03-2F60-7868740E2874}"/>
              </a:ext>
            </a:extLst>
          </p:cNvPr>
          <p:cNvGraphicFramePr>
            <a:graphicFrameLocks noGrp="1"/>
          </p:cNvGraphicFramePr>
          <p:nvPr>
            <p:extLst>
              <p:ext uri="{D42A27DB-BD31-4B8C-83A1-F6EECF244321}">
                <p14:modId xmlns:p14="http://schemas.microsoft.com/office/powerpoint/2010/main" val="1695169124"/>
              </p:ext>
            </p:extLst>
          </p:nvPr>
        </p:nvGraphicFramePr>
        <p:xfrm>
          <a:off x="718457" y="1865704"/>
          <a:ext cx="8175173" cy="367000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135808">
                  <a:extLst>
                    <a:ext uri="{9D8B030D-6E8A-4147-A177-3AD203B41FA5}">
                      <a16:colId xmlns:a16="http://schemas.microsoft.com/office/drawing/2014/main" val="2796197955"/>
                    </a:ext>
                  </a:extLst>
                </a:gridCol>
                <a:gridCol w="2082386">
                  <a:extLst>
                    <a:ext uri="{9D8B030D-6E8A-4147-A177-3AD203B41FA5}">
                      <a16:colId xmlns:a16="http://schemas.microsoft.com/office/drawing/2014/main" val="1768918353"/>
                    </a:ext>
                  </a:extLst>
                </a:gridCol>
                <a:gridCol w="2956979">
                  <a:extLst>
                    <a:ext uri="{9D8B030D-6E8A-4147-A177-3AD203B41FA5}">
                      <a16:colId xmlns:a16="http://schemas.microsoft.com/office/drawing/2014/main" val="3904427743"/>
                    </a:ext>
                  </a:extLst>
                </a:gridCol>
              </a:tblGrid>
              <a:tr h="807685">
                <a:tc>
                  <a:txBody>
                    <a:bodyPr/>
                    <a:lstStyle/>
                    <a:p>
                      <a:pPr algn="l"/>
                      <a:r>
                        <a:rPr lang="en-US" sz="1600" b="1" dirty="0">
                          <a:solidFill>
                            <a:schemeClr val="bg1"/>
                          </a:solidFill>
                          <a:latin typeface="+mj-lt"/>
                        </a:rPr>
                        <a:t>IA Form G, Level 7 Core Battery</a:t>
                      </a:r>
                    </a:p>
                  </a:txBody>
                  <a:tcPr anchor="b" anchorCtr="1">
                    <a:solidFill>
                      <a:schemeClr val="tx2"/>
                    </a:solidFill>
                  </a:tcPr>
                </a:tc>
                <a:tc>
                  <a:txBody>
                    <a:bodyPr/>
                    <a:lstStyle/>
                    <a:p>
                      <a:pPr algn="l"/>
                      <a:r>
                        <a:rPr lang="en-US" sz="1600" b="1" dirty="0">
                          <a:solidFill>
                            <a:schemeClr val="bg1"/>
                          </a:solidFill>
                          <a:latin typeface="+mj-lt"/>
                        </a:rPr>
                        <a:t>Number of Items</a:t>
                      </a:r>
                    </a:p>
                  </a:txBody>
                  <a:tcPr anchor="b" anchorCtr="1">
                    <a:solidFill>
                      <a:schemeClr val="tx2"/>
                    </a:solidFill>
                  </a:tcPr>
                </a:tc>
                <a:tc>
                  <a:txBody>
                    <a:bodyPr/>
                    <a:lstStyle/>
                    <a:p>
                      <a:pPr algn="l"/>
                      <a:r>
                        <a:rPr lang="en-US" sz="1600" b="1" dirty="0">
                          <a:solidFill>
                            <a:schemeClr val="bg1"/>
                          </a:solidFill>
                          <a:latin typeface="+mj-lt"/>
                        </a:rPr>
                        <a:t>Estimated Time (minutes)</a:t>
                      </a:r>
                    </a:p>
                  </a:txBody>
                  <a:tcPr anchor="b" anchorCtr="1">
                    <a:solidFill>
                      <a:schemeClr val="tx2"/>
                    </a:solidFill>
                  </a:tcPr>
                </a:tc>
                <a:extLst>
                  <a:ext uri="{0D108BD9-81ED-4DB2-BD59-A6C34878D82A}">
                    <a16:rowId xmlns:a16="http://schemas.microsoft.com/office/drawing/2014/main" val="706840363"/>
                  </a:ext>
                </a:extLst>
              </a:tr>
              <a:tr h="467945">
                <a:tc>
                  <a:txBody>
                    <a:bodyPr/>
                    <a:lstStyle/>
                    <a:p>
                      <a:r>
                        <a:rPr lang="en-US" sz="1600" dirty="0">
                          <a:latin typeface="+mj-lt"/>
                        </a:rPr>
                        <a:t>Reading: Part 1*</a:t>
                      </a:r>
                    </a:p>
                  </a:txBody>
                  <a:tcPr anchor="b"/>
                </a:tc>
                <a:tc>
                  <a:txBody>
                    <a:bodyPr/>
                    <a:lstStyle/>
                    <a:p>
                      <a:pPr algn="ctr"/>
                      <a:r>
                        <a:rPr lang="en-US" sz="1600" dirty="0">
                          <a:latin typeface="+mj-lt"/>
                        </a:rPr>
                        <a:t>17</a:t>
                      </a:r>
                    </a:p>
                  </a:txBody>
                  <a:tcPr anchor="b"/>
                </a:tc>
                <a:tc>
                  <a:txBody>
                    <a:bodyPr/>
                    <a:lstStyle/>
                    <a:p>
                      <a:pPr algn="ctr"/>
                      <a:r>
                        <a:rPr lang="en-US" sz="1600" dirty="0">
                          <a:latin typeface="+mj-lt"/>
                        </a:rPr>
                        <a:t>20</a:t>
                      </a:r>
                    </a:p>
                  </a:txBody>
                  <a:tcPr anchor="b"/>
                </a:tc>
                <a:extLst>
                  <a:ext uri="{0D108BD9-81ED-4DB2-BD59-A6C34878D82A}">
                    <a16:rowId xmlns:a16="http://schemas.microsoft.com/office/drawing/2014/main" val="1187368575"/>
                  </a:ext>
                </a:extLst>
              </a:tr>
              <a:tr h="467945">
                <a:tc>
                  <a:txBody>
                    <a:bodyPr/>
                    <a:lstStyle/>
                    <a:p>
                      <a:r>
                        <a:rPr lang="en-US" sz="1600" dirty="0">
                          <a:latin typeface="+mj-lt"/>
                        </a:rPr>
                        <a:t>Reading: Part 2*</a:t>
                      </a:r>
                    </a:p>
                  </a:txBody>
                  <a:tcPr anchor="b"/>
                </a:tc>
                <a:tc>
                  <a:txBody>
                    <a:bodyPr/>
                    <a:lstStyle/>
                    <a:p>
                      <a:pPr algn="ctr"/>
                      <a:r>
                        <a:rPr lang="en-US" sz="1600" dirty="0">
                          <a:latin typeface="+mj-lt"/>
                        </a:rPr>
                        <a:t>18</a:t>
                      </a:r>
                    </a:p>
                  </a:txBody>
                  <a:tcPr anchor="b"/>
                </a:tc>
                <a:tc>
                  <a:txBody>
                    <a:bodyPr/>
                    <a:lstStyle/>
                    <a:p>
                      <a:pPr algn="ctr"/>
                      <a:r>
                        <a:rPr lang="en-US" sz="1600" dirty="0">
                          <a:latin typeface="+mj-lt"/>
                        </a:rPr>
                        <a:t>25</a:t>
                      </a:r>
                    </a:p>
                  </a:txBody>
                  <a:tcPr anchor="b"/>
                </a:tc>
                <a:extLst>
                  <a:ext uri="{0D108BD9-81ED-4DB2-BD59-A6C34878D82A}">
                    <a16:rowId xmlns:a16="http://schemas.microsoft.com/office/drawing/2014/main" val="3622763472"/>
                  </a:ext>
                </a:extLst>
              </a:tr>
              <a:tr h="467945">
                <a:tc>
                  <a:txBody>
                    <a:bodyPr/>
                    <a:lstStyle/>
                    <a:p>
                      <a:pPr algn="r"/>
                      <a:r>
                        <a:rPr lang="en-US" b="1" dirty="0">
                          <a:latin typeface="+mj-lt"/>
                        </a:rPr>
                        <a:t>Reading Totals</a:t>
                      </a:r>
                    </a:p>
                  </a:txBody>
                  <a:tcPr anchor="b"/>
                </a:tc>
                <a:tc>
                  <a:txBody>
                    <a:bodyPr/>
                    <a:lstStyle/>
                    <a:p>
                      <a:pPr algn="ctr"/>
                      <a:r>
                        <a:rPr lang="en-US" b="1" dirty="0">
                          <a:latin typeface="+mj-lt"/>
                        </a:rPr>
                        <a:t>35</a:t>
                      </a:r>
                    </a:p>
                  </a:txBody>
                  <a:tcPr anchor="b"/>
                </a:tc>
                <a:tc>
                  <a:txBody>
                    <a:bodyPr/>
                    <a:lstStyle/>
                    <a:p>
                      <a:pPr algn="ctr"/>
                      <a:r>
                        <a:rPr lang="en-US" b="1" dirty="0">
                          <a:latin typeface="+mj-lt"/>
                        </a:rPr>
                        <a:t>45</a:t>
                      </a:r>
                    </a:p>
                  </a:txBody>
                  <a:tcPr anchor="b"/>
                </a:tc>
                <a:extLst>
                  <a:ext uri="{0D108BD9-81ED-4DB2-BD59-A6C34878D82A}">
                    <a16:rowId xmlns:a16="http://schemas.microsoft.com/office/drawing/2014/main" val="2798821146"/>
                  </a:ext>
                </a:extLst>
              </a:tr>
              <a:tr h="467945">
                <a:tc>
                  <a:txBody>
                    <a:bodyPr/>
                    <a:lstStyle/>
                    <a:p>
                      <a:r>
                        <a:rPr lang="en-US" sz="1600" dirty="0">
                          <a:latin typeface="+mj-lt"/>
                        </a:rPr>
                        <a:t>Mathematics: Part 1**</a:t>
                      </a:r>
                    </a:p>
                  </a:txBody>
                  <a:tcPr anchor="b"/>
                </a:tc>
                <a:tc>
                  <a:txBody>
                    <a:bodyPr/>
                    <a:lstStyle/>
                    <a:p>
                      <a:pPr algn="ctr"/>
                      <a:r>
                        <a:rPr lang="en-US" sz="1600" dirty="0">
                          <a:latin typeface="+mj-lt"/>
                        </a:rPr>
                        <a:t>26</a:t>
                      </a:r>
                    </a:p>
                  </a:txBody>
                  <a:tcPr anchor="b"/>
                </a:tc>
                <a:tc>
                  <a:txBody>
                    <a:bodyPr/>
                    <a:lstStyle/>
                    <a:p>
                      <a:pPr algn="ctr"/>
                      <a:r>
                        <a:rPr lang="en-US" sz="1600" dirty="0">
                          <a:latin typeface="+mj-lt"/>
                        </a:rPr>
                        <a:t>25ust</a:t>
                      </a:r>
                    </a:p>
                  </a:txBody>
                  <a:tcPr anchor="b"/>
                </a:tc>
                <a:extLst>
                  <a:ext uri="{0D108BD9-81ED-4DB2-BD59-A6C34878D82A}">
                    <a16:rowId xmlns:a16="http://schemas.microsoft.com/office/drawing/2014/main" val="1393384252"/>
                  </a:ext>
                </a:extLst>
              </a:tr>
              <a:tr h="522590">
                <a:tc>
                  <a:txBody>
                    <a:bodyPr/>
                    <a:lstStyle/>
                    <a:p>
                      <a:r>
                        <a:rPr lang="en-US" sz="1600" dirty="0">
                          <a:latin typeface="+mj-lt"/>
                        </a:rPr>
                        <a:t>Mathematics: Part 2**</a:t>
                      </a:r>
                    </a:p>
                  </a:txBody>
                  <a:tcPr anchor="b"/>
                </a:tc>
                <a:tc>
                  <a:txBody>
                    <a:bodyPr/>
                    <a:lstStyle/>
                    <a:p>
                      <a:pPr algn="ctr"/>
                      <a:r>
                        <a:rPr lang="en-US" sz="1600" dirty="0">
                          <a:latin typeface="+mj-lt"/>
                        </a:rPr>
                        <a:t>15</a:t>
                      </a:r>
                    </a:p>
                  </a:txBody>
                  <a:tcPr anchor="b"/>
                </a:tc>
                <a:tc>
                  <a:txBody>
                    <a:bodyPr/>
                    <a:lstStyle/>
                    <a:p>
                      <a:pPr algn="ctr"/>
                      <a:r>
                        <a:rPr lang="en-US" sz="1600" dirty="0">
                          <a:latin typeface="+mj-lt"/>
                        </a:rPr>
                        <a:t>25</a:t>
                      </a:r>
                    </a:p>
                  </a:txBody>
                  <a:tcPr anchor="b"/>
                </a:tc>
                <a:extLst>
                  <a:ext uri="{0D108BD9-81ED-4DB2-BD59-A6C34878D82A}">
                    <a16:rowId xmlns:a16="http://schemas.microsoft.com/office/drawing/2014/main" val="1798584459"/>
                  </a:ext>
                </a:extLst>
              </a:tr>
              <a:tr h="467945">
                <a:tc>
                  <a:txBody>
                    <a:bodyPr/>
                    <a:lstStyle/>
                    <a:p>
                      <a:pPr algn="r"/>
                      <a:r>
                        <a:rPr lang="en-US" b="1" dirty="0">
                          <a:latin typeface="+mj-lt"/>
                        </a:rPr>
                        <a:t>Mathematics Totals</a:t>
                      </a:r>
                    </a:p>
                  </a:txBody>
                  <a:tcPr anchor="b"/>
                </a:tc>
                <a:tc>
                  <a:txBody>
                    <a:bodyPr/>
                    <a:lstStyle/>
                    <a:p>
                      <a:pPr algn="ctr"/>
                      <a:r>
                        <a:rPr lang="en-US" b="1" dirty="0">
                          <a:latin typeface="+mj-lt"/>
                        </a:rPr>
                        <a:t>41</a:t>
                      </a:r>
                    </a:p>
                  </a:txBody>
                  <a:tcPr anchor="b"/>
                </a:tc>
                <a:tc>
                  <a:txBody>
                    <a:bodyPr/>
                    <a:lstStyle/>
                    <a:p>
                      <a:pPr algn="ctr"/>
                      <a:r>
                        <a:rPr lang="en-US" b="1" dirty="0">
                          <a:latin typeface="+mj-lt"/>
                        </a:rPr>
                        <a:t>50</a:t>
                      </a:r>
                    </a:p>
                  </a:txBody>
                  <a:tcPr anchor="b"/>
                </a:tc>
                <a:extLst>
                  <a:ext uri="{0D108BD9-81ED-4DB2-BD59-A6C34878D82A}">
                    <a16:rowId xmlns:a16="http://schemas.microsoft.com/office/drawing/2014/main" val="2236585085"/>
                  </a:ext>
                </a:extLst>
              </a:tr>
            </a:tbl>
          </a:graphicData>
        </a:graphic>
      </p:graphicFrame>
    </p:spTree>
    <p:extLst>
      <p:ext uri="{BB962C8B-B14F-4D97-AF65-F5344CB8AC3E}">
        <p14:creationId xmlns:p14="http://schemas.microsoft.com/office/powerpoint/2010/main" val="120029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841248" y="548640"/>
            <a:ext cx="3600860" cy="5431536"/>
          </a:xfrm>
        </p:spPr>
        <p:txBody>
          <a:bodyPr>
            <a:normAutofit/>
          </a:bodyPr>
          <a:lstStyle/>
          <a:p>
            <a:r>
              <a:rPr lang="en-US" sz="5000" b="1" dirty="0">
                <a:solidFill>
                  <a:schemeClr val="tx2"/>
                </a:solidFill>
              </a:rPr>
              <a:t>Testing Students with Documented Disabilities and ML Students </a:t>
            </a:r>
          </a:p>
        </p:txBody>
      </p:sp>
      <p:sp>
        <p:nvSpPr>
          <p:cNvPr id="4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C4A36DA9-508A-E629-CCB5-F54A27F3C7F7}"/>
              </a:ext>
            </a:extLst>
          </p:cNvPr>
          <p:cNvSpPr>
            <a:spLocks noGrp="1"/>
          </p:cNvSpPr>
          <p:nvPr>
            <p:ph idx="1"/>
          </p:nvPr>
        </p:nvSpPr>
        <p:spPr>
          <a:xfrm>
            <a:off x="5201574" y="552091"/>
            <a:ext cx="6224335" cy="5431536"/>
          </a:xfrm>
        </p:spPr>
        <p:txBody>
          <a:bodyPr anchor="ctr">
            <a:normAutofit/>
          </a:bodyPr>
          <a:lstStyle/>
          <a:p>
            <a:pPr lvl="1"/>
            <a:r>
              <a:rPr lang="en-US" sz="2800" dirty="0">
                <a:solidFill>
                  <a:schemeClr val="tx2"/>
                </a:solidFill>
                <a:latin typeface="+mj-lt"/>
              </a:rPr>
              <a:t>Definition of a Student with Disabilities</a:t>
            </a:r>
          </a:p>
          <a:p>
            <a:pPr lvl="1"/>
            <a:r>
              <a:rPr lang="en-US" sz="2800" dirty="0">
                <a:solidFill>
                  <a:schemeClr val="tx2"/>
                </a:solidFill>
                <a:latin typeface="+mj-lt"/>
              </a:rPr>
              <a:t>Students with IEP and 504 Plans must participate in the screening</a:t>
            </a:r>
          </a:p>
          <a:p>
            <a:pPr lvl="1"/>
            <a:r>
              <a:rPr lang="en-US" sz="2800" dirty="0">
                <a:solidFill>
                  <a:schemeClr val="tx2"/>
                </a:solidFill>
                <a:latin typeface="+mj-lt"/>
              </a:rPr>
              <a:t>The student’s IEP team determines whether the student will participate in the assessment in the same manner as other students, or with accommodations</a:t>
            </a:r>
          </a:p>
          <a:p>
            <a:pPr lvl="1"/>
            <a:r>
              <a:rPr lang="en-US" sz="2800" dirty="0">
                <a:solidFill>
                  <a:schemeClr val="tx2"/>
                </a:solidFill>
                <a:latin typeface="+mj-lt"/>
              </a:rPr>
              <a:t>South Carolina-Allowed Accommodations</a:t>
            </a:r>
          </a:p>
        </p:txBody>
      </p:sp>
    </p:spTree>
    <p:extLst>
      <p:ext uri="{BB962C8B-B14F-4D97-AF65-F5344CB8AC3E}">
        <p14:creationId xmlns:p14="http://schemas.microsoft.com/office/powerpoint/2010/main" val="548765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838200" y="324632"/>
            <a:ext cx="10515600" cy="872004"/>
          </a:xfrm>
        </p:spPr>
        <p:txBody>
          <a:bodyPr>
            <a:normAutofit/>
          </a:bodyPr>
          <a:lstStyle/>
          <a:p>
            <a:r>
              <a:rPr lang="en-US" b="1" dirty="0">
                <a:solidFill>
                  <a:schemeClr val="tx2"/>
                </a:solidFill>
              </a:rPr>
              <a:t>State-Allowed Accommodations</a:t>
            </a:r>
          </a:p>
        </p:txBody>
      </p:sp>
      <p:graphicFrame>
        <p:nvGraphicFramePr>
          <p:cNvPr id="17" name="Content Placeholder 2">
            <a:extLst>
              <a:ext uri="{FF2B5EF4-FFF2-40B4-BE49-F238E27FC236}">
                <a16:creationId xmlns:a16="http://schemas.microsoft.com/office/drawing/2014/main" id="{6BC3BD9E-2FBA-4D8E-8742-19BE3F70D8A2}"/>
              </a:ext>
            </a:extLst>
          </p:cNvPr>
          <p:cNvGraphicFramePr>
            <a:graphicFrameLocks noGrp="1"/>
          </p:cNvGraphicFramePr>
          <p:nvPr>
            <p:ph idx="1"/>
            <p:extLst>
              <p:ext uri="{D42A27DB-BD31-4B8C-83A1-F6EECF244321}">
                <p14:modId xmlns:p14="http://schemas.microsoft.com/office/powerpoint/2010/main" val="4176801332"/>
              </p:ext>
            </p:extLst>
          </p:nvPr>
        </p:nvGraphicFramePr>
        <p:xfrm>
          <a:off x="836676" y="1386681"/>
          <a:ext cx="10515600" cy="416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39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8DD6-D80C-BEC1-7A83-D3BE405EBCF0}"/>
              </a:ext>
            </a:extLst>
          </p:cNvPr>
          <p:cNvSpPr>
            <a:spLocks noGrp="1"/>
          </p:cNvSpPr>
          <p:nvPr>
            <p:ph type="title"/>
          </p:nvPr>
        </p:nvSpPr>
        <p:spPr>
          <a:xfrm>
            <a:off x="594911" y="144785"/>
            <a:ext cx="10983817" cy="1325563"/>
          </a:xfrm>
        </p:spPr>
        <p:txBody>
          <a:bodyPr>
            <a:normAutofit/>
          </a:bodyPr>
          <a:lstStyle/>
          <a:p>
            <a:r>
              <a:rPr lang="en-US" sz="4000" dirty="0">
                <a:solidFill>
                  <a:schemeClr val="tx2"/>
                </a:solidFill>
              </a:rPr>
              <a:t>Coding Accommodations for Students with Documented Disabilities and ML Students</a:t>
            </a:r>
          </a:p>
        </p:txBody>
      </p:sp>
      <p:pic>
        <p:nvPicPr>
          <p:cNvPr id="7" name="Picture 6" descr="List of Accommodations and the Code">
            <a:extLst>
              <a:ext uri="{FF2B5EF4-FFF2-40B4-BE49-F238E27FC236}">
                <a16:creationId xmlns:a16="http://schemas.microsoft.com/office/drawing/2014/main" id="{68777125-A18B-75BB-F9BF-452361C525B2}"/>
              </a:ext>
            </a:extLst>
          </p:cNvPr>
          <p:cNvPicPr>
            <a:picLocks noChangeAspect="1"/>
          </p:cNvPicPr>
          <p:nvPr/>
        </p:nvPicPr>
        <p:blipFill>
          <a:blip r:embed="rId3"/>
          <a:stretch>
            <a:fillRect/>
          </a:stretch>
        </p:blipFill>
        <p:spPr>
          <a:xfrm>
            <a:off x="7458853" y="3708241"/>
            <a:ext cx="4208189" cy="2626457"/>
          </a:xfrm>
          <a:prstGeom prst="rect">
            <a:avLst/>
          </a:prstGeom>
        </p:spPr>
      </p:pic>
      <p:pic>
        <p:nvPicPr>
          <p:cNvPr id="3" name="Picture 2" descr="Screenshot of how to mark accommodations in the DataManager platform.">
            <a:extLst>
              <a:ext uri="{FF2B5EF4-FFF2-40B4-BE49-F238E27FC236}">
                <a16:creationId xmlns:a16="http://schemas.microsoft.com/office/drawing/2014/main" id="{CD8C0263-80E6-D359-1BC1-7DC7063C30E2}"/>
              </a:ext>
            </a:extLst>
          </p:cNvPr>
          <p:cNvPicPr>
            <a:picLocks noChangeAspect="1"/>
          </p:cNvPicPr>
          <p:nvPr/>
        </p:nvPicPr>
        <p:blipFill>
          <a:blip r:embed="rId4"/>
          <a:stretch>
            <a:fillRect/>
          </a:stretch>
        </p:blipFill>
        <p:spPr>
          <a:xfrm>
            <a:off x="1102247" y="1590011"/>
            <a:ext cx="5938019" cy="4017612"/>
          </a:xfrm>
          <a:prstGeom prst="rect">
            <a:avLst/>
          </a:prstGeom>
        </p:spPr>
      </p:pic>
    </p:spTree>
    <p:extLst>
      <p:ext uri="{BB962C8B-B14F-4D97-AF65-F5344CB8AC3E}">
        <p14:creationId xmlns:p14="http://schemas.microsoft.com/office/powerpoint/2010/main" val="384552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8A1B-0933-6141-47A4-86552A1F5F79}"/>
              </a:ext>
            </a:extLst>
          </p:cNvPr>
          <p:cNvSpPr>
            <a:spLocks noGrp="1"/>
          </p:cNvSpPr>
          <p:nvPr>
            <p:ph type="title"/>
          </p:nvPr>
        </p:nvSpPr>
        <p:spPr>
          <a:xfrm>
            <a:off x="841248" y="251312"/>
            <a:ext cx="10506456" cy="1010264"/>
          </a:xfrm>
        </p:spPr>
        <p:txBody>
          <a:bodyPr anchor="ctr">
            <a:normAutofit/>
          </a:bodyPr>
          <a:lstStyle/>
          <a:p>
            <a:r>
              <a:rPr lang="en-US" b="1" spc="300"/>
              <a:t>Large Print Materials</a:t>
            </a:r>
          </a:p>
        </p:txBody>
      </p:sp>
      <p:graphicFrame>
        <p:nvGraphicFramePr>
          <p:cNvPr id="5" name="Content Placeholder 2">
            <a:extLst>
              <a:ext uri="{FF2B5EF4-FFF2-40B4-BE49-F238E27FC236}">
                <a16:creationId xmlns:a16="http://schemas.microsoft.com/office/drawing/2014/main" id="{6691F933-848A-1B05-B1BF-2E879B974C91}"/>
              </a:ext>
            </a:extLst>
          </p:cNvPr>
          <p:cNvGraphicFramePr>
            <a:graphicFrameLocks noGrp="1"/>
          </p:cNvGraphicFramePr>
          <p:nvPr>
            <p:ph idx="1"/>
            <p:extLst>
              <p:ext uri="{D42A27DB-BD31-4B8C-83A1-F6EECF244321}">
                <p14:modId xmlns:p14="http://schemas.microsoft.com/office/powerpoint/2010/main" val="2188260817"/>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25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E22A-8F11-4796-E79F-782F5291101F}"/>
              </a:ext>
            </a:extLst>
          </p:cNvPr>
          <p:cNvSpPr>
            <a:spLocks noGrp="1"/>
          </p:cNvSpPr>
          <p:nvPr>
            <p:ph type="title"/>
          </p:nvPr>
        </p:nvSpPr>
        <p:spPr>
          <a:xfrm>
            <a:off x="838200" y="365126"/>
            <a:ext cx="10515600" cy="688974"/>
          </a:xfrm>
        </p:spPr>
        <p:txBody>
          <a:bodyPr>
            <a:normAutofit fontScale="90000"/>
          </a:bodyPr>
          <a:lstStyle/>
          <a:p>
            <a:pPr algn="ctr"/>
            <a:r>
              <a:rPr lang="en-US" sz="4400" b="1" dirty="0">
                <a:solidFill>
                  <a:schemeClr val="tx2"/>
                </a:solidFill>
              </a:rPr>
              <a:t>What is CogAT Alt-V Scoring for Grades K-2?</a:t>
            </a:r>
            <a:endParaRPr lang="en-US" b="1" dirty="0">
              <a:solidFill>
                <a:schemeClr val="tx2"/>
              </a:solidFill>
            </a:endParaRPr>
          </a:p>
        </p:txBody>
      </p:sp>
      <p:sp>
        <p:nvSpPr>
          <p:cNvPr id="4" name="Content Placeholder 2">
            <a:extLst>
              <a:ext uri="{FF2B5EF4-FFF2-40B4-BE49-F238E27FC236}">
                <a16:creationId xmlns:a16="http://schemas.microsoft.com/office/drawing/2014/main" id="{6FB53503-58F8-95DB-02AA-EC9F16044658}"/>
              </a:ext>
            </a:extLst>
          </p:cNvPr>
          <p:cNvSpPr txBox="1">
            <a:spLocks/>
          </p:cNvSpPr>
          <p:nvPr/>
        </p:nvSpPr>
        <p:spPr>
          <a:xfrm>
            <a:off x="603369" y="1212928"/>
            <a:ext cx="2247254" cy="4216400"/>
          </a:xfrm>
          <a:prstGeom prst="rect">
            <a:avLst/>
          </a:prstGeom>
        </p:spPr>
        <p:txBody>
          <a:bodyPr>
            <a:norm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t>Why?</a:t>
            </a:r>
            <a:br>
              <a:rPr lang="en-US" sz="2400" b="1" dirty="0"/>
            </a:br>
            <a:endParaRPr lang="en-US" sz="2400" b="1" dirty="0"/>
          </a:p>
          <a:p>
            <a:r>
              <a:rPr lang="en-US" dirty="0"/>
              <a:t>To better identify ML students in grades </a:t>
            </a:r>
            <a:r>
              <a:rPr lang="en-US" b="1" dirty="0">
                <a:solidFill>
                  <a:schemeClr val="accent2"/>
                </a:solidFill>
              </a:rPr>
              <a:t>K-2.</a:t>
            </a:r>
            <a:br>
              <a:rPr lang="en-US" dirty="0">
                <a:solidFill>
                  <a:srgbClr val="FF0000"/>
                </a:solidFill>
              </a:rPr>
            </a:br>
            <a:endParaRPr lang="en-US" dirty="0">
              <a:solidFill>
                <a:srgbClr val="FF0000"/>
              </a:solidFill>
            </a:endParaRPr>
          </a:p>
          <a:p>
            <a:r>
              <a:rPr lang="en-US" dirty="0"/>
              <a:t>To provide a composite score and Ability Profile that can be used for instructional grouping.</a:t>
            </a:r>
          </a:p>
        </p:txBody>
      </p:sp>
      <p:sp>
        <p:nvSpPr>
          <p:cNvPr id="5" name="Content Placeholder 3">
            <a:extLst>
              <a:ext uri="{FF2B5EF4-FFF2-40B4-BE49-F238E27FC236}">
                <a16:creationId xmlns:a16="http://schemas.microsoft.com/office/drawing/2014/main" id="{8399A629-D832-67F6-B4ED-D23BBE872FC4}"/>
              </a:ext>
            </a:extLst>
          </p:cNvPr>
          <p:cNvSpPr txBox="1">
            <a:spLocks/>
          </p:cNvSpPr>
          <p:nvPr/>
        </p:nvSpPr>
        <p:spPr>
          <a:xfrm>
            <a:off x="3279073" y="1212928"/>
            <a:ext cx="6118596" cy="4321175"/>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stem Font Regular"/>
              <a:buNone/>
            </a:pPr>
            <a:r>
              <a:rPr lang="en-US" sz="2400" b="1" dirty="0"/>
              <a:t>How?</a:t>
            </a:r>
            <a:br>
              <a:rPr lang="en-US" sz="2400" b="1" dirty="0"/>
            </a:br>
            <a:endParaRPr lang="en-US" sz="2400" b="1" dirty="0"/>
          </a:p>
          <a:p>
            <a:r>
              <a:rPr lang="en-US" dirty="0"/>
              <a:t>Teachers will administer only the Picture Analogies and Picture Classification subtests of the Verbal battery. The Sentence Completion subtest will be skipped. Students will complete the full Quantitative and Nonverbal batteries.</a:t>
            </a:r>
            <a:br>
              <a:rPr lang="en-US" dirty="0"/>
            </a:br>
            <a:endParaRPr lang="en-US" dirty="0"/>
          </a:p>
          <a:p>
            <a:r>
              <a:rPr lang="en-US" dirty="0"/>
              <a:t>Students will receive a composite score and an ability profile that can be used for instructional grouping.</a:t>
            </a:r>
          </a:p>
        </p:txBody>
      </p:sp>
      <p:pic>
        <p:nvPicPr>
          <p:cNvPr id="6" name="Picture 5" descr="CogAT logo">
            <a:extLst>
              <a:ext uri="{FF2B5EF4-FFF2-40B4-BE49-F238E27FC236}">
                <a16:creationId xmlns:a16="http://schemas.microsoft.com/office/drawing/2014/main" id="{20F0887C-B56E-0D79-E76B-21FE58844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17" y="5858890"/>
            <a:ext cx="1773936" cy="633984"/>
          </a:xfrm>
          <a:prstGeom prst="rect">
            <a:avLst/>
          </a:prstGeom>
        </p:spPr>
      </p:pic>
    </p:spTree>
    <p:extLst>
      <p:ext uri="{BB962C8B-B14F-4D97-AF65-F5344CB8AC3E}">
        <p14:creationId xmlns:p14="http://schemas.microsoft.com/office/powerpoint/2010/main" val="65688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9BC8-A9DC-E6DE-F1A2-159A09F3CE74}"/>
              </a:ext>
            </a:extLst>
          </p:cNvPr>
          <p:cNvSpPr>
            <a:spLocks noGrp="1"/>
          </p:cNvSpPr>
          <p:nvPr>
            <p:ph type="title"/>
          </p:nvPr>
        </p:nvSpPr>
        <p:spPr>
          <a:xfrm>
            <a:off x="630936" y="639520"/>
            <a:ext cx="3429000" cy="1719072"/>
          </a:xfrm>
        </p:spPr>
        <p:txBody>
          <a:bodyPr anchor="b">
            <a:normAutofit/>
          </a:bodyPr>
          <a:lstStyle/>
          <a:p>
            <a:r>
              <a:rPr lang="en-US" sz="3800" b="1" dirty="0"/>
              <a:t>Administering the Alt-V Online</a:t>
            </a: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C8D8A-689D-3AA0-EB77-6DA315BBA134}"/>
              </a:ext>
            </a:extLst>
          </p:cNvPr>
          <p:cNvSpPr>
            <a:spLocks noGrp="1"/>
          </p:cNvSpPr>
          <p:nvPr>
            <p:ph idx="1"/>
          </p:nvPr>
        </p:nvSpPr>
        <p:spPr>
          <a:xfrm>
            <a:off x="506241" y="2807208"/>
            <a:ext cx="3788668" cy="3410712"/>
          </a:xfrm>
        </p:spPr>
        <p:txBody>
          <a:bodyPr anchor="t">
            <a:normAutofit/>
          </a:bodyPr>
          <a:lstStyle/>
          <a:p>
            <a:pPr marL="230187" lvl="1" indent="0">
              <a:buNone/>
            </a:pPr>
            <a:r>
              <a:rPr lang="en-US" sz="2000" dirty="0"/>
              <a:t>Alt-V Required subtests:</a:t>
            </a:r>
          </a:p>
          <a:p>
            <a:pPr marL="573087" lvl="1" indent="-342900">
              <a:buFont typeface="+mj-lt"/>
              <a:buAutoNum type="arabicPeriod"/>
            </a:pPr>
            <a:r>
              <a:rPr lang="en-US" sz="2000" dirty="0"/>
              <a:t>Picture Analogies (ALT V)</a:t>
            </a:r>
          </a:p>
          <a:p>
            <a:pPr marL="573087" lvl="1" indent="-342900">
              <a:buFont typeface="+mj-lt"/>
              <a:buAutoNum type="arabicPeriod"/>
            </a:pPr>
            <a:r>
              <a:rPr lang="en-US" sz="2000" dirty="0"/>
              <a:t>Picture Classification (ALT V)</a:t>
            </a:r>
          </a:p>
          <a:p>
            <a:pPr marL="573087" lvl="1" indent="-342900">
              <a:buFont typeface="+mj-lt"/>
              <a:buAutoNum type="arabicPeriod"/>
            </a:pPr>
            <a:r>
              <a:rPr lang="en-US" sz="2000" dirty="0"/>
              <a:t>Number Analogies (Q)</a:t>
            </a:r>
          </a:p>
          <a:p>
            <a:pPr marL="573087" lvl="1" indent="-342900">
              <a:buFont typeface="+mj-lt"/>
              <a:buAutoNum type="arabicPeriod"/>
            </a:pPr>
            <a:r>
              <a:rPr lang="en-US" sz="2000" dirty="0"/>
              <a:t>Number Puzzles (Q)</a:t>
            </a:r>
          </a:p>
          <a:p>
            <a:pPr marL="573087" lvl="1" indent="-342900">
              <a:buFont typeface="+mj-lt"/>
              <a:buAutoNum type="arabicPeriod"/>
            </a:pPr>
            <a:r>
              <a:rPr lang="en-US" sz="2000" dirty="0"/>
              <a:t>Number Series (Q)</a:t>
            </a:r>
          </a:p>
          <a:p>
            <a:pPr marL="573087" lvl="1" indent="-342900">
              <a:buFont typeface="+mj-lt"/>
              <a:buAutoNum type="arabicPeriod"/>
            </a:pPr>
            <a:r>
              <a:rPr lang="en-US" sz="2000" dirty="0"/>
              <a:t>Figure Matrices (NV)</a:t>
            </a:r>
          </a:p>
          <a:p>
            <a:pPr marL="573087" lvl="1" indent="-342900">
              <a:buFont typeface="+mj-lt"/>
              <a:buAutoNum type="arabicPeriod"/>
            </a:pPr>
            <a:r>
              <a:rPr lang="en-US" sz="2000" dirty="0"/>
              <a:t>Paper Folding (NV)</a:t>
            </a:r>
          </a:p>
          <a:p>
            <a:pPr marL="573087" lvl="1" indent="-342900">
              <a:buFont typeface="+mj-lt"/>
              <a:buAutoNum type="arabicPeriod"/>
            </a:pPr>
            <a:r>
              <a:rPr lang="en-US" sz="2000" dirty="0"/>
              <a:t>Figure Classification (NV)</a:t>
            </a:r>
          </a:p>
        </p:txBody>
      </p:sp>
      <p:pic>
        <p:nvPicPr>
          <p:cNvPr id="5" name="Picture 4" descr="Screenshot of how to create the Alt Verbal test sessions">
            <a:extLst>
              <a:ext uri="{FF2B5EF4-FFF2-40B4-BE49-F238E27FC236}">
                <a16:creationId xmlns:a16="http://schemas.microsoft.com/office/drawing/2014/main" id="{17878ED1-4C9B-6479-9C68-ADFE81A6FE61}"/>
              </a:ext>
            </a:extLst>
          </p:cNvPr>
          <p:cNvPicPr>
            <a:picLocks noChangeAspect="1"/>
          </p:cNvPicPr>
          <p:nvPr/>
        </p:nvPicPr>
        <p:blipFill>
          <a:blip r:embed="rId2"/>
          <a:stretch>
            <a:fillRect/>
          </a:stretch>
        </p:blipFill>
        <p:spPr>
          <a:xfrm>
            <a:off x="4801150" y="639520"/>
            <a:ext cx="6680048" cy="5577840"/>
          </a:xfrm>
          <a:prstGeom prst="rect">
            <a:avLst/>
          </a:prstGeom>
        </p:spPr>
      </p:pic>
      <p:pic>
        <p:nvPicPr>
          <p:cNvPr id="13" name="Graphic 12" descr="Arrow: Clockwise curve with solid fill">
            <a:extLst>
              <a:ext uri="{FF2B5EF4-FFF2-40B4-BE49-F238E27FC236}">
                <a16:creationId xmlns:a16="http://schemas.microsoft.com/office/drawing/2014/main" id="{84E42B22-1959-2882-6977-ECB38B85DF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8141174" y="3686504"/>
            <a:ext cx="914400" cy="914400"/>
          </a:xfrm>
          <a:prstGeom prst="rect">
            <a:avLst/>
          </a:prstGeom>
        </p:spPr>
      </p:pic>
      <p:sp>
        <p:nvSpPr>
          <p:cNvPr id="4" name="Rectangle: Rounded Corners 3">
            <a:extLst>
              <a:ext uri="{FF2B5EF4-FFF2-40B4-BE49-F238E27FC236}">
                <a16:creationId xmlns:a16="http://schemas.microsoft.com/office/drawing/2014/main" id="{E02F30E9-6E56-A4EF-E600-A5B01272B6B9}"/>
              </a:ext>
            </a:extLst>
          </p:cNvPr>
          <p:cNvSpPr/>
          <p:nvPr/>
        </p:nvSpPr>
        <p:spPr>
          <a:xfrm>
            <a:off x="7161290" y="3268301"/>
            <a:ext cx="3548959" cy="543208"/>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3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5346-AAB1-EC6C-6B12-68D5E82D1786}"/>
              </a:ext>
            </a:extLst>
          </p:cNvPr>
          <p:cNvSpPr>
            <a:spLocks noGrp="1"/>
          </p:cNvSpPr>
          <p:nvPr>
            <p:ph type="title"/>
          </p:nvPr>
        </p:nvSpPr>
        <p:spPr>
          <a:xfrm>
            <a:off x="636999" y="958167"/>
            <a:ext cx="10921428" cy="668337"/>
          </a:xfrm>
        </p:spPr>
        <p:txBody>
          <a:bodyPr>
            <a:noAutofit/>
          </a:bodyPr>
          <a:lstStyle/>
          <a:p>
            <a:r>
              <a:rPr lang="en-US" b="1" dirty="0">
                <a:solidFill>
                  <a:schemeClr val="tx2"/>
                </a:solidFill>
              </a:rPr>
              <a:t>Who to Contact</a:t>
            </a:r>
          </a:p>
        </p:txBody>
      </p:sp>
      <p:sp>
        <p:nvSpPr>
          <p:cNvPr id="5" name="Content Placeholder 4">
            <a:extLst>
              <a:ext uri="{FF2B5EF4-FFF2-40B4-BE49-F238E27FC236}">
                <a16:creationId xmlns:a16="http://schemas.microsoft.com/office/drawing/2014/main" id="{74FE4406-BEB3-BFF3-7679-643C11549158}"/>
              </a:ext>
            </a:extLst>
          </p:cNvPr>
          <p:cNvSpPr>
            <a:spLocks noGrp="1"/>
          </p:cNvSpPr>
          <p:nvPr>
            <p:ph type="body" idx="1"/>
          </p:nvPr>
        </p:nvSpPr>
        <p:spPr>
          <a:xfrm>
            <a:off x="778825" y="1619519"/>
            <a:ext cx="5157787"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spcBef>
                <a:spcPts val="0"/>
              </a:spcBef>
            </a:pPr>
            <a:r>
              <a:rPr lang="en-US" dirty="0"/>
              <a:t>Riverside Insights South </a:t>
            </a:r>
          </a:p>
          <a:p>
            <a:pPr algn="ctr">
              <a:spcBef>
                <a:spcPts val="0"/>
              </a:spcBef>
            </a:pPr>
            <a:r>
              <a:rPr lang="en-US" dirty="0"/>
              <a:t>Carolina Team</a:t>
            </a:r>
          </a:p>
        </p:txBody>
      </p:sp>
      <p:sp>
        <p:nvSpPr>
          <p:cNvPr id="8" name="Content Placeholder 7">
            <a:extLst>
              <a:ext uri="{FF2B5EF4-FFF2-40B4-BE49-F238E27FC236}">
                <a16:creationId xmlns:a16="http://schemas.microsoft.com/office/drawing/2014/main" id="{E74710E3-3A2B-44DC-D213-F626C292D328}"/>
              </a:ext>
            </a:extLst>
          </p:cNvPr>
          <p:cNvSpPr>
            <a:spLocks noGrp="1"/>
          </p:cNvSpPr>
          <p:nvPr>
            <p:ph sz="half" idx="2"/>
          </p:nvPr>
        </p:nvSpPr>
        <p:spPr>
          <a:xfrm>
            <a:off x="770116" y="2478267"/>
            <a:ext cx="5157787" cy="3684588"/>
          </a:xfrm>
        </p:spPr>
        <p:txBody>
          <a:bodyPr>
            <a:normAutofit/>
          </a:bodyPr>
          <a:lstStyle/>
          <a:p>
            <a:pPr>
              <a:spcBef>
                <a:spcPts val="0"/>
              </a:spcBef>
              <a:buFont typeface="Wingdings" panose="05000000000000000000" pitchFamily="2" charset="2"/>
              <a:buChar char="v"/>
            </a:pPr>
            <a:r>
              <a:rPr lang="en-US" sz="2000" dirty="0">
                <a:solidFill>
                  <a:schemeClr val="tx2"/>
                </a:solidFill>
              </a:rPr>
              <a:t>Celia Ortiz</a:t>
            </a:r>
          </a:p>
          <a:p>
            <a:pPr marL="457200" lvl="1" indent="0">
              <a:spcBef>
                <a:spcPts val="0"/>
              </a:spcBef>
              <a:buNone/>
            </a:pPr>
            <a:r>
              <a:rPr lang="en-US" altLang="en-US" sz="2000" dirty="0">
                <a:solidFill>
                  <a:schemeClr val="tx2"/>
                </a:solidFill>
              </a:rPr>
              <a:t>Sr. Project Manager  </a:t>
            </a:r>
            <a:r>
              <a:rPr lang="en-US" altLang="en-US" sz="2000" dirty="0">
                <a:solidFill>
                  <a:schemeClr val="tx2"/>
                </a:solidFill>
                <a:hlinkClick r:id="rId2"/>
              </a:rPr>
              <a:t>celia.ortiz@riversideinsights</a:t>
            </a:r>
            <a:r>
              <a:rPr lang="en-US" altLang="en-US" sz="2000" dirty="0">
                <a:hlinkClick r:id="rId2"/>
              </a:rPr>
              <a:t>.com</a:t>
            </a:r>
            <a:endParaRPr lang="en-US" altLang="en-US" sz="2000" dirty="0"/>
          </a:p>
          <a:p>
            <a:pPr marL="457200" lvl="1" indent="0">
              <a:spcBef>
                <a:spcPts val="0"/>
              </a:spcBef>
              <a:buNone/>
            </a:pPr>
            <a:r>
              <a:rPr lang="en-US" altLang="en-US" sz="2000" dirty="0">
                <a:solidFill>
                  <a:schemeClr val="tx2"/>
                </a:solidFill>
              </a:rPr>
              <a:t>Phone: 630-760-4419</a:t>
            </a:r>
            <a:endParaRPr lang="en-US" sz="2000" dirty="0">
              <a:solidFill>
                <a:schemeClr val="tx2"/>
              </a:solidFill>
            </a:endParaRPr>
          </a:p>
          <a:p>
            <a:pPr>
              <a:spcBef>
                <a:spcPts val="0"/>
              </a:spcBef>
              <a:buFont typeface="Wingdings" panose="05000000000000000000" pitchFamily="2" charset="2"/>
              <a:buChar char="v"/>
            </a:pPr>
            <a:r>
              <a:rPr lang="en-US" sz="2000" dirty="0">
                <a:solidFill>
                  <a:schemeClr val="tx2"/>
                </a:solidFill>
              </a:rPr>
              <a:t>Sierra Scott</a:t>
            </a:r>
          </a:p>
          <a:p>
            <a:pPr marL="457200" lvl="1" indent="0">
              <a:spcBef>
                <a:spcPts val="0"/>
              </a:spcBef>
              <a:buNone/>
            </a:pPr>
            <a:r>
              <a:rPr lang="en-US" altLang="en-US" sz="2000" b="0" dirty="0">
                <a:solidFill>
                  <a:schemeClr val="tx2"/>
                </a:solidFill>
              </a:rPr>
              <a:t>Assessment Consultant  </a:t>
            </a:r>
            <a:r>
              <a:rPr lang="en-US" altLang="en-US" sz="2000" b="0" i="0" dirty="0">
                <a:solidFill>
                  <a:schemeClr val="tx2"/>
                </a:solidFill>
                <a:hlinkClick r:id="rId3"/>
              </a:rPr>
              <a:t>sierra.scott@riversideinsights.com</a:t>
            </a:r>
            <a:br>
              <a:rPr lang="en-US" altLang="en-US" sz="2000" b="0" dirty="0">
                <a:solidFill>
                  <a:schemeClr val="tx2"/>
                </a:solidFill>
              </a:rPr>
            </a:br>
            <a:r>
              <a:rPr lang="en-US" altLang="en-US" sz="2000" b="0" dirty="0">
                <a:solidFill>
                  <a:schemeClr val="tx2"/>
                </a:solidFill>
              </a:rPr>
              <a:t>Phone: 407-362-8204</a:t>
            </a:r>
          </a:p>
          <a:p>
            <a:pPr marL="457200" lvl="1" indent="0">
              <a:spcBef>
                <a:spcPts val="0"/>
              </a:spcBef>
              <a:buNone/>
            </a:pPr>
            <a:endParaRPr lang="en-US" altLang="en-US" sz="2000" b="0" dirty="0">
              <a:solidFill>
                <a:schemeClr val="tx2"/>
              </a:solidFill>
            </a:endParaRPr>
          </a:p>
          <a:p>
            <a:pPr>
              <a:spcBef>
                <a:spcPts val="0"/>
              </a:spcBef>
            </a:pPr>
            <a:endParaRPr lang="en-US" sz="2400" dirty="0"/>
          </a:p>
          <a:p>
            <a:endParaRPr lang="en-US" dirty="0"/>
          </a:p>
        </p:txBody>
      </p:sp>
      <p:sp>
        <p:nvSpPr>
          <p:cNvPr id="9" name="Text Placeholder 8">
            <a:extLst>
              <a:ext uri="{FF2B5EF4-FFF2-40B4-BE49-F238E27FC236}">
                <a16:creationId xmlns:a16="http://schemas.microsoft.com/office/drawing/2014/main" id="{02A17DF5-CD59-E15D-59F7-B896A97D281A}"/>
              </a:ext>
            </a:extLst>
          </p:cNvPr>
          <p:cNvSpPr>
            <a:spLocks noGrp="1"/>
          </p:cNvSpPr>
          <p:nvPr>
            <p:ph type="body" sz="quarter" idx="3"/>
          </p:nvPr>
        </p:nvSpPr>
        <p:spPr>
          <a:xfrm>
            <a:off x="6250581" y="1619519"/>
            <a:ext cx="5183188" cy="823912"/>
          </a:xfrm>
          <a:solidFill>
            <a:schemeClr val="tx2"/>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dirty="0"/>
              <a:t>South Carolina Department of Education Staff</a:t>
            </a:r>
          </a:p>
        </p:txBody>
      </p:sp>
      <p:sp>
        <p:nvSpPr>
          <p:cNvPr id="10" name="Content Placeholder 9">
            <a:extLst>
              <a:ext uri="{FF2B5EF4-FFF2-40B4-BE49-F238E27FC236}">
                <a16:creationId xmlns:a16="http://schemas.microsoft.com/office/drawing/2014/main" id="{EB8E3C25-D7DA-3CD6-8E4C-E6440D0B911D}"/>
              </a:ext>
            </a:extLst>
          </p:cNvPr>
          <p:cNvSpPr>
            <a:spLocks noGrp="1"/>
          </p:cNvSpPr>
          <p:nvPr>
            <p:ph sz="quarter" idx="4"/>
          </p:nvPr>
        </p:nvSpPr>
        <p:spPr>
          <a:xfrm>
            <a:off x="6259290" y="2469558"/>
            <a:ext cx="5183188" cy="3693298"/>
          </a:xfrm>
        </p:spPr>
        <p:txBody>
          <a:bodyPr>
            <a:normAutofit/>
          </a:bodyPr>
          <a:lstStyle/>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dirty="0">
                <a:solidFill>
                  <a:schemeClr val="tx2"/>
                </a:solidFill>
              </a:rPr>
              <a:t>David Trombly</a:t>
            </a:r>
            <a:endParaRPr lang="en-US" altLang="en-US" sz="2000" strike="sngStrike" dirty="0">
              <a:solidFill>
                <a:schemeClr val="tx2"/>
              </a:solidFill>
            </a:endParaRPr>
          </a:p>
          <a:p>
            <a:pPr marL="457200" lvl="1" indent="0">
              <a:lnSpc>
                <a:spcPct val="100000"/>
              </a:lnSpc>
              <a:spcBef>
                <a:spcPts val="0"/>
              </a:spcBef>
              <a:buNone/>
              <a:defRPr/>
            </a:pPr>
            <a:r>
              <a:rPr lang="en-US" altLang="en-US" sz="2000" b="0" strike="noStrike" dirty="0">
                <a:solidFill>
                  <a:schemeClr val="tx2"/>
                </a:solidFill>
              </a:rPr>
              <a:t>Office of Assessment and Standards, SCDE</a:t>
            </a:r>
          </a:p>
          <a:p>
            <a:pPr marL="457200" lvl="1" indent="0">
              <a:lnSpc>
                <a:spcPct val="100000"/>
              </a:lnSpc>
              <a:spcBef>
                <a:spcPts val="0"/>
              </a:spcBef>
              <a:buNone/>
              <a:defRPr/>
            </a:pPr>
            <a:r>
              <a:rPr lang="en-US" altLang="en-US" sz="2000" b="0" i="0" strike="noStrike" dirty="0">
                <a:solidFill>
                  <a:schemeClr val="tx2"/>
                </a:solidFill>
                <a:hlinkClick r:id="rId4"/>
              </a:rPr>
              <a:t>dctrombly@ed.sc.gov</a:t>
            </a:r>
            <a:endParaRPr lang="en-US" altLang="en-US" sz="2000" b="0" i="0" strike="noStrike" dirty="0">
              <a:solidFill>
                <a:schemeClr val="tx2"/>
              </a:solidFill>
            </a:endParaRPr>
          </a:p>
          <a:p>
            <a:pPr marL="457200" lvl="1" indent="0">
              <a:lnSpc>
                <a:spcPct val="100000"/>
              </a:lnSpc>
              <a:spcBef>
                <a:spcPts val="0"/>
              </a:spcBef>
              <a:buNone/>
              <a:defRPr/>
            </a:pPr>
            <a:r>
              <a:rPr lang="en-US" altLang="en-US" sz="2000" b="0" strike="noStrike" dirty="0">
                <a:solidFill>
                  <a:schemeClr val="tx2"/>
                </a:solidFill>
              </a:rPr>
              <a:t>Phone:  803-734-8274</a:t>
            </a:r>
          </a:p>
          <a:p>
            <a:pPr>
              <a:lnSpc>
                <a:spcPct val="100000"/>
              </a:lnSpc>
              <a:spcBef>
                <a:spcPts val="0"/>
              </a:spcBef>
              <a:buFont typeface="Wingdings" panose="05000000000000000000" pitchFamily="2" charset="2"/>
              <a:buChar char="v"/>
              <a:defRPr/>
            </a:pPr>
            <a:r>
              <a:rPr lang="en-US" altLang="en-US" sz="2000" dirty="0">
                <a:solidFill>
                  <a:schemeClr val="tx2"/>
                </a:solidFill>
              </a:rPr>
              <a:t>Dr. Susan Creighton</a:t>
            </a:r>
          </a:p>
          <a:p>
            <a:pPr marL="457200" lvl="1" indent="0">
              <a:lnSpc>
                <a:spcPct val="100000"/>
              </a:lnSpc>
              <a:spcBef>
                <a:spcPts val="0"/>
              </a:spcBef>
              <a:buNone/>
              <a:defRPr/>
            </a:pPr>
            <a:r>
              <a:rPr lang="en-US" altLang="en-US" sz="2000" dirty="0">
                <a:solidFill>
                  <a:schemeClr val="tx2"/>
                </a:solidFill>
              </a:rPr>
              <a:t>Office of Assessment and Standards, SCDE</a:t>
            </a:r>
          </a:p>
          <a:p>
            <a:pPr marL="457200" lvl="1" indent="0">
              <a:lnSpc>
                <a:spcPct val="100000"/>
              </a:lnSpc>
              <a:spcBef>
                <a:spcPts val="0"/>
              </a:spcBef>
              <a:buNone/>
              <a:defRPr/>
            </a:pPr>
            <a:r>
              <a:rPr lang="en-US" altLang="en-US" sz="2000" b="0" dirty="0">
                <a:solidFill>
                  <a:schemeClr val="accent1"/>
                </a:solidFill>
                <a:hlinkClick r:id="rId5">
                  <a:extLst>
                    <a:ext uri="{A12FA001-AC4F-418D-AE19-62706E023703}">
                      <ahyp:hlinkClr xmlns:ahyp="http://schemas.microsoft.com/office/drawing/2018/hyperlinkcolor" val="tx"/>
                    </a:ext>
                  </a:extLst>
                </a:hlinkClick>
              </a:rPr>
              <a:t>screight@ed.sc.gov</a:t>
            </a:r>
            <a:endParaRPr lang="en-US" altLang="en-US" sz="2000" b="0" dirty="0">
              <a:solidFill>
                <a:schemeClr val="tx2"/>
              </a:solidFill>
            </a:endParaRPr>
          </a:p>
          <a:p>
            <a:pPr marL="457200" lvl="1" indent="0">
              <a:lnSpc>
                <a:spcPct val="100000"/>
              </a:lnSpc>
              <a:spcBef>
                <a:spcPts val="0"/>
              </a:spcBef>
              <a:buNone/>
              <a:defRPr/>
            </a:pPr>
            <a:r>
              <a:rPr lang="en-US" altLang="en-US" sz="2000" dirty="0">
                <a:solidFill>
                  <a:schemeClr val="tx2"/>
                </a:solidFill>
              </a:rPr>
              <a:t>Phone: 803-734-8535</a:t>
            </a:r>
            <a:endParaRPr lang="en-US" altLang="en-US" sz="2000" b="0" dirty="0">
              <a:solidFill>
                <a:schemeClr val="tx2"/>
              </a:solidFill>
            </a:endParaRPr>
          </a:p>
        </p:txBody>
      </p:sp>
      <p:pic>
        <p:nvPicPr>
          <p:cNvPr id="14" name="Picture 13" descr="SCDE logo">
            <a:extLst>
              <a:ext uri="{FF2B5EF4-FFF2-40B4-BE49-F238E27FC236}">
                <a16:creationId xmlns:a16="http://schemas.microsoft.com/office/drawing/2014/main" id="{7289F260-36D6-0CE2-D772-5D261A9BE6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1574" y="78542"/>
            <a:ext cx="1236881" cy="1213793"/>
          </a:xfrm>
          <a:prstGeom prst="rect">
            <a:avLst/>
          </a:prstGeom>
        </p:spPr>
      </p:pic>
      <p:sp>
        <p:nvSpPr>
          <p:cNvPr id="3" name="Rectangle 2">
            <a:extLst>
              <a:ext uri="{FF2B5EF4-FFF2-40B4-BE49-F238E27FC236}">
                <a16:creationId xmlns:a16="http://schemas.microsoft.com/office/drawing/2014/main" id="{BCCAD4EB-2988-ECC6-C46E-1B1EB7E86FB3}"/>
              </a:ext>
            </a:extLst>
          </p:cNvPr>
          <p:cNvSpPr/>
          <p:nvPr/>
        </p:nvSpPr>
        <p:spPr>
          <a:xfrm>
            <a:off x="-24446" y="6441897"/>
            <a:ext cx="12216446" cy="416103"/>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2" name="Picture 11" descr="Riverside Insights logo&#10;">
            <a:extLst>
              <a:ext uri="{FF2B5EF4-FFF2-40B4-BE49-F238E27FC236}">
                <a16:creationId xmlns:a16="http://schemas.microsoft.com/office/drawing/2014/main" id="{95925D51-014F-612E-6024-FC24684496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545" y="203538"/>
            <a:ext cx="1758545" cy="719793"/>
          </a:xfrm>
          <a:prstGeom prst="rect">
            <a:avLst/>
          </a:prstGeom>
        </p:spPr>
      </p:pic>
    </p:spTree>
    <p:extLst>
      <p:ext uri="{BB962C8B-B14F-4D97-AF65-F5344CB8AC3E}">
        <p14:creationId xmlns:p14="http://schemas.microsoft.com/office/powerpoint/2010/main" val="375199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logo&#10;&#10;Description automatically generated">
            <a:extLst>
              <a:ext uri="{FF2B5EF4-FFF2-40B4-BE49-F238E27FC236}">
                <a16:creationId xmlns:a16="http://schemas.microsoft.com/office/drawing/2014/main" id="{EE46A6D0-88AD-F639-2FD2-DF4649842A2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51" t="9020" r="5181" b="16078"/>
          <a:stretch/>
        </p:blipFill>
        <p:spPr>
          <a:xfrm>
            <a:off x="2895600" y="1152366"/>
            <a:ext cx="6400800" cy="45532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5949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4479F5-F69F-A7A1-32A4-B50E3C4684E3}"/>
              </a:ext>
            </a:extLst>
          </p:cNvPr>
          <p:cNvSpPr txBox="1">
            <a:spLocks/>
          </p:cNvSpPr>
          <p:nvPr/>
        </p:nvSpPr>
        <p:spPr>
          <a:xfrm>
            <a:off x="615458" y="957482"/>
            <a:ext cx="6268770" cy="82436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t>New this year!</a:t>
            </a:r>
          </a:p>
        </p:txBody>
      </p:sp>
      <p:sp>
        <p:nvSpPr>
          <p:cNvPr id="5" name="Content Placeholder 2">
            <a:extLst>
              <a:ext uri="{FF2B5EF4-FFF2-40B4-BE49-F238E27FC236}">
                <a16:creationId xmlns:a16="http://schemas.microsoft.com/office/drawing/2014/main" id="{AD90741D-CEC3-5824-F851-CA1EEAD36F01}"/>
              </a:ext>
            </a:extLst>
          </p:cNvPr>
          <p:cNvSpPr txBox="1">
            <a:spLocks/>
          </p:cNvSpPr>
          <p:nvPr/>
        </p:nvSpPr>
        <p:spPr>
          <a:xfrm>
            <a:off x="615458" y="2065047"/>
            <a:ext cx="6268770" cy="41162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mj-lt"/>
              </a:rPr>
              <a:t>Gifted &amp; Talented Program- Grade 2: Brochure for Parents and Students- </a:t>
            </a:r>
            <a:r>
              <a:rPr lang="en-US" sz="3200" i="1" dirty="0">
                <a:latin typeface="+mj-lt"/>
              </a:rPr>
              <a:t>Spanish translation</a:t>
            </a:r>
          </a:p>
          <a:p>
            <a:r>
              <a:rPr lang="en-US" sz="3200" dirty="0">
                <a:latin typeface="+mj-lt"/>
              </a:rPr>
              <a:t>Make-up Testing window eliminated.</a:t>
            </a:r>
          </a:p>
          <a:p>
            <a:endParaRPr lang="en-US" sz="2200" dirty="0">
              <a:latin typeface="+mj-lt"/>
            </a:endParaRPr>
          </a:p>
          <a:p>
            <a:endParaRPr lang="en-US" sz="2200" dirty="0">
              <a:latin typeface="+mj-lt"/>
            </a:endParaRPr>
          </a:p>
        </p:txBody>
      </p:sp>
      <p:pic>
        <p:nvPicPr>
          <p:cNvPr id="10" name="Picture 9">
            <a:extLst>
              <a:ext uri="{FF2B5EF4-FFF2-40B4-BE49-F238E27FC236}">
                <a16:creationId xmlns:a16="http://schemas.microsoft.com/office/drawing/2014/main" id="{936BD133-0285-97CB-CBAA-DC35D67488D0}"/>
              </a:ext>
            </a:extLst>
          </p:cNvPr>
          <p:cNvPicPr>
            <a:picLocks noChangeAspect="1"/>
          </p:cNvPicPr>
          <p:nvPr/>
        </p:nvPicPr>
        <p:blipFill>
          <a:blip r:embed="rId3"/>
          <a:stretch>
            <a:fillRect/>
          </a:stretch>
        </p:blipFill>
        <p:spPr>
          <a:xfrm>
            <a:off x="8142249" y="188259"/>
            <a:ext cx="3657600" cy="4736368"/>
          </a:xfrm>
          <a:prstGeom prst="rect">
            <a:avLst/>
          </a:prstGeom>
        </p:spPr>
      </p:pic>
      <p:pic>
        <p:nvPicPr>
          <p:cNvPr id="7" name="Picture 6">
            <a:extLst>
              <a:ext uri="{FF2B5EF4-FFF2-40B4-BE49-F238E27FC236}">
                <a16:creationId xmlns:a16="http://schemas.microsoft.com/office/drawing/2014/main" id="{B5646D9C-2F1A-0391-B143-C19C28239940}"/>
              </a:ext>
            </a:extLst>
          </p:cNvPr>
          <p:cNvPicPr>
            <a:picLocks noChangeAspect="1"/>
          </p:cNvPicPr>
          <p:nvPr/>
        </p:nvPicPr>
        <p:blipFill>
          <a:blip r:embed="rId4"/>
          <a:stretch>
            <a:fillRect/>
          </a:stretch>
        </p:blipFill>
        <p:spPr>
          <a:xfrm>
            <a:off x="7104196" y="1672181"/>
            <a:ext cx="3657600" cy="4701725"/>
          </a:xfrm>
          <a:prstGeom prst="rect">
            <a:avLst/>
          </a:prstGeom>
        </p:spPr>
      </p:pic>
    </p:spTree>
    <p:extLst>
      <p:ext uri="{BB962C8B-B14F-4D97-AF65-F5344CB8AC3E}">
        <p14:creationId xmlns:p14="http://schemas.microsoft.com/office/powerpoint/2010/main" val="162295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AE6BEF1-359E-DE01-5BAD-FC6816DAF927}"/>
              </a:ext>
            </a:extLst>
          </p:cNvPr>
          <p:cNvSpPr>
            <a:spLocks noGrp="1"/>
          </p:cNvSpPr>
          <p:nvPr>
            <p:ph type="title"/>
          </p:nvPr>
        </p:nvSpPr>
        <p:spPr>
          <a:xfrm>
            <a:off x="838200" y="229760"/>
            <a:ext cx="10515600" cy="791144"/>
          </a:xfrm>
        </p:spPr>
        <p:txBody>
          <a:bodyPr>
            <a:normAutofit/>
          </a:bodyPr>
          <a:lstStyle/>
          <a:p>
            <a:r>
              <a:rPr lang="en-US" sz="4000" b="1" dirty="0">
                <a:solidFill>
                  <a:schemeClr val="tx2"/>
                </a:solidFill>
              </a:rPr>
              <a:t>Riverside Preparations for Online Testing- BTS 2024</a:t>
            </a:r>
          </a:p>
        </p:txBody>
      </p:sp>
      <p:sp>
        <p:nvSpPr>
          <p:cNvPr id="16" name="Rectangle: Rounded Corners 15">
            <a:extLst>
              <a:ext uri="{FF2B5EF4-FFF2-40B4-BE49-F238E27FC236}">
                <a16:creationId xmlns:a16="http://schemas.microsoft.com/office/drawing/2014/main" id="{2733E32B-97CF-72DF-1283-D143F9ADF6DC}"/>
              </a:ext>
            </a:extLst>
          </p:cNvPr>
          <p:cNvSpPr/>
          <p:nvPr/>
        </p:nvSpPr>
        <p:spPr>
          <a:xfrm>
            <a:off x="659785" y="1239392"/>
            <a:ext cx="9079638"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8" name="Rectangle: Rounded Corners 17">
            <a:extLst>
              <a:ext uri="{FF2B5EF4-FFF2-40B4-BE49-F238E27FC236}">
                <a16:creationId xmlns:a16="http://schemas.microsoft.com/office/drawing/2014/main" id="{EC936857-FE5B-9B5C-D454-716775107087}"/>
              </a:ext>
            </a:extLst>
          </p:cNvPr>
          <p:cNvSpPr/>
          <p:nvPr/>
        </p:nvSpPr>
        <p:spPr>
          <a:xfrm>
            <a:off x="659785" y="2777643"/>
            <a:ext cx="9079638"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0EE7A21B-63F2-CA90-F1F0-E5EEA7F24205}"/>
              </a:ext>
            </a:extLst>
          </p:cNvPr>
          <p:cNvSpPr/>
          <p:nvPr/>
        </p:nvSpPr>
        <p:spPr>
          <a:xfrm>
            <a:off x="2366434" y="1239391"/>
            <a:ext cx="7372986" cy="1242935"/>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800" b="1" kern="1200" dirty="0">
                <a:latin typeface="+mj-lt"/>
              </a:rPr>
              <a:t>Load testing and system upgrades</a:t>
            </a:r>
          </a:p>
        </p:txBody>
      </p:sp>
      <p:pic>
        <p:nvPicPr>
          <p:cNvPr id="21" name="Picture 20" descr="DataManager logo">
            <a:extLst>
              <a:ext uri="{FF2B5EF4-FFF2-40B4-BE49-F238E27FC236}">
                <a16:creationId xmlns:a16="http://schemas.microsoft.com/office/drawing/2014/main" id="{C4EE28EE-A8B7-95CF-D9AE-327499E9A3CE}"/>
              </a:ext>
            </a:extLst>
          </p:cNvPr>
          <p:cNvPicPr>
            <a:picLocks noChangeAspect="1"/>
          </p:cNvPicPr>
          <p:nvPr/>
        </p:nvPicPr>
        <p:blipFill>
          <a:blip r:embed="rId3"/>
          <a:stretch>
            <a:fillRect/>
          </a:stretch>
        </p:blipFill>
        <p:spPr>
          <a:xfrm>
            <a:off x="843752" y="2885910"/>
            <a:ext cx="1338715" cy="838656"/>
          </a:xfrm>
          <a:prstGeom prst="rect">
            <a:avLst/>
          </a:prstGeom>
        </p:spPr>
      </p:pic>
      <p:sp>
        <p:nvSpPr>
          <p:cNvPr id="22" name="Freeform: Shape 21">
            <a:extLst>
              <a:ext uri="{FF2B5EF4-FFF2-40B4-BE49-F238E27FC236}">
                <a16:creationId xmlns:a16="http://schemas.microsoft.com/office/drawing/2014/main" id="{D4E407A1-44BD-FF01-E112-8DFCFF88AB44}"/>
              </a:ext>
            </a:extLst>
          </p:cNvPr>
          <p:cNvSpPr/>
          <p:nvPr/>
        </p:nvSpPr>
        <p:spPr>
          <a:xfrm>
            <a:off x="2452577" y="2837276"/>
            <a:ext cx="7286842" cy="1149063"/>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800" b="1" dirty="0">
                <a:latin typeface="+mj-lt"/>
              </a:rPr>
              <a:t>Preparations to support the increase in online testing. </a:t>
            </a:r>
            <a:endParaRPr lang="en-US" sz="2800" b="1" kern="1200" dirty="0">
              <a:latin typeface="+mj-lt"/>
            </a:endParaRPr>
          </a:p>
        </p:txBody>
      </p:sp>
      <p:pic>
        <p:nvPicPr>
          <p:cNvPr id="23" name="Graphic 22" descr="Internet">
            <a:extLst>
              <a:ext uri="{FF2B5EF4-FFF2-40B4-BE49-F238E27FC236}">
                <a16:creationId xmlns:a16="http://schemas.microsoft.com/office/drawing/2014/main" id="{E0A8104B-A001-21C6-6D61-5B8CA3DBA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1412" y="1288633"/>
            <a:ext cx="1088746" cy="1088746"/>
          </a:xfrm>
          <a:prstGeom prst="rect">
            <a:avLst/>
          </a:prstGeom>
        </p:spPr>
      </p:pic>
      <p:grpSp>
        <p:nvGrpSpPr>
          <p:cNvPr id="2" name="Group 1">
            <a:extLst>
              <a:ext uri="{FF2B5EF4-FFF2-40B4-BE49-F238E27FC236}">
                <a16:creationId xmlns:a16="http://schemas.microsoft.com/office/drawing/2014/main" id="{E5E256CD-0AC8-91FA-47E7-0B00540D29BD}"/>
              </a:ext>
            </a:extLst>
          </p:cNvPr>
          <p:cNvGrpSpPr/>
          <p:nvPr/>
        </p:nvGrpSpPr>
        <p:grpSpPr>
          <a:xfrm>
            <a:off x="659784" y="4307085"/>
            <a:ext cx="9079637" cy="1242935"/>
            <a:chOff x="659784" y="4307085"/>
            <a:chExt cx="9079637" cy="1242935"/>
          </a:xfrm>
        </p:grpSpPr>
        <p:sp>
          <p:nvSpPr>
            <p:cNvPr id="15" name="Rectangle: Rounded Corners 14">
              <a:extLst>
                <a:ext uri="{FF2B5EF4-FFF2-40B4-BE49-F238E27FC236}">
                  <a16:creationId xmlns:a16="http://schemas.microsoft.com/office/drawing/2014/main" id="{42CA9D6D-19DD-E8E0-DE45-80492B1072C9}"/>
                </a:ext>
              </a:extLst>
            </p:cNvPr>
            <p:cNvSpPr/>
            <p:nvPr/>
          </p:nvSpPr>
          <p:spPr>
            <a:xfrm>
              <a:off x="659784" y="4307085"/>
              <a:ext cx="9079637" cy="124293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B175DEF1-F401-88E1-444B-80CC13D071C8}"/>
                </a:ext>
              </a:extLst>
            </p:cNvPr>
            <p:cNvSpPr/>
            <p:nvPr/>
          </p:nvSpPr>
          <p:spPr>
            <a:xfrm>
              <a:off x="2366434" y="4307085"/>
              <a:ext cx="7372985" cy="1242935"/>
            </a:xfrm>
            <a:custGeom>
              <a:avLst/>
              <a:gdLst>
                <a:gd name="connsiteX0" fmla="*/ 0 w 6685789"/>
                <a:gd name="connsiteY0" fmla="*/ 0 h 1242935"/>
                <a:gd name="connsiteX1" fmla="*/ 6685789 w 6685789"/>
                <a:gd name="connsiteY1" fmla="*/ 0 h 1242935"/>
                <a:gd name="connsiteX2" fmla="*/ 6685789 w 6685789"/>
                <a:gd name="connsiteY2" fmla="*/ 1242935 h 1242935"/>
                <a:gd name="connsiteX3" fmla="*/ 0 w 6685789"/>
                <a:gd name="connsiteY3" fmla="*/ 1242935 h 1242935"/>
                <a:gd name="connsiteX4" fmla="*/ 0 w 6685789"/>
                <a:gd name="connsiteY4" fmla="*/ 0 h 124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5789" h="1242935">
                  <a:moveTo>
                    <a:pt x="0" y="0"/>
                  </a:moveTo>
                  <a:lnTo>
                    <a:pt x="6685789" y="0"/>
                  </a:lnTo>
                  <a:lnTo>
                    <a:pt x="6685789" y="1242935"/>
                  </a:lnTo>
                  <a:lnTo>
                    <a:pt x="0" y="12429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800" b="1" dirty="0">
                  <a:latin typeface="+mj-lt"/>
                </a:rPr>
                <a:t>Tracking open inquires</a:t>
              </a:r>
              <a:r>
                <a:rPr lang="en-US" sz="2800" b="1" kern="1200" dirty="0">
                  <a:latin typeface="+mj-lt"/>
                </a:rPr>
                <a:t>  </a:t>
              </a:r>
            </a:p>
          </p:txBody>
        </p:sp>
      </p:grpSp>
      <p:pic>
        <p:nvPicPr>
          <p:cNvPr id="4" name="Graphic 3" descr="Download from cloud outline">
            <a:extLst>
              <a:ext uri="{FF2B5EF4-FFF2-40B4-BE49-F238E27FC236}">
                <a16:creationId xmlns:a16="http://schemas.microsoft.com/office/drawing/2014/main" id="{14188C03-8F29-573F-ADCF-E70B633709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5909" y="4471352"/>
            <a:ext cx="914400" cy="914400"/>
          </a:xfrm>
          <a:prstGeom prst="rect">
            <a:avLst/>
          </a:prstGeom>
        </p:spPr>
      </p:pic>
    </p:spTree>
    <p:extLst>
      <p:ext uri="{BB962C8B-B14F-4D97-AF65-F5344CB8AC3E}">
        <p14:creationId xmlns:p14="http://schemas.microsoft.com/office/powerpoint/2010/main" val="1654721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C499-7D8E-BA56-1F80-2B4E62ED334B}"/>
              </a:ext>
            </a:extLst>
          </p:cNvPr>
          <p:cNvSpPr>
            <a:spLocks noGrp="1"/>
          </p:cNvSpPr>
          <p:nvPr>
            <p:ph type="title"/>
          </p:nvPr>
        </p:nvSpPr>
        <p:spPr>
          <a:xfrm>
            <a:off x="838200" y="365125"/>
            <a:ext cx="10515600" cy="1325563"/>
          </a:xfrm>
        </p:spPr>
        <p:txBody>
          <a:bodyPr>
            <a:normAutofit/>
          </a:bodyPr>
          <a:lstStyle/>
          <a:p>
            <a:r>
              <a:rPr lang="en-US" sz="5400" b="1" dirty="0">
                <a:solidFill>
                  <a:schemeClr val="tx2"/>
                </a:solidFill>
              </a:rPr>
              <a:t>Preparing Students for Testing</a:t>
            </a:r>
          </a:p>
        </p:txBody>
      </p:sp>
      <p:grpSp>
        <p:nvGrpSpPr>
          <p:cNvPr id="5" name="Group 4">
            <a:extLst>
              <a:ext uri="{FF2B5EF4-FFF2-40B4-BE49-F238E27FC236}">
                <a16:creationId xmlns:a16="http://schemas.microsoft.com/office/drawing/2014/main" id="{466DF11E-86BF-9A7B-138F-DAFA3763348B}"/>
              </a:ext>
            </a:extLst>
          </p:cNvPr>
          <p:cNvGrpSpPr/>
          <p:nvPr/>
        </p:nvGrpSpPr>
        <p:grpSpPr>
          <a:xfrm>
            <a:off x="913968" y="2605024"/>
            <a:ext cx="10348377" cy="3195001"/>
            <a:chOff x="913968" y="2605024"/>
            <a:chExt cx="10348377" cy="3195001"/>
          </a:xfrm>
        </p:grpSpPr>
        <p:sp>
          <p:nvSpPr>
            <p:cNvPr id="6" name="Oval 5">
              <a:extLst>
                <a:ext uri="{FF2B5EF4-FFF2-40B4-BE49-F238E27FC236}">
                  <a16:creationId xmlns:a16="http://schemas.microsoft.com/office/drawing/2014/main" id="{0D480D22-8873-C725-A6E5-53D9D3315B1A}"/>
                </a:ext>
              </a:extLst>
            </p:cNvPr>
            <p:cNvSpPr/>
            <p:nvPr/>
          </p:nvSpPr>
          <p:spPr>
            <a:xfrm>
              <a:off x="1517250" y="2605024"/>
              <a:ext cx="1887187" cy="1887187"/>
            </a:xfrm>
            <a:prstGeom prst="ellipse">
              <a:avLst/>
            </a:prstGeom>
            <a:solidFill>
              <a:schemeClr val="accent1"/>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sp>
          <p:nvSpPr>
            <p:cNvPr id="7" name="Rectangle 6" descr="Document with solid fill">
              <a:extLst>
                <a:ext uri="{FF2B5EF4-FFF2-40B4-BE49-F238E27FC236}">
                  <a16:creationId xmlns:a16="http://schemas.microsoft.com/office/drawing/2014/main" id="{6CFC3507-5710-1EE8-420A-59D20F9EFE4D}"/>
                </a:ext>
              </a:extLst>
            </p:cNvPr>
            <p:cNvSpPr/>
            <p:nvPr/>
          </p:nvSpPr>
          <p:spPr>
            <a:xfrm>
              <a:off x="1919437" y="3007212"/>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8C57C978-5D2C-4D0A-C079-605CD04C5387}"/>
                </a:ext>
              </a:extLst>
            </p:cNvPr>
            <p:cNvSpPr/>
            <p:nvPr/>
          </p:nvSpPr>
          <p:spPr>
            <a:xfrm>
              <a:off x="913968" y="5080025"/>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accent1"/>
                  </a:solidFill>
                </a:rPr>
                <a:t>Informing parents</a:t>
              </a:r>
            </a:p>
          </p:txBody>
        </p:sp>
        <p:sp>
          <p:nvSpPr>
            <p:cNvPr id="9" name="Oval 8">
              <a:extLst>
                <a:ext uri="{FF2B5EF4-FFF2-40B4-BE49-F238E27FC236}">
                  <a16:creationId xmlns:a16="http://schemas.microsoft.com/office/drawing/2014/main" id="{B4D7C5C2-8568-7BD5-4543-53F7B163D930}"/>
                </a:ext>
              </a:extLst>
            </p:cNvPr>
            <p:cNvSpPr/>
            <p:nvPr/>
          </p:nvSpPr>
          <p:spPr>
            <a:xfrm>
              <a:off x="5152406" y="2605024"/>
              <a:ext cx="1887187" cy="1887187"/>
            </a:xfrm>
            <a:prstGeom prst="ellipse">
              <a:avLst/>
            </a:prstGeom>
            <a:solidFill>
              <a:schemeClr val="bg2">
                <a:lumMod val="50000"/>
              </a:schemeClr>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a:p>
          </p:txBody>
        </p:sp>
        <p:sp>
          <p:nvSpPr>
            <p:cNvPr id="10" name="Rectangle 9" descr="student on a laptop">
              <a:extLst>
                <a:ext uri="{FF2B5EF4-FFF2-40B4-BE49-F238E27FC236}">
                  <a16:creationId xmlns:a16="http://schemas.microsoft.com/office/drawing/2014/main" id="{32C4776A-992B-006F-BD48-EA6EBC14AE6C}"/>
                </a:ext>
              </a:extLst>
            </p:cNvPr>
            <p:cNvSpPr/>
            <p:nvPr/>
          </p:nvSpPr>
          <p:spPr>
            <a:xfrm>
              <a:off x="5554594" y="3007212"/>
              <a:ext cx="1082812" cy="1082812"/>
            </a:xfrm>
            <a:prstGeom prst="rect">
              <a:avLst/>
            </a:prstGeom>
            <a:blipFill rotWithShape="1">
              <a:blip r:embed="rId5"/>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Freeform: Shape 10">
              <a:extLst>
                <a:ext uri="{FF2B5EF4-FFF2-40B4-BE49-F238E27FC236}">
                  <a16:creationId xmlns:a16="http://schemas.microsoft.com/office/drawing/2014/main" id="{12BE1375-1058-C997-A812-1E0DBA6BA55E}"/>
                </a:ext>
              </a:extLst>
            </p:cNvPr>
            <p:cNvSpPr/>
            <p:nvPr/>
          </p:nvSpPr>
          <p:spPr>
            <a:xfrm>
              <a:off x="4549125" y="5080025"/>
              <a:ext cx="3093750"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tx1">
                      <a:lumMod val="75000"/>
                      <a:lumOff val="25000"/>
                    </a:schemeClr>
                  </a:solidFill>
                </a:rPr>
                <a:t>Testing environment</a:t>
              </a:r>
            </a:p>
          </p:txBody>
        </p:sp>
        <p:sp>
          <p:nvSpPr>
            <p:cNvPr id="12" name="Oval 11">
              <a:extLst>
                <a:ext uri="{FF2B5EF4-FFF2-40B4-BE49-F238E27FC236}">
                  <a16:creationId xmlns:a16="http://schemas.microsoft.com/office/drawing/2014/main" id="{6E3A6A14-3C31-D67A-5939-F374A1D7A8E5}"/>
                </a:ext>
              </a:extLst>
            </p:cNvPr>
            <p:cNvSpPr/>
            <p:nvPr/>
          </p:nvSpPr>
          <p:spPr>
            <a:xfrm>
              <a:off x="8787562" y="2614168"/>
              <a:ext cx="1887187" cy="1887187"/>
            </a:xfrm>
            <a:prstGeom prst="ellipse">
              <a:avLst/>
            </a:prstGeom>
            <a:solidFill>
              <a:schemeClr val="accent2"/>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14" name="Freeform: Shape 13">
              <a:extLst>
                <a:ext uri="{FF2B5EF4-FFF2-40B4-BE49-F238E27FC236}">
                  <a16:creationId xmlns:a16="http://schemas.microsoft.com/office/drawing/2014/main" id="{525980C4-421D-1346-499E-C0CC78A06D59}"/>
                </a:ext>
              </a:extLst>
            </p:cNvPr>
            <p:cNvSpPr/>
            <p:nvPr/>
          </p:nvSpPr>
          <p:spPr>
            <a:xfrm>
              <a:off x="8168595" y="5001832"/>
              <a:ext cx="3093750" cy="683424"/>
            </a:xfrm>
            <a:custGeom>
              <a:avLst/>
              <a:gdLst>
                <a:gd name="connsiteX0" fmla="*/ 0 w 3093750"/>
                <a:gd name="connsiteY0" fmla="*/ 0 h 683424"/>
                <a:gd name="connsiteX1" fmla="*/ 3093750 w 3093750"/>
                <a:gd name="connsiteY1" fmla="*/ 0 h 683424"/>
                <a:gd name="connsiteX2" fmla="*/ 3093750 w 3093750"/>
                <a:gd name="connsiteY2" fmla="*/ 683424 h 683424"/>
                <a:gd name="connsiteX3" fmla="*/ 0 w 3093750"/>
                <a:gd name="connsiteY3" fmla="*/ 683424 h 683424"/>
                <a:gd name="connsiteX4" fmla="*/ 0 w 3093750"/>
                <a:gd name="connsiteY4" fmla="*/ 0 h 683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683424">
                  <a:moveTo>
                    <a:pt x="0" y="0"/>
                  </a:moveTo>
                  <a:lnTo>
                    <a:pt x="3093750" y="0"/>
                  </a:lnTo>
                  <a:lnTo>
                    <a:pt x="3093750" y="683424"/>
                  </a:lnTo>
                  <a:lnTo>
                    <a:pt x="0" y="683424"/>
                  </a:lnTo>
                  <a:lnTo>
                    <a:pt x="0" y="0"/>
                  </a:lnTo>
                  <a:close/>
                </a:path>
              </a:pathLst>
            </a:cu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solidFill>
                    <a:schemeClr val="accent2">
                      <a:lumMod val="75000"/>
                    </a:schemeClr>
                  </a:solidFill>
                </a:rPr>
                <a:t>TEST ADMINISTRATION</a:t>
              </a:r>
            </a:p>
          </p:txBody>
        </p:sp>
      </p:grpSp>
      <p:pic>
        <p:nvPicPr>
          <p:cNvPr id="16" name="Graphic 15" descr="Laptop with solid fill">
            <a:extLst>
              <a:ext uri="{FF2B5EF4-FFF2-40B4-BE49-F238E27FC236}">
                <a16:creationId xmlns:a16="http://schemas.microsoft.com/office/drawing/2014/main" id="{11254BE0-5BD8-CB0E-7E7C-5BBD32B500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3955" y="3100561"/>
            <a:ext cx="914400" cy="914400"/>
          </a:xfrm>
          <a:prstGeom prst="rect">
            <a:avLst/>
          </a:prstGeom>
        </p:spPr>
      </p:pic>
    </p:spTree>
    <p:extLst>
      <p:ext uri="{BB962C8B-B14F-4D97-AF65-F5344CB8AC3E}">
        <p14:creationId xmlns:p14="http://schemas.microsoft.com/office/powerpoint/2010/main" val="422341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alendar&#10;&#10;Description automatically generated">
            <a:extLst>
              <a:ext uri="{FF2B5EF4-FFF2-40B4-BE49-F238E27FC236}">
                <a16:creationId xmlns:a16="http://schemas.microsoft.com/office/drawing/2014/main" id="{FE6BA26E-30FD-04E8-A323-639535B1A95F}"/>
              </a:ext>
            </a:extLst>
          </p:cNvPr>
          <p:cNvPicPr>
            <a:picLocks noChangeAspect="1"/>
          </p:cNvPicPr>
          <p:nvPr/>
        </p:nvPicPr>
        <p:blipFill rotWithShape="1">
          <a:blip r:embed="rId3">
            <a:extLst>
              <a:ext uri="{28A0092B-C50C-407E-A947-70E740481C1C}">
                <a14:useLocalDpi xmlns:a14="http://schemas.microsoft.com/office/drawing/2010/main" val="0"/>
              </a:ext>
            </a:extLst>
          </a:blip>
          <a:srcRect t="16855"/>
          <a:stretch/>
        </p:blipFill>
        <p:spPr>
          <a:xfrm>
            <a:off x="-1" y="7842"/>
            <a:ext cx="12192000" cy="6850158"/>
          </a:xfrm>
          <a:prstGeom prst="rect">
            <a:avLst/>
          </a:prstGeom>
        </p:spPr>
      </p:pic>
      <p:sp>
        <p:nvSpPr>
          <p:cNvPr id="2" name="Title 1">
            <a:extLst>
              <a:ext uri="{FF2B5EF4-FFF2-40B4-BE49-F238E27FC236}">
                <a16:creationId xmlns:a16="http://schemas.microsoft.com/office/drawing/2014/main" id="{EC8F77B1-739A-D1B1-9739-3191E7D8BCC1}"/>
              </a:ext>
            </a:extLst>
          </p:cNvPr>
          <p:cNvSpPr>
            <a:spLocks noGrp="1"/>
          </p:cNvSpPr>
          <p:nvPr>
            <p:ph type="title"/>
          </p:nvPr>
        </p:nvSpPr>
        <p:spPr>
          <a:xfrm>
            <a:off x="841940" y="123334"/>
            <a:ext cx="10508119" cy="892062"/>
          </a:xfrm>
        </p:spPr>
        <p:txBody>
          <a:bodyPr vert="horz" lIns="91440" tIns="45720" rIns="91440" bIns="45720" rtlCol="0" anchor="b">
            <a:normAutofit/>
          </a:bodyPr>
          <a:lstStyle/>
          <a:p>
            <a:r>
              <a:rPr lang="en-US" sz="4800" b="1" kern="1200" dirty="0">
                <a:latin typeface="+mj-lt"/>
                <a:ea typeface="+mj-ea"/>
                <a:cs typeface="+mj-cs"/>
              </a:rPr>
              <a:t>Suggested Testing Schedule</a:t>
            </a:r>
          </a:p>
        </p:txBody>
      </p:sp>
      <p:graphicFrame>
        <p:nvGraphicFramePr>
          <p:cNvPr id="4" name="Group 469">
            <a:extLst>
              <a:ext uri="{FF2B5EF4-FFF2-40B4-BE49-F238E27FC236}">
                <a16:creationId xmlns:a16="http://schemas.microsoft.com/office/drawing/2014/main" id="{F1EA589D-BA1C-454D-1C26-0B2AFBD6501B}"/>
              </a:ext>
            </a:extLst>
          </p:cNvPr>
          <p:cNvGraphicFramePr>
            <a:graphicFrameLocks/>
          </p:cNvGraphicFramePr>
          <p:nvPr>
            <p:extLst>
              <p:ext uri="{D42A27DB-BD31-4B8C-83A1-F6EECF244321}">
                <p14:modId xmlns:p14="http://schemas.microsoft.com/office/powerpoint/2010/main" val="771817313"/>
              </p:ext>
            </p:extLst>
          </p:nvPr>
        </p:nvGraphicFramePr>
        <p:xfrm>
          <a:off x="433103" y="1130888"/>
          <a:ext cx="4657401" cy="5284007"/>
        </p:xfrm>
        <a:graphic>
          <a:graphicData uri="http://schemas.openxmlformats.org/drawingml/2006/table">
            <a:tbl>
              <a:tblPr firstRow="1" bandRow="1">
                <a:effectLst>
                  <a:outerShdw blurRad="50800" dist="38100" dir="2700000" algn="tl" rotWithShape="0">
                    <a:prstClr val="black">
                      <a:alpha val="40000"/>
                    </a:prstClr>
                  </a:outerShdw>
                </a:effectLst>
              </a:tblPr>
              <a:tblGrid>
                <a:gridCol w="739435">
                  <a:extLst>
                    <a:ext uri="{9D8B030D-6E8A-4147-A177-3AD203B41FA5}">
                      <a16:colId xmlns:a16="http://schemas.microsoft.com/office/drawing/2014/main" val="20000"/>
                    </a:ext>
                  </a:extLst>
                </a:gridCol>
                <a:gridCol w="1982073">
                  <a:extLst>
                    <a:ext uri="{9D8B030D-6E8A-4147-A177-3AD203B41FA5}">
                      <a16:colId xmlns:a16="http://schemas.microsoft.com/office/drawing/2014/main" val="20001"/>
                    </a:ext>
                  </a:extLst>
                </a:gridCol>
                <a:gridCol w="1935893">
                  <a:extLst>
                    <a:ext uri="{9D8B030D-6E8A-4147-A177-3AD203B41FA5}">
                      <a16:colId xmlns:a16="http://schemas.microsoft.com/office/drawing/2014/main" val="20003"/>
                    </a:ext>
                  </a:extLst>
                </a:gridCol>
              </a:tblGrid>
              <a:tr h="650215">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Day</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Test</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ysClr val="windowText" lastClr="000000"/>
                          </a:solidFill>
                          <a:effectLst/>
                          <a:latin typeface="+mn-lt"/>
                          <a:ea typeface="Times New Roman" charset="0"/>
                        </a:rPr>
                        <a:t>Estimated Time (minutes)</a:t>
                      </a:r>
                      <a:endParaRPr kumimoji="0" lang="en-US" sz="1800" b="0" i="0" u="none" strike="noStrike" cap="none" normalizeH="0" baseline="0" dirty="0">
                        <a:ln>
                          <a:noFill/>
                        </a:ln>
                        <a:solidFill>
                          <a:sysClr val="windowText" lastClr="000000"/>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1</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Verbal</a:t>
                      </a:r>
                      <a:r>
                        <a:rPr kumimoji="0" lang="en-US" sz="1400" b="0" i="1" u="none" strike="noStrike" cap="none" normalizeH="0" baseline="0" dirty="0">
                          <a:ln>
                            <a:noFill/>
                          </a:ln>
                          <a:solidFill>
                            <a:schemeClr val="tx1"/>
                          </a:solidFill>
                          <a:effectLst/>
                          <a:latin typeface="+mn-lt"/>
                          <a:ea typeface="Times New Roman" charset="0"/>
                        </a:rPr>
                        <a:t> </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Sentence Completion</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Picture Classification</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14</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2</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Quantitative</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Number Analogies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Puzzles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Number Series</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7262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3</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chemeClr val="tx1"/>
                          </a:solidFill>
                          <a:effectLst/>
                          <a:latin typeface="+mn-lt"/>
                          <a:ea typeface="Times New Roman" charset="0"/>
                        </a:rPr>
                        <a:t>Nonverbal</a:t>
                      </a: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Matrices</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Paper Folding</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Figure Classification </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11</a:t>
                      </a:r>
                    </a:p>
                    <a:p>
                      <a:pPr marL="177800" marR="0" lvl="0" indent="-1778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charset="0"/>
                        </a:rPr>
                        <a:t>13</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93736">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Times New Roman" charset="0"/>
                        </a:rPr>
                        <a:t>Day 4</a:t>
                      </a: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1" i="1" u="none" strike="noStrike" cap="none" normalizeH="0" baseline="0" dirty="0">
                          <a:ln>
                            <a:noFill/>
                          </a:ln>
                          <a:solidFill>
                            <a:schemeClr val="tx1"/>
                          </a:solidFill>
                          <a:effectLst/>
                          <a:latin typeface="+mn-lt"/>
                          <a:ea typeface="Times New Roman" charset="0"/>
                        </a:rPr>
                        <a:t>  Iowa</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1</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  Reading: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endParaRPr kumimoji="0" lang="en-US" sz="1400" b="1" i="0" u="none" strike="noStrike" cap="none" normalizeH="0" baseline="0" dirty="0">
                        <a:ln>
                          <a:noFill/>
                        </a:ln>
                        <a:solidFill>
                          <a:schemeClr val="tx1"/>
                        </a:solidFill>
                        <a:effectLst/>
                        <a:latin typeface="+mn-lt"/>
                        <a:ea typeface="Times New Roman" charset="0"/>
                      </a:endParaRP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20</a:t>
                      </a:r>
                    </a:p>
                    <a:p>
                      <a:pPr marL="177800" marR="0" lvl="0" indent="-17780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2169">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a:ln>
                            <a:noFill/>
                          </a:ln>
                          <a:solidFill>
                            <a:schemeClr val="tx1"/>
                          </a:solidFill>
                          <a:effectLst/>
                          <a:latin typeface="+mn-lt"/>
                          <a:ea typeface="Times New Roman" charset="0"/>
                        </a:rPr>
                        <a:t>Day 5</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mn-lt"/>
                        <a:ea typeface="Times New Roman" charset="0"/>
                      </a:endParaRPr>
                    </a:p>
                  </a:txBody>
                  <a:tcPr marL="80608"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28600" marR="0" lvl="0" indent="-165100" algn="l" defTabSz="914400" rtl="0" eaLnBrk="1" fontAlgn="base" latinLnBrk="0" hangingPunct="1">
                        <a:lnSpc>
                          <a:spcPct val="100000"/>
                        </a:lnSpc>
                        <a:spcBef>
                          <a:spcPct val="0"/>
                        </a:spcBef>
                        <a:spcAft>
                          <a:spcPct val="0"/>
                        </a:spcAft>
                        <a:buClrTx/>
                        <a:buSzTx/>
                        <a:buFontTx/>
                        <a:buNone/>
                        <a:tabLst>
                          <a:tab pos="342900" algn="l"/>
                        </a:tabLst>
                      </a:pPr>
                      <a:r>
                        <a:rPr kumimoji="0" lang="en-US" sz="1400" b="1" i="1" u="none" strike="noStrike" cap="none" normalizeH="0" baseline="0">
                          <a:ln>
                            <a:noFill/>
                          </a:ln>
                          <a:solidFill>
                            <a:schemeClr val="tx1"/>
                          </a:solidFill>
                          <a:effectLst/>
                          <a:latin typeface="+mn-lt"/>
                          <a:ea typeface="Times New Roman" charset="0"/>
                        </a:rPr>
                        <a:t> Iowa</a:t>
                      </a:r>
                      <a:endParaRPr kumimoji="0" lang="en-US" sz="1400" b="1" i="0" u="none" strike="noStrike" cap="none" normalizeH="0" baseline="0">
                        <a:ln>
                          <a:noFill/>
                        </a:ln>
                        <a:solidFill>
                          <a:schemeClr val="tx1"/>
                        </a:solidFill>
                        <a:effectLst/>
                        <a:latin typeface="+mn-lt"/>
                        <a:ea typeface="Times New Roman" charset="0"/>
                      </a:endParaRP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1</a:t>
                      </a:r>
                    </a:p>
                    <a:p>
                      <a:pPr marL="63500" marR="0" lvl="0" indent="0" algn="l"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a:ln>
                            <a:noFill/>
                          </a:ln>
                          <a:solidFill>
                            <a:schemeClr val="tx1"/>
                          </a:solidFill>
                          <a:effectLst/>
                          <a:latin typeface="+mn-lt"/>
                          <a:ea typeface="Times New Roman" charset="0"/>
                        </a:rPr>
                        <a:t> Mathematics: Part 2</a:t>
                      </a:r>
                    </a:p>
                  </a:txBody>
                  <a:tcPr marL="0" marR="80608" marT="40308" marB="403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63500" marR="0" lvl="0" indent="0" algn="ctr" defTabSz="914400" rtl="0" eaLnBrk="0" fontAlgn="base" latinLnBrk="0" hangingPunct="0">
                        <a:lnSpc>
                          <a:spcPct val="130000"/>
                        </a:lnSpc>
                        <a:spcBef>
                          <a:spcPct val="0"/>
                        </a:spcBef>
                        <a:spcAft>
                          <a:spcPct val="0"/>
                        </a:spcAft>
                        <a:buClr>
                          <a:schemeClr val="tx1"/>
                        </a:buClr>
                        <a:buSzTx/>
                        <a:buFont typeface="Symbol" charset="2"/>
                        <a:buNone/>
                        <a:tabLst>
                          <a:tab pos="342900" algn="l"/>
                        </a:tabLst>
                      </a:pPr>
                      <a:endParaRPr kumimoji="0" lang="en-US" sz="1400" b="1" i="1" u="none" strike="noStrike" cap="none" normalizeH="0" baseline="0" dirty="0">
                        <a:ln>
                          <a:noFill/>
                        </a:ln>
                        <a:solidFill>
                          <a:schemeClr val="tx1"/>
                        </a:solidFill>
                        <a:effectLst/>
                        <a:latin typeface="+mn-lt"/>
                        <a:ea typeface="Times New Roman" charset="0"/>
                      </a:endParaRPr>
                    </a:p>
                    <a:p>
                      <a:pPr marL="63500" marR="0" lvl="0" indent="0" algn="ctr" defTabSz="914400" rtl="0" eaLnBrk="0" fontAlgn="base" latinLnBrk="0" hangingPunct="0">
                        <a:lnSpc>
                          <a:spcPct val="100000"/>
                        </a:lnSpc>
                        <a:spcBef>
                          <a:spcPct val="0"/>
                        </a:spcBef>
                        <a:spcAft>
                          <a:spcPct val="0"/>
                        </a:spcAft>
                        <a:buClr>
                          <a:schemeClr val="tx1"/>
                        </a:buClr>
                        <a:buSzTx/>
                        <a:buFont typeface="Symbol" charset="2"/>
                        <a:buNone/>
                        <a:tabLst>
                          <a:tab pos="342900" algn="l"/>
                        </a:tabLst>
                      </a:pPr>
                      <a:r>
                        <a:rPr kumimoji="0" lang="en-US" sz="1400" b="0" i="0" u="none" strike="noStrike" cap="none" normalizeH="0" baseline="0" dirty="0">
                          <a:ln>
                            <a:noFill/>
                          </a:ln>
                          <a:solidFill>
                            <a:schemeClr val="tx1"/>
                          </a:solidFill>
                          <a:effectLst/>
                          <a:latin typeface="+mn-lt"/>
                          <a:ea typeface="Times New Roman" charset="0"/>
                        </a:rPr>
                        <a:t>25</a:t>
                      </a:r>
                      <a:br>
                        <a:rPr kumimoji="0" lang="en-US" sz="1400" b="0" i="0" u="none" strike="noStrike" cap="none" normalizeH="0" baseline="0" dirty="0">
                          <a:ln>
                            <a:noFill/>
                          </a:ln>
                          <a:solidFill>
                            <a:schemeClr val="tx1"/>
                          </a:solidFill>
                          <a:effectLst/>
                          <a:latin typeface="+mn-lt"/>
                          <a:ea typeface="Times New Roman" charset="0"/>
                        </a:rPr>
                      </a:br>
                      <a:r>
                        <a:rPr kumimoji="0" lang="en-US" sz="1400" b="0" i="0" u="none" strike="noStrike" cap="none" normalizeH="0" baseline="0" dirty="0">
                          <a:ln>
                            <a:noFill/>
                          </a:ln>
                          <a:solidFill>
                            <a:schemeClr val="tx1"/>
                          </a:solidFill>
                          <a:effectLst/>
                          <a:latin typeface="+mn-lt"/>
                          <a:ea typeface="Times New Roman" charset="0"/>
                        </a:rPr>
                        <a:t>25</a:t>
                      </a:r>
                    </a:p>
                  </a:txBody>
                  <a:tcPr marL="80608" marR="80608" marT="40308" marB="40308"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8490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5B698E64-4658-C1DF-0D91-1B976873A37A}"/>
              </a:ext>
            </a:extLst>
          </p:cNvPr>
          <p:cNvSpPr txBox="1">
            <a:spLocks/>
          </p:cNvSpPr>
          <p:nvPr/>
        </p:nvSpPr>
        <p:spPr>
          <a:xfrm>
            <a:off x="841248" y="334644"/>
            <a:ext cx="10509504" cy="1076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kern="1200" spc="300">
                <a:solidFill>
                  <a:schemeClr val="tx1"/>
                </a:solidFill>
                <a:latin typeface="+mj-lt"/>
                <a:ea typeface="+mj-ea"/>
                <a:cs typeface="+mj-cs"/>
              </a:rPr>
              <a:t>Online Testing Roadmap</a:t>
            </a:r>
          </a:p>
        </p:txBody>
      </p:sp>
      <p:sp>
        <p:nvSpPr>
          <p:cNvPr id="23" name="Rectangle 2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Ready to test image">
            <a:extLst>
              <a:ext uri="{FF2B5EF4-FFF2-40B4-BE49-F238E27FC236}">
                <a16:creationId xmlns:a16="http://schemas.microsoft.com/office/drawing/2014/main" id="{38E4C048-E9E2-440C-FA08-8688D111B3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50098" y="1834137"/>
            <a:ext cx="960392" cy="960392"/>
          </a:xfrm>
          <a:prstGeom prst="rect">
            <a:avLst/>
          </a:prstGeom>
        </p:spPr>
      </p:pic>
      <p:sp>
        <p:nvSpPr>
          <p:cNvPr id="7" name="Arrow: Pentagon 6">
            <a:extLst>
              <a:ext uri="{FF2B5EF4-FFF2-40B4-BE49-F238E27FC236}">
                <a16:creationId xmlns:a16="http://schemas.microsoft.com/office/drawing/2014/main" id="{D55AD6CF-1CE5-59EF-D9C1-FE7D90DF919F}"/>
              </a:ext>
            </a:extLst>
          </p:cNvPr>
          <p:cNvSpPr/>
          <p:nvPr/>
        </p:nvSpPr>
        <p:spPr>
          <a:xfrm>
            <a:off x="3009556" y="1847283"/>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E8D5DB5-2B5A-D6DC-366F-DDCACCCB6CFC}"/>
              </a:ext>
            </a:extLst>
          </p:cNvPr>
          <p:cNvSpPr/>
          <p:nvPr/>
        </p:nvSpPr>
        <p:spPr>
          <a:xfrm>
            <a:off x="3088809"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DataManager Training</a:t>
            </a:r>
            <a:endParaRPr lang="en-US" sz="1900" b="1" dirty="0">
              <a:solidFill>
                <a:sysClr val="windowText" lastClr="000000"/>
              </a:solidFill>
            </a:endParaRPr>
          </a:p>
        </p:txBody>
      </p:sp>
      <p:sp>
        <p:nvSpPr>
          <p:cNvPr id="9" name="Arrow: Pentagon 8">
            <a:extLst>
              <a:ext uri="{FF2B5EF4-FFF2-40B4-BE49-F238E27FC236}">
                <a16:creationId xmlns:a16="http://schemas.microsoft.com/office/drawing/2014/main" id="{86E3F129-9E53-3AD2-7659-7DB5908FAA12}"/>
              </a:ext>
            </a:extLst>
          </p:cNvPr>
          <p:cNvSpPr/>
          <p:nvPr/>
        </p:nvSpPr>
        <p:spPr>
          <a:xfrm>
            <a:off x="5205222" y="1836119"/>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64255E-4243-226B-84BE-482725E526FB}"/>
              </a:ext>
            </a:extLst>
          </p:cNvPr>
          <p:cNvSpPr/>
          <p:nvPr/>
        </p:nvSpPr>
        <p:spPr>
          <a:xfrm>
            <a:off x="5305650" y="1903624"/>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Test Preparations</a:t>
            </a:r>
            <a:endParaRPr lang="en-US" sz="1900" b="1" dirty="0">
              <a:solidFill>
                <a:sysClr val="windowText" lastClr="000000"/>
              </a:solidFill>
            </a:endParaRPr>
          </a:p>
        </p:txBody>
      </p:sp>
      <p:sp>
        <p:nvSpPr>
          <p:cNvPr id="11" name="Arrow: Pentagon 10">
            <a:extLst>
              <a:ext uri="{FF2B5EF4-FFF2-40B4-BE49-F238E27FC236}">
                <a16:creationId xmlns:a16="http://schemas.microsoft.com/office/drawing/2014/main" id="{E9E0F319-F244-3B3C-8977-79678FD6C740}"/>
              </a:ext>
            </a:extLst>
          </p:cNvPr>
          <p:cNvSpPr/>
          <p:nvPr/>
        </p:nvSpPr>
        <p:spPr>
          <a:xfrm>
            <a:off x="7354432" y="1849265"/>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EA4D0-2193-0B76-CF3C-CFB43F2838C9}"/>
              </a:ext>
            </a:extLst>
          </p:cNvPr>
          <p:cNvSpPr/>
          <p:nvPr/>
        </p:nvSpPr>
        <p:spPr>
          <a:xfrm>
            <a:off x="7462262" y="1916770"/>
            <a:ext cx="1501703" cy="64608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Materials Needed for testing</a:t>
            </a:r>
            <a:endParaRPr lang="en-US" sz="1900" b="1" dirty="0">
              <a:solidFill>
                <a:sysClr val="windowText" lastClr="000000"/>
              </a:solidFill>
            </a:endParaRPr>
          </a:p>
        </p:txBody>
      </p:sp>
      <p:sp>
        <p:nvSpPr>
          <p:cNvPr id="13" name="TextBox 12">
            <a:extLst>
              <a:ext uri="{FF2B5EF4-FFF2-40B4-BE49-F238E27FC236}">
                <a16:creationId xmlns:a16="http://schemas.microsoft.com/office/drawing/2014/main" id="{68F8AD43-9C6E-D595-2022-165D4858EE21}"/>
              </a:ext>
            </a:extLst>
          </p:cNvPr>
          <p:cNvSpPr txBox="1"/>
          <p:nvPr/>
        </p:nvSpPr>
        <p:spPr>
          <a:xfrm>
            <a:off x="2914224" y="2724897"/>
            <a:ext cx="2124188" cy="2954655"/>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STCs and TAs to attend the DataManager  training.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Live Training Sessions:</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Monday 9/23 at 9 AM EST</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Wednesday 9/25 at 2 PM EST</a:t>
            </a:r>
          </a:p>
          <a:p>
            <a:pPr marL="728663" lvl="1"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Thursday 9/26 at 2 PM EST</a:t>
            </a:r>
          </a:p>
          <a:p>
            <a:pPr marL="271463" indent="-271463" defTabSz="868680">
              <a:spcAft>
                <a:spcPts val="600"/>
              </a:spcAft>
              <a:buFont typeface="Wingdings" panose="05000000000000000000" pitchFamily="2" charset="2"/>
              <a:buChar char="Ø"/>
            </a:pPr>
            <a:r>
              <a:rPr lang="en-US" sz="1400" dirty="0"/>
              <a:t>OnDemand Proctor Training now available</a:t>
            </a:r>
          </a:p>
        </p:txBody>
      </p:sp>
      <p:sp>
        <p:nvSpPr>
          <p:cNvPr id="14" name="TextBox 13">
            <a:extLst>
              <a:ext uri="{FF2B5EF4-FFF2-40B4-BE49-F238E27FC236}">
                <a16:creationId xmlns:a16="http://schemas.microsoft.com/office/drawing/2014/main" id="{491E4E1F-4968-9EBC-54B8-3791DECBED74}"/>
              </a:ext>
            </a:extLst>
          </p:cNvPr>
          <p:cNvSpPr txBox="1"/>
          <p:nvPr/>
        </p:nvSpPr>
        <p:spPr>
          <a:xfrm>
            <a:off x="5188658" y="2725011"/>
            <a:ext cx="1759117" cy="3520964"/>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dirty="0"/>
              <a:t>Ensure that all STCs, and TAs have access to the DataManager Platform.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Gr </a:t>
            </a:r>
            <a:r>
              <a:rPr lang="en-US" sz="1330" dirty="0"/>
              <a:t>2 Roster will be available on 9/23.  </a:t>
            </a:r>
            <a:r>
              <a:rPr lang="en-US" sz="1330" kern="1200" dirty="0">
                <a:solidFill>
                  <a:schemeClr val="tx1"/>
                </a:solidFill>
                <a:latin typeface="+mn-lt"/>
                <a:ea typeface="+mn-ea"/>
                <a:cs typeface="+mn-cs"/>
              </a:rPr>
              <a:t>STCs to confirm student are rostered correctly.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Gr 2 Test Events will be opened on 9/23.  STCs to decide who will create test sessions </a:t>
            </a:r>
            <a:endParaRPr lang="en-US" sz="1400" dirty="0"/>
          </a:p>
        </p:txBody>
      </p:sp>
      <p:sp>
        <p:nvSpPr>
          <p:cNvPr id="15" name="TextBox 14">
            <a:extLst>
              <a:ext uri="{FF2B5EF4-FFF2-40B4-BE49-F238E27FC236}">
                <a16:creationId xmlns:a16="http://schemas.microsoft.com/office/drawing/2014/main" id="{1062A94B-51EB-0A2E-FC90-695B48DC7242}"/>
              </a:ext>
            </a:extLst>
          </p:cNvPr>
          <p:cNvSpPr txBox="1"/>
          <p:nvPr/>
        </p:nvSpPr>
        <p:spPr>
          <a:xfrm>
            <a:off x="7354433" y="2740553"/>
            <a:ext cx="1618698" cy="1755865"/>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Student devices</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Scratch Paper</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Pencils</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Student login Information: Student ID and session code</a:t>
            </a:r>
            <a:endParaRPr lang="en-US" sz="1400" dirty="0"/>
          </a:p>
        </p:txBody>
      </p:sp>
      <p:sp>
        <p:nvSpPr>
          <p:cNvPr id="16" name="TextBox 15">
            <a:extLst>
              <a:ext uri="{FF2B5EF4-FFF2-40B4-BE49-F238E27FC236}">
                <a16:creationId xmlns:a16="http://schemas.microsoft.com/office/drawing/2014/main" id="{CC140187-61DC-A420-6353-352B7ADA7EF5}"/>
              </a:ext>
            </a:extLst>
          </p:cNvPr>
          <p:cNvSpPr txBox="1"/>
          <p:nvPr/>
        </p:nvSpPr>
        <p:spPr>
          <a:xfrm>
            <a:off x="9147825" y="2813846"/>
            <a:ext cx="1658896" cy="323257"/>
          </a:xfrm>
          <a:prstGeom prst="rect">
            <a:avLst/>
          </a:prstGeom>
          <a:noFill/>
        </p:spPr>
        <p:txBody>
          <a:bodyPr wrap="square" rtlCol="0">
            <a:spAutoFit/>
          </a:bodyPr>
          <a:lstStyle/>
          <a:p>
            <a:pPr algn="ctr" defTabSz="868680">
              <a:spcAft>
                <a:spcPts val="600"/>
              </a:spcAft>
            </a:pPr>
            <a:r>
              <a:rPr lang="en-US" sz="1520" b="1" kern="1200">
                <a:solidFill>
                  <a:schemeClr val="bg1">
                    <a:lumMod val="65000"/>
                  </a:schemeClr>
                </a:solidFill>
                <a:latin typeface="+mn-lt"/>
                <a:ea typeface="+mn-ea"/>
                <a:cs typeface="+mn-cs"/>
              </a:rPr>
              <a:t>Ready to test </a:t>
            </a:r>
            <a:endParaRPr lang="en-US" sz="1600" b="1">
              <a:solidFill>
                <a:schemeClr val="bg1">
                  <a:lumMod val="65000"/>
                </a:schemeClr>
              </a:solidFill>
            </a:endParaRPr>
          </a:p>
        </p:txBody>
      </p:sp>
      <p:sp>
        <p:nvSpPr>
          <p:cNvPr id="17" name="Arrow: Pentagon 16">
            <a:extLst>
              <a:ext uri="{FF2B5EF4-FFF2-40B4-BE49-F238E27FC236}">
                <a16:creationId xmlns:a16="http://schemas.microsoft.com/office/drawing/2014/main" id="{216746F4-B185-B8E9-FD5A-92FED3B1D9E1}"/>
              </a:ext>
            </a:extLst>
          </p:cNvPr>
          <p:cNvSpPr/>
          <p:nvPr/>
        </p:nvSpPr>
        <p:spPr>
          <a:xfrm>
            <a:off x="838200" y="1834137"/>
            <a:ext cx="1571550" cy="785775"/>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9C36686-38F7-6810-72AB-6B134CD4962A}"/>
              </a:ext>
            </a:extLst>
          </p:cNvPr>
          <p:cNvSpPr txBox="1"/>
          <p:nvPr/>
        </p:nvSpPr>
        <p:spPr>
          <a:xfrm>
            <a:off x="838200" y="2742241"/>
            <a:ext cx="1669365" cy="2906950"/>
          </a:xfrm>
          <a:prstGeom prst="rect">
            <a:avLst/>
          </a:prstGeom>
          <a:noFill/>
          <a:ln>
            <a:noFill/>
          </a:ln>
        </p:spPr>
        <p:txBody>
          <a:bodyPr wrap="square" rtlCol="0">
            <a:spAutoFit/>
          </a:bodyPr>
          <a:lstStyle/>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Check system and network requirements </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Install the Riverside App or create a desktop shortcut to the student login page on all student devices.</a:t>
            </a:r>
          </a:p>
          <a:p>
            <a:pPr marL="271463" indent="-271463" defTabSz="868680">
              <a:spcAft>
                <a:spcPts val="600"/>
              </a:spcAft>
              <a:buFont typeface="Wingdings" panose="05000000000000000000" pitchFamily="2" charset="2"/>
              <a:buChar char="Ø"/>
            </a:pPr>
            <a:r>
              <a:rPr lang="en-US" sz="1330" kern="1200" dirty="0">
                <a:solidFill>
                  <a:schemeClr val="tx1"/>
                </a:solidFill>
                <a:latin typeface="+mn-lt"/>
                <a:ea typeface="+mn-ea"/>
                <a:cs typeface="+mn-cs"/>
              </a:rPr>
              <a:t>Ensure student devices are ready for testing.</a:t>
            </a:r>
            <a:endParaRPr lang="en-US" sz="1400" dirty="0"/>
          </a:p>
        </p:txBody>
      </p:sp>
      <p:sp>
        <p:nvSpPr>
          <p:cNvPr id="6" name="Freeform: Shape 5">
            <a:extLst>
              <a:ext uri="{FF2B5EF4-FFF2-40B4-BE49-F238E27FC236}">
                <a16:creationId xmlns:a16="http://schemas.microsoft.com/office/drawing/2014/main" id="{8C20F235-5E48-9505-F07B-832EBF920F84}"/>
              </a:ext>
            </a:extLst>
          </p:cNvPr>
          <p:cNvSpPr/>
          <p:nvPr/>
        </p:nvSpPr>
        <p:spPr>
          <a:xfrm>
            <a:off x="928589" y="1903624"/>
            <a:ext cx="1505547" cy="646802"/>
          </a:xfrm>
          <a:custGeom>
            <a:avLst/>
            <a:gdLst>
              <a:gd name="connsiteX0" fmla="*/ 0 w 1929247"/>
              <a:gd name="connsiteY0" fmla="*/ 88187 h 881869"/>
              <a:gd name="connsiteX1" fmla="*/ 88187 w 1929247"/>
              <a:gd name="connsiteY1" fmla="*/ 0 h 881869"/>
              <a:gd name="connsiteX2" fmla="*/ 1841060 w 1929247"/>
              <a:gd name="connsiteY2" fmla="*/ 0 h 881869"/>
              <a:gd name="connsiteX3" fmla="*/ 1929247 w 1929247"/>
              <a:gd name="connsiteY3" fmla="*/ 88187 h 881869"/>
              <a:gd name="connsiteX4" fmla="*/ 1929247 w 1929247"/>
              <a:gd name="connsiteY4" fmla="*/ 793682 h 881869"/>
              <a:gd name="connsiteX5" fmla="*/ 1841060 w 1929247"/>
              <a:gd name="connsiteY5" fmla="*/ 881869 h 881869"/>
              <a:gd name="connsiteX6" fmla="*/ 88187 w 1929247"/>
              <a:gd name="connsiteY6" fmla="*/ 881869 h 881869"/>
              <a:gd name="connsiteX7" fmla="*/ 0 w 1929247"/>
              <a:gd name="connsiteY7" fmla="*/ 793682 h 881869"/>
              <a:gd name="connsiteX8" fmla="*/ 0 w 1929247"/>
              <a:gd name="connsiteY8" fmla="*/ 88187 h 88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247" h="881869">
                <a:moveTo>
                  <a:pt x="0" y="88187"/>
                </a:moveTo>
                <a:cubicBezTo>
                  <a:pt x="0" y="39483"/>
                  <a:pt x="39483" y="0"/>
                  <a:pt x="88187" y="0"/>
                </a:cubicBezTo>
                <a:lnTo>
                  <a:pt x="1841060" y="0"/>
                </a:lnTo>
                <a:cubicBezTo>
                  <a:pt x="1889764" y="0"/>
                  <a:pt x="1929247" y="39483"/>
                  <a:pt x="1929247" y="88187"/>
                </a:cubicBezTo>
                <a:lnTo>
                  <a:pt x="1929247" y="793682"/>
                </a:lnTo>
                <a:cubicBezTo>
                  <a:pt x="1929247" y="842386"/>
                  <a:pt x="1889764" y="881869"/>
                  <a:pt x="1841060" y="881869"/>
                </a:cubicBezTo>
                <a:lnTo>
                  <a:pt x="88187" y="881869"/>
                </a:lnTo>
                <a:cubicBezTo>
                  <a:pt x="39483" y="881869"/>
                  <a:pt x="0" y="842386"/>
                  <a:pt x="0" y="793682"/>
                </a:cubicBezTo>
                <a:lnTo>
                  <a:pt x="0" y="88187"/>
                </a:lnTo>
                <a:close/>
              </a:path>
            </a:pathLst>
          </a:custGeom>
          <a:ln>
            <a:solidFill>
              <a:schemeClr val="tx1">
                <a:lumMod val="50000"/>
                <a:lumOff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957" tIns="160957" rIns="160957" bIns="160957" numCol="1" spcCol="1270" anchor="ctr" anchorCtr="0">
            <a:noAutofit/>
          </a:bodyPr>
          <a:lstStyle/>
          <a:p>
            <a:pPr algn="ctr" defTabSz="802323">
              <a:lnSpc>
                <a:spcPct val="90000"/>
              </a:lnSpc>
              <a:spcBef>
                <a:spcPct val="0"/>
              </a:spcBef>
              <a:spcAft>
                <a:spcPct val="35000"/>
              </a:spcAft>
            </a:pPr>
            <a:r>
              <a:rPr lang="en-US" sz="1520" b="1" kern="1200" dirty="0">
                <a:solidFill>
                  <a:sysClr val="windowText" lastClr="000000"/>
                </a:solidFill>
                <a:latin typeface="+mn-lt"/>
                <a:ea typeface="+mn-ea"/>
                <a:cs typeface="+mn-cs"/>
              </a:rPr>
              <a:t>Tech Readiness</a:t>
            </a:r>
            <a:endParaRPr lang="en-US" sz="1600" b="1" dirty="0">
              <a:solidFill>
                <a:sysClr val="windowText" lastClr="000000"/>
              </a:solidFill>
            </a:endParaRPr>
          </a:p>
        </p:txBody>
      </p:sp>
      <p:pic>
        <p:nvPicPr>
          <p:cNvPr id="20" name="Picture 19" descr="DataManager logo. A blue background with colorful bars and text">
            <a:extLst>
              <a:ext uri="{FF2B5EF4-FFF2-40B4-BE49-F238E27FC236}">
                <a16:creationId xmlns:a16="http://schemas.microsoft.com/office/drawing/2014/main" id="{90FDDD9F-CB57-0E3A-9CDE-CEDF4FBC8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098" y="4387352"/>
            <a:ext cx="1794558" cy="17886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549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Review System/Network Requirements</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838200" y="2046199"/>
            <a:ext cx="9801425" cy="4351338"/>
          </a:xfrm>
        </p:spPr>
        <p:txBody>
          <a:bodyPr>
            <a:normAutofit lnSpcReduction="10000"/>
          </a:bodyPr>
          <a:lstStyle/>
          <a:p>
            <a:r>
              <a:rPr lang="en-US" sz="2600" dirty="0">
                <a:solidFill>
                  <a:schemeClr val="tx2"/>
                </a:solidFill>
                <a:latin typeface="+mj-lt"/>
              </a:rPr>
              <a:t>System/Network Requirements and DataManager Domain and Port Listing.</a:t>
            </a:r>
          </a:p>
          <a:p>
            <a:r>
              <a:rPr lang="en-US" sz="2600" dirty="0">
                <a:solidFill>
                  <a:schemeClr val="tx2"/>
                </a:solidFill>
                <a:latin typeface="+mj-lt"/>
              </a:rPr>
              <a:t>Considerations: </a:t>
            </a:r>
          </a:p>
          <a:p>
            <a:pPr lvl="1"/>
            <a:r>
              <a:rPr lang="en-US" sz="2400" dirty="0">
                <a:solidFill>
                  <a:schemeClr val="tx2"/>
                </a:solidFill>
                <a:latin typeface="+mj-lt"/>
              </a:rPr>
              <a:t>If schools are testing with wireless devices, do you have access points (APs) in each room or another setup. </a:t>
            </a:r>
          </a:p>
          <a:p>
            <a:pPr lvl="1"/>
            <a:r>
              <a:rPr lang="en-US" sz="2400" dirty="0">
                <a:solidFill>
                  <a:schemeClr val="tx2"/>
                </a:solidFill>
                <a:latin typeface="+mj-lt"/>
              </a:rPr>
              <a:t>If possible, postpone scheduled network scans and updates to devices during testing window.</a:t>
            </a:r>
          </a:p>
          <a:p>
            <a:pPr lvl="1"/>
            <a:r>
              <a:rPr lang="en-US" sz="2400" dirty="0">
                <a:solidFill>
                  <a:schemeClr val="tx2"/>
                </a:solidFill>
                <a:latin typeface="+mj-lt"/>
              </a:rPr>
              <a:t>How many students are testing simultaneously?  If their testing schedules allow plan on staggered start times.</a:t>
            </a:r>
          </a:p>
          <a:p>
            <a:r>
              <a:rPr lang="en-US" sz="2600" dirty="0">
                <a:solidFill>
                  <a:schemeClr val="tx2"/>
                </a:solidFill>
                <a:latin typeface="+mj-lt"/>
              </a:rPr>
              <a:t>While TAs are performing live proctoring it is nevertheless still important to minimize local network processes and programs that compete for bandwidth.</a:t>
            </a:r>
          </a:p>
        </p:txBody>
      </p:sp>
      <p:sp>
        <p:nvSpPr>
          <p:cNvPr id="11" name="Title 1">
            <a:extLst>
              <a:ext uri="{FF2B5EF4-FFF2-40B4-BE49-F238E27FC236}">
                <a16:creationId xmlns:a16="http://schemas.microsoft.com/office/drawing/2014/main" id="{4F1485FC-5B24-554A-4F7C-4935B3BE485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157960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B6253A6-5298-F24B-DAEE-D343E4F696BD}"/>
              </a:ext>
            </a:extLst>
          </p:cNvPr>
          <p:cNvSpPr txBox="1"/>
          <p:nvPr/>
        </p:nvSpPr>
        <p:spPr>
          <a:xfrm>
            <a:off x="691350" y="1182894"/>
            <a:ext cx="9398947"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Prepare student devices for testing</a:t>
            </a:r>
          </a:p>
        </p:txBody>
      </p:sp>
      <p:sp>
        <p:nvSpPr>
          <p:cNvPr id="3" name="Content Placeholder 2">
            <a:extLst>
              <a:ext uri="{FF2B5EF4-FFF2-40B4-BE49-F238E27FC236}">
                <a16:creationId xmlns:a16="http://schemas.microsoft.com/office/drawing/2014/main" id="{8B1A1A2A-0ABA-A218-9D21-79441F9C2E88}"/>
              </a:ext>
            </a:extLst>
          </p:cNvPr>
          <p:cNvSpPr>
            <a:spLocks noGrp="1"/>
          </p:cNvSpPr>
          <p:nvPr>
            <p:ph idx="1"/>
          </p:nvPr>
        </p:nvSpPr>
        <p:spPr>
          <a:xfrm>
            <a:off x="1195287" y="2009137"/>
            <a:ext cx="9801425" cy="4351338"/>
          </a:xfrm>
        </p:spPr>
        <p:txBody>
          <a:bodyPr>
            <a:normAutofit/>
          </a:bodyPr>
          <a:lstStyle/>
          <a:p>
            <a:r>
              <a:rPr lang="en-US" sz="2400" dirty="0">
                <a:solidFill>
                  <a:schemeClr val="tx2"/>
                </a:solidFill>
                <a:latin typeface="+mj-lt"/>
              </a:rPr>
              <a:t>Make sure the Riverside App is installed on all devices or create a desktop shortcut to the student login page at </a:t>
            </a:r>
            <a:r>
              <a:rPr lang="en-US" sz="2400" dirty="0">
                <a:solidFill>
                  <a:schemeClr val="tx2"/>
                </a:solidFill>
                <a:latin typeface="+mj-lt"/>
                <a:hlinkClick r:id="rId3"/>
              </a:rPr>
              <a:t>www.riversideonlinetest.com</a:t>
            </a:r>
            <a:r>
              <a:rPr lang="en-US" sz="2400" dirty="0">
                <a:solidFill>
                  <a:schemeClr val="tx2"/>
                </a:solidFill>
                <a:latin typeface="+mj-lt"/>
              </a:rPr>
              <a:t>.</a:t>
            </a:r>
            <a:endParaRPr lang="en-US" sz="2600" dirty="0">
              <a:solidFill>
                <a:schemeClr val="tx2"/>
              </a:solidFill>
              <a:latin typeface="+mj-lt"/>
            </a:endParaRPr>
          </a:p>
          <a:p>
            <a:r>
              <a:rPr lang="en-US" sz="2600" dirty="0">
                <a:solidFill>
                  <a:schemeClr val="tx2"/>
                </a:solidFill>
                <a:latin typeface="+mj-lt"/>
              </a:rPr>
              <a:t>Verify that student devices are completely charged.</a:t>
            </a:r>
          </a:p>
          <a:p>
            <a:r>
              <a:rPr lang="en-US" sz="2600" dirty="0">
                <a:solidFill>
                  <a:schemeClr val="tx2"/>
                </a:solidFill>
                <a:latin typeface="+mj-lt"/>
              </a:rPr>
              <a:t>Confirm the functionality of the volume.</a:t>
            </a:r>
          </a:p>
          <a:p>
            <a:r>
              <a:rPr lang="en-US" sz="2600" dirty="0">
                <a:solidFill>
                  <a:schemeClr val="tx2"/>
                </a:solidFill>
                <a:latin typeface="+mj-lt"/>
              </a:rPr>
              <a:t>Provide headphones for audio proctoring.</a:t>
            </a:r>
          </a:p>
          <a:p>
            <a:r>
              <a:rPr lang="en-US" sz="2600" dirty="0">
                <a:solidFill>
                  <a:schemeClr val="tx2"/>
                </a:solidFill>
                <a:latin typeface="+mj-lt"/>
              </a:rPr>
              <a:t>Have additional devices on standby.</a:t>
            </a:r>
          </a:p>
          <a:p>
            <a:r>
              <a:rPr lang="en-US" sz="2600" dirty="0">
                <a:solidFill>
                  <a:schemeClr val="tx2"/>
                </a:solidFill>
                <a:latin typeface="+mj-lt"/>
              </a:rPr>
              <a:t>Close all active applications, including additional browser windows or tabs, on both student and proctor devices.</a:t>
            </a:r>
          </a:p>
        </p:txBody>
      </p:sp>
      <p:sp>
        <p:nvSpPr>
          <p:cNvPr id="9" name="Title 1">
            <a:extLst>
              <a:ext uri="{FF2B5EF4-FFF2-40B4-BE49-F238E27FC236}">
                <a16:creationId xmlns:a16="http://schemas.microsoft.com/office/drawing/2014/main" id="{D5D4A83B-966B-C27C-A4A3-267B3668A468}"/>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345106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6153-34A7-B1E7-AE17-E264DB95037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
        <p:nvSpPr>
          <p:cNvPr id="4" name="TextBox 3">
            <a:extLst>
              <a:ext uri="{FF2B5EF4-FFF2-40B4-BE49-F238E27FC236}">
                <a16:creationId xmlns:a16="http://schemas.microsoft.com/office/drawing/2014/main" id="{4720D073-8A56-3690-AC6E-A6A60573D45A}"/>
              </a:ext>
            </a:extLst>
          </p:cNvPr>
          <p:cNvSpPr txBox="1"/>
          <p:nvPr/>
        </p:nvSpPr>
        <p:spPr>
          <a:xfrm>
            <a:off x="1223747" y="1842497"/>
            <a:ext cx="9744505" cy="4739759"/>
          </a:xfrm>
          <a:prstGeom prst="rect">
            <a:avLst/>
          </a:prstGeom>
          <a:noFill/>
        </p:spPr>
        <p:txBody>
          <a:bodyPr wrap="square" rtlCol="0">
            <a:spAutoFit/>
          </a:bodyPr>
          <a:lstStyle/>
          <a:p>
            <a:r>
              <a:rPr lang="en-US" sz="2800" b="1" spc="300" dirty="0">
                <a:solidFill>
                  <a:schemeClr val="tx2"/>
                </a:solidFill>
                <a:latin typeface="+mj-lt"/>
              </a:rPr>
              <a:t>Student Roster</a:t>
            </a:r>
          </a:p>
          <a:p>
            <a:r>
              <a:rPr lang="en-US" sz="2400" dirty="0">
                <a:solidFill>
                  <a:schemeClr val="tx2"/>
                </a:solidFill>
                <a:latin typeface="+mj-lt"/>
              </a:rPr>
              <a:t>The SCDE will be submitting a student roster to be used by ALL districts for the grade 2 administration of CogAT and the Iowa Assessments during the main and make-up test windows.  Roster will be available in DataManager by Monday 9/23, 2024. </a:t>
            </a:r>
          </a:p>
          <a:p>
            <a:pPr marL="342900" indent="-342900">
              <a:buFont typeface="Arial" panose="020B0604020202020204" pitchFamily="34" charset="0"/>
              <a:buChar char="•"/>
            </a:pPr>
            <a:r>
              <a:rPr lang="en-US" sz="2400" dirty="0">
                <a:solidFill>
                  <a:schemeClr val="tx2"/>
                </a:solidFill>
                <a:latin typeface="+mj-lt"/>
              </a:rPr>
              <a:t>Roster name- </a:t>
            </a:r>
            <a:r>
              <a:rPr lang="en-US" sz="2400" b="1" dirty="0">
                <a:solidFill>
                  <a:schemeClr val="tx2"/>
                </a:solidFill>
                <a:latin typeface="+mj-lt"/>
              </a:rPr>
              <a:t>SCDE Gr 2 GT Testing- 2024-25</a:t>
            </a:r>
          </a:p>
          <a:p>
            <a:pPr marL="342900" indent="-342900">
              <a:buFont typeface="Arial" panose="020B0604020202020204" pitchFamily="34" charset="0"/>
              <a:buChar char="•"/>
            </a:pPr>
            <a:r>
              <a:rPr lang="en-US" sz="2400" dirty="0">
                <a:solidFill>
                  <a:schemeClr val="tx2"/>
                </a:solidFill>
                <a:latin typeface="+mj-lt"/>
              </a:rPr>
              <a:t>School Test Coordinators can download the roster to confirm that all students in their schools are included.</a:t>
            </a:r>
          </a:p>
          <a:p>
            <a:pPr marL="342900" indent="-342900">
              <a:spcBef>
                <a:spcPts val="600"/>
              </a:spcBef>
              <a:buFont typeface="Arial" pitchFamily="34" charset="0"/>
              <a:buChar char="•"/>
              <a:defRPr/>
            </a:pPr>
            <a:r>
              <a:rPr lang="en-US" sz="2400" dirty="0">
                <a:solidFill>
                  <a:schemeClr val="tx2"/>
                </a:solidFill>
                <a:latin typeface="+mj-lt"/>
              </a:rPr>
              <a:t>Please </a:t>
            </a:r>
            <a:r>
              <a:rPr lang="en-US" sz="2400" b="1" u="sng" dirty="0">
                <a:solidFill>
                  <a:schemeClr val="tx2"/>
                </a:solidFill>
                <a:latin typeface="+mj-lt"/>
              </a:rPr>
              <a:t>Do not </a:t>
            </a:r>
            <a:r>
              <a:rPr lang="en-US" sz="2400" dirty="0">
                <a:solidFill>
                  <a:schemeClr val="tx2"/>
                </a:solidFill>
                <a:latin typeface="+mj-lt"/>
              </a:rPr>
              <a:t>rename the roster</a:t>
            </a:r>
          </a:p>
          <a:p>
            <a:pPr marL="342900" indent="-342900">
              <a:spcBef>
                <a:spcPts val="600"/>
              </a:spcBef>
              <a:buFont typeface="Arial" pitchFamily="34" charset="0"/>
              <a:buChar char="•"/>
              <a:defRPr/>
            </a:pPr>
            <a:r>
              <a:rPr lang="en-US" sz="2400" dirty="0">
                <a:solidFill>
                  <a:schemeClr val="tx2"/>
                </a:solidFill>
                <a:latin typeface="+mj-lt"/>
              </a:rPr>
              <a:t>Districts </a:t>
            </a:r>
            <a:r>
              <a:rPr lang="en-US" sz="2400" b="1" dirty="0">
                <a:solidFill>
                  <a:schemeClr val="tx2"/>
                </a:solidFill>
                <a:latin typeface="+mj-lt"/>
              </a:rPr>
              <a:t>do not </a:t>
            </a:r>
            <a:r>
              <a:rPr lang="en-US" sz="2400" dirty="0">
                <a:solidFill>
                  <a:schemeClr val="tx2"/>
                </a:solidFill>
                <a:latin typeface="+mj-lt"/>
              </a:rPr>
              <a:t>need to submit or create separate rosters for the grade 2 GT testing.</a:t>
            </a:r>
          </a:p>
          <a:p>
            <a:pPr marL="342900" indent="-342900">
              <a:buFont typeface="Arial" panose="020B0604020202020204" pitchFamily="34" charset="0"/>
              <a:buChar char="•"/>
            </a:pPr>
            <a:endParaRPr lang="en-US" sz="2400" dirty="0">
              <a:solidFill>
                <a:schemeClr val="tx2"/>
              </a:solidFill>
              <a:latin typeface="+mj-lt"/>
            </a:endParaRPr>
          </a:p>
        </p:txBody>
      </p:sp>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181184"/>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2097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6153-34A7-B1E7-AE17-E264DB95037B}"/>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4425C0-5B53-C185-2301-DF0AC3C8702D}"/>
              </a:ext>
            </a:extLst>
          </p:cNvPr>
          <p:cNvSpPr txBox="1"/>
          <p:nvPr/>
        </p:nvSpPr>
        <p:spPr>
          <a:xfrm>
            <a:off x="838200" y="1223716"/>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Rostering</a:t>
            </a:r>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39F9135-3BEC-2C56-326B-7FE2DF30F8B4}"/>
              </a:ext>
            </a:extLst>
          </p:cNvPr>
          <p:cNvSpPr txBox="1"/>
          <p:nvPr/>
        </p:nvSpPr>
        <p:spPr>
          <a:xfrm>
            <a:off x="1166923" y="1941357"/>
            <a:ext cx="9858153" cy="1261884"/>
          </a:xfrm>
          <a:prstGeom prst="rect">
            <a:avLst/>
          </a:prstGeom>
          <a:noFill/>
        </p:spPr>
        <p:txBody>
          <a:bodyPr wrap="square" rtlCol="0">
            <a:spAutoFit/>
          </a:bodyPr>
          <a:lstStyle/>
          <a:p>
            <a:r>
              <a:rPr lang="en-US" sz="2800" b="1" spc="300" dirty="0">
                <a:solidFill>
                  <a:schemeClr val="tx2"/>
                </a:solidFill>
                <a:latin typeface="+mj-lt"/>
              </a:rPr>
              <a:t>Staff file</a:t>
            </a:r>
          </a:p>
          <a:p>
            <a:r>
              <a:rPr lang="en-US" sz="2400" dirty="0">
                <a:solidFill>
                  <a:schemeClr val="tx2"/>
                </a:solidFill>
                <a:latin typeface="+mj-lt"/>
              </a:rPr>
              <a:t>DTCs need to ensure that anyone administering the CogAT and Iowa Assessments online have access to DataManager. </a:t>
            </a:r>
          </a:p>
        </p:txBody>
      </p:sp>
      <p:sp>
        <p:nvSpPr>
          <p:cNvPr id="9" name="Content Placeholder 1">
            <a:extLst>
              <a:ext uri="{FF2B5EF4-FFF2-40B4-BE49-F238E27FC236}">
                <a16:creationId xmlns:a16="http://schemas.microsoft.com/office/drawing/2014/main" id="{C177E000-F12C-0A46-FCD9-DA6AB2F18935}"/>
              </a:ext>
            </a:extLst>
          </p:cNvPr>
          <p:cNvSpPr txBox="1">
            <a:spLocks/>
          </p:cNvSpPr>
          <p:nvPr/>
        </p:nvSpPr>
        <p:spPr>
          <a:xfrm>
            <a:off x="1167173" y="3273551"/>
            <a:ext cx="9858152" cy="17534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2400" b="1" dirty="0">
                <a:solidFill>
                  <a:schemeClr val="tx2"/>
                </a:solidFill>
                <a:latin typeface="+mj-lt"/>
              </a:rPr>
              <a:t>Step 1</a:t>
            </a:r>
            <a:r>
              <a:rPr lang="en-US" sz="2400" dirty="0">
                <a:solidFill>
                  <a:schemeClr val="tx2"/>
                </a:solidFill>
                <a:latin typeface="+mj-lt"/>
              </a:rPr>
              <a:t>- Export a list of staff users using the Manage Staff functionality in DataManager</a:t>
            </a:r>
          </a:p>
          <a:p>
            <a:pPr marL="0" indent="0">
              <a:spcBef>
                <a:spcPts val="600"/>
              </a:spcBef>
              <a:buNone/>
              <a:defRPr/>
            </a:pPr>
            <a:r>
              <a:rPr lang="en-US" sz="2400" b="1" dirty="0">
                <a:solidFill>
                  <a:schemeClr val="tx2"/>
                </a:solidFill>
                <a:latin typeface="+mj-lt"/>
              </a:rPr>
              <a:t>Step 2</a:t>
            </a:r>
            <a:r>
              <a:rPr lang="en-US" sz="2400" dirty="0">
                <a:solidFill>
                  <a:schemeClr val="tx2"/>
                </a:solidFill>
                <a:latin typeface="+mj-lt"/>
              </a:rPr>
              <a:t>- Update the users as necessary and add new staff if needed.</a:t>
            </a:r>
          </a:p>
          <a:p>
            <a:pPr marL="0" indent="0">
              <a:spcBef>
                <a:spcPts val="600"/>
              </a:spcBef>
              <a:buNone/>
              <a:defRPr/>
            </a:pPr>
            <a:r>
              <a:rPr lang="en-US" sz="2400" b="1" dirty="0">
                <a:solidFill>
                  <a:schemeClr val="tx2"/>
                </a:solidFill>
                <a:latin typeface="+mj-lt"/>
              </a:rPr>
              <a:t>Step 3</a:t>
            </a:r>
            <a:r>
              <a:rPr lang="en-US" sz="2400" dirty="0">
                <a:solidFill>
                  <a:schemeClr val="tx2"/>
                </a:solidFill>
                <a:latin typeface="+mj-lt"/>
              </a:rPr>
              <a:t>- Submit the file to Celia Ortiz for upload</a:t>
            </a:r>
          </a:p>
          <a:p>
            <a:pPr marL="0" indent="0">
              <a:spcBef>
                <a:spcPts val="600"/>
              </a:spcBef>
              <a:buNone/>
              <a:defRPr/>
            </a:pPr>
            <a:endParaRPr lang="en-US" dirty="0">
              <a:solidFill>
                <a:schemeClr val="tx2"/>
              </a:solidFill>
              <a:latin typeface="+mj-lt"/>
            </a:endParaRPr>
          </a:p>
        </p:txBody>
      </p:sp>
      <p:sp>
        <p:nvSpPr>
          <p:cNvPr id="4" name="TextBox 3">
            <a:extLst>
              <a:ext uri="{FF2B5EF4-FFF2-40B4-BE49-F238E27FC236}">
                <a16:creationId xmlns:a16="http://schemas.microsoft.com/office/drawing/2014/main" id="{A84F6F01-AD4E-6620-C9B1-76F908C54D1E}"/>
              </a:ext>
            </a:extLst>
          </p:cNvPr>
          <p:cNvSpPr txBox="1"/>
          <p:nvPr/>
        </p:nvSpPr>
        <p:spPr>
          <a:xfrm>
            <a:off x="822576" y="5273749"/>
            <a:ext cx="10558130" cy="461665"/>
          </a:xfrm>
          <a:prstGeom prst="rect">
            <a:avLst/>
          </a:prstGeom>
          <a:noFill/>
        </p:spPr>
        <p:txBody>
          <a:bodyPr wrap="square" rtlCol="0">
            <a:spAutoFit/>
          </a:bodyPr>
          <a:lstStyle/>
          <a:p>
            <a:r>
              <a:rPr lang="en-US" sz="2400" dirty="0">
                <a:solidFill>
                  <a:schemeClr val="tx2"/>
                </a:solidFill>
                <a:latin typeface="+mj-lt"/>
              </a:rPr>
              <a:t>*Manual entry of new staff or edits to existing staff is also available</a:t>
            </a:r>
          </a:p>
        </p:txBody>
      </p:sp>
    </p:spTree>
    <p:extLst>
      <p:ext uri="{BB962C8B-B14F-4D97-AF65-F5344CB8AC3E}">
        <p14:creationId xmlns:p14="http://schemas.microsoft.com/office/powerpoint/2010/main" val="119407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B0D3-A03A-C720-B0DA-4371F2394AC4}"/>
              </a:ext>
            </a:extLst>
          </p:cNvPr>
          <p:cNvSpPr>
            <a:spLocks noGrp="1"/>
          </p:cNvSpPr>
          <p:nvPr>
            <p:ph type="title"/>
          </p:nvPr>
        </p:nvSpPr>
        <p:spPr>
          <a:xfrm>
            <a:off x="838200" y="273946"/>
            <a:ext cx="10515600" cy="808602"/>
          </a:xfrm>
        </p:spPr>
        <p:txBody>
          <a:bodyPr>
            <a:normAutofit/>
          </a:bodyPr>
          <a:lstStyle/>
          <a:p>
            <a:r>
              <a:rPr lang="en-US" b="1" dirty="0">
                <a:solidFill>
                  <a:schemeClr val="tx2"/>
                </a:solidFill>
              </a:rPr>
              <a:t>Schedule of Important Dates- Fall 2024</a:t>
            </a:r>
            <a:endParaRPr lang="en-US" dirty="0">
              <a:solidFill>
                <a:schemeClr val="tx2"/>
              </a:solidFill>
            </a:endParaRPr>
          </a:p>
        </p:txBody>
      </p:sp>
      <p:graphicFrame>
        <p:nvGraphicFramePr>
          <p:cNvPr id="25" name="Content Placeholder 7" descr="Table with Milestone and Dates">
            <a:extLst>
              <a:ext uri="{FF2B5EF4-FFF2-40B4-BE49-F238E27FC236}">
                <a16:creationId xmlns:a16="http://schemas.microsoft.com/office/drawing/2014/main" id="{EDA53B75-FAD7-8B2F-4060-C7553B11D3F0}"/>
              </a:ext>
            </a:extLst>
          </p:cNvPr>
          <p:cNvGraphicFramePr>
            <a:graphicFrameLocks noGrp="1"/>
          </p:cNvGraphicFramePr>
          <p:nvPr>
            <p:ph idx="1"/>
            <p:extLst>
              <p:ext uri="{D42A27DB-BD31-4B8C-83A1-F6EECF244321}">
                <p14:modId xmlns:p14="http://schemas.microsoft.com/office/powerpoint/2010/main" val="2984972227"/>
              </p:ext>
            </p:extLst>
          </p:nvPr>
        </p:nvGraphicFramePr>
        <p:xfrm>
          <a:off x="1053737" y="1242058"/>
          <a:ext cx="10057420" cy="51593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157196">
                  <a:extLst>
                    <a:ext uri="{9D8B030D-6E8A-4147-A177-3AD203B41FA5}">
                      <a16:colId xmlns:a16="http://schemas.microsoft.com/office/drawing/2014/main" val="2879785699"/>
                    </a:ext>
                  </a:extLst>
                </a:gridCol>
                <a:gridCol w="3900224">
                  <a:extLst>
                    <a:ext uri="{9D8B030D-6E8A-4147-A177-3AD203B41FA5}">
                      <a16:colId xmlns:a16="http://schemas.microsoft.com/office/drawing/2014/main" val="2570918189"/>
                    </a:ext>
                  </a:extLst>
                </a:gridCol>
              </a:tblGrid>
              <a:tr h="460938">
                <a:tc>
                  <a:txBody>
                    <a:bodyPr/>
                    <a:lstStyle/>
                    <a:p>
                      <a:r>
                        <a:rPr lang="en-US" sz="2100" dirty="0"/>
                        <a:t>Milestone, Task, or Deliverable</a:t>
                      </a:r>
                    </a:p>
                  </a:txBody>
                  <a:tcPr marL="106136" marR="106136" marT="53067" marB="53067">
                    <a:solidFill>
                      <a:schemeClr val="tx2"/>
                    </a:solidFill>
                  </a:tcPr>
                </a:tc>
                <a:tc>
                  <a:txBody>
                    <a:bodyPr/>
                    <a:lstStyle/>
                    <a:p>
                      <a:pPr algn="ctr"/>
                      <a:r>
                        <a:rPr lang="en-US" sz="2100" dirty="0"/>
                        <a:t>Date</a:t>
                      </a:r>
                    </a:p>
                  </a:txBody>
                  <a:tcPr marL="106136" marR="106136" marT="53067" marB="53067">
                    <a:solidFill>
                      <a:schemeClr val="tx2"/>
                    </a:solidFill>
                  </a:tcPr>
                </a:tc>
                <a:extLst>
                  <a:ext uri="{0D108BD9-81ED-4DB2-BD59-A6C34878D82A}">
                    <a16:rowId xmlns:a16="http://schemas.microsoft.com/office/drawing/2014/main" val="422731863"/>
                  </a:ext>
                </a:extLst>
              </a:tr>
              <a:tr h="510815">
                <a:tc>
                  <a:txBody>
                    <a:bodyPr/>
                    <a:lstStyle/>
                    <a:p>
                      <a:r>
                        <a:rPr lang="en-US" sz="1800" dirty="0">
                          <a:latin typeface="+mj-lt"/>
                        </a:rPr>
                        <a:t>Test Administration Manuals arrive at the schools and districts</a:t>
                      </a:r>
                    </a:p>
                  </a:txBody>
                  <a:tcPr marL="106136" marR="106136" marT="53067" marB="53067"/>
                </a:tc>
                <a:tc>
                  <a:txBody>
                    <a:bodyPr/>
                    <a:lstStyle/>
                    <a:p>
                      <a:pPr algn="ctr"/>
                      <a:r>
                        <a:rPr lang="en-US" sz="1800" dirty="0">
                          <a:latin typeface="+mj-lt"/>
                        </a:rPr>
                        <a:t>Tuesday, September 10</a:t>
                      </a:r>
                    </a:p>
                  </a:txBody>
                  <a:tcPr marL="106136" marR="106136" marT="53067" marB="53067"/>
                </a:tc>
                <a:extLst>
                  <a:ext uri="{0D108BD9-81ED-4DB2-BD59-A6C34878D82A}">
                    <a16:rowId xmlns:a16="http://schemas.microsoft.com/office/drawing/2014/main" val="13142492"/>
                  </a:ext>
                </a:extLst>
              </a:tr>
              <a:tr h="842751">
                <a:tc>
                  <a:txBody>
                    <a:bodyPr/>
                    <a:lstStyle/>
                    <a:p>
                      <a:r>
                        <a:rPr lang="en-US" sz="1800" dirty="0">
                          <a:latin typeface="+mj-lt"/>
                        </a:rPr>
                        <a:t>Pretest Workshops via Webinar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dk1"/>
                          </a:solidFill>
                          <a:latin typeface="+mj-lt"/>
                          <a:ea typeface="+mn-ea"/>
                          <a:cs typeface="+mn-cs"/>
                        </a:rPr>
                        <a:t>Paper Administration</a:t>
                      </a:r>
                    </a:p>
                    <a:p>
                      <a:pPr marL="285750" indent="-285750">
                        <a:buFont typeface="Arial" panose="020B0604020202020204" pitchFamily="34" charset="0"/>
                        <a:buChar char="•"/>
                      </a:pPr>
                      <a:r>
                        <a:rPr lang="en-US" sz="1800" dirty="0">
                          <a:latin typeface="+mj-lt"/>
                        </a:rPr>
                        <a:t>Online Administration</a:t>
                      </a:r>
                    </a:p>
                  </a:txBody>
                  <a:tcPr marL="106136" marR="106136" marT="53067" marB="53067"/>
                </a:tc>
                <a:tc>
                  <a:txBody>
                    <a:bodyPr/>
                    <a:lstStyle/>
                    <a:p>
                      <a:pPr algn="ctr"/>
                      <a:endParaRPr lang="en-US" sz="1800" dirty="0">
                        <a:latin typeface="+mj-lt"/>
                      </a:endParaRPr>
                    </a:p>
                    <a:p>
                      <a:pPr algn="ctr"/>
                      <a:r>
                        <a:rPr lang="en-US" sz="1800" dirty="0">
                          <a:latin typeface="+mj-lt"/>
                        </a:rPr>
                        <a:t>Wednesday, September 11, 2024</a:t>
                      </a:r>
                    </a:p>
                    <a:p>
                      <a:pPr algn="ctr"/>
                      <a:r>
                        <a:rPr lang="en-US" sz="1800" dirty="0">
                          <a:latin typeface="+mj-lt"/>
                        </a:rPr>
                        <a:t>Thursday, September 12, 2024</a:t>
                      </a:r>
                    </a:p>
                  </a:txBody>
                  <a:tcPr marL="106136" marR="106136" marT="53067" marB="53067"/>
                </a:tc>
                <a:extLst>
                  <a:ext uri="{0D108BD9-81ED-4DB2-BD59-A6C34878D82A}">
                    <a16:rowId xmlns:a16="http://schemas.microsoft.com/office/drawing/2014/main" val="3956289158"/>
                  </a:ext>
                </a:extLst>
              </a:tr>
              <a:tr h="388233">
                <a:tc>
                  <a:txBody>
                    <a:bodyPr/>
                    <a:lstStyle/>
                    <a:p>
                      <a:r>
                        <a:rPr lang="en-US" sz="1800" dirty="0">
                          <a:latin typeface="+mj-lt"/>
                        </a:rPr>
                        <a:t>DataManager Live Proctor Training</a:t>
                      </a:r>
                    </a:p>
                    <a:p>
                      <a:r>
                        <a:rPr lang="en-US" sz="1800" dirty="0">
                          <a:latin typeface="+mj-lt"/>
                        </a:rPr>
                        <a:t>*</a:t>
                      </a:r>
                      <a:r>
                        <a:rPr lang="en-US" sz="1800" i="1" dirty="0">
                          <a:latin typeface="+mj-lt"/>
                        </a:rPr>
                        <a:t>OnDemand Proctor training now available</a:t>
                      </a:r>
                    </a:p>
                  </a:txBody>
                  <a:tcPr marL="106136" marR="106136" marT="53067" marB="53067"/>
                </a:tc>
                <a:tc>
                  <a:txBody>
                    <a:bodyPr/>
                    <a:lstStyle/>
                    <a:p>
                      <a:pPr algn="ctr"/>
                      <a:r>
                        <a:rPr lang="en-US" sz="1800" dirty="0">
                          <a:latin typeface="+mj-lt"/>
                        </a:rPr>
                        <a:t>Monday, Sept 23 at 9 AM</a:t>
                      </a:r>
                    </a:p>
                    <a:p>
                      <a:pPr algn="ctr"/>
                      <a:r>
                        <a:rPr lang="en-US" sz="1800" dirty="0">
                          <a:latin typeface="+mj-lt"/>
                        </a:rPr>
                        <a:t>Wednesday, Sept 25 at 2 PM</a:t>
                      </a:r>
                    </a:p>
                    <a:p>
                      <a:pPr algn="ctr"/>
                      <a:r>
                        <a:rPr lang="en-US" sz="1800" dirty="0">
                          <a:latin typeface="+mj-lt"/>
                        </a:rPr>
                        <a:t>Friday, Sept 26 at 2 PM</a:t>
                      </a:r>
                    </a:p>
                  </a:txBody>
                  <a:tcPr marL="106136" marR="106136" marT="53067" marB="53067"/>
                </a:tc>
                <a:extLst>
                  <a:ext uri="{0D108BD9-81ED-4DB2-BD59-A6C34878D82A}">
                    <a16:rowId xmlns:a16="http://schemas.microsoft.com/office/drawing/2014/main" val="3531953772"/>
                  </a:ext>
                </a:extLst>
              </a:tr>
              <a:tr h="388233">
                <a:tc>
                  <a:txBody>
                    <a:bodyPr/>
                    <a:lstStyle/>
                    <a:p>
                      <a:r>
                        <a:rPr lang="en-US" sz="1800" dirty="0">
                          <a:latin typeface="+mj-lt"/>
                        </a:rPr>
                        <a:t>Gr 2 GT Testing Fall 2024 Roster</a:t>
                      </a:r>
                    </a:p>
                  </a:txBody>
                  <a:tcPr marL="106136" marR="106136" marT="53067" marB="53067"/>
                </a:tc>
                <a:tc>
                  <a:txBody>
                    <a:bodyPr/>
                    <a:lstStyle/>
                    <a:p>
                      <a:pPr algn="ctr"/>
                      <a:r>
                        <a:rPr lang="en-US" sz="1800" dirty="0">
                          <a:latin typeface="+mj-lt"/>
                        </a:rPr>
                        <a:t>September 23</a:t>
                      </a:r>
                    </a:p>
                  </a:txBody>
                  <a:tcPr marL="106136" marR="106136" marT="53067" marB="53067"/>
                </a:tc>
                <a:extLst>
                  <a:ext uri="{0D108BD9-81ED-4DB2-BD59-A6C34878D82A}">
                    <a16:rowId xmlns:a16="http://schemas.microsoft.com/office/drawing/2014/main" val="1709202815"/>
                  </a:ext>
                </a:extLst>
              </a:tr>
              <a:tr h="388233">
                <a:tc>
                  <a:txBody>
                    <a:bodyPr/>
                    <a:lstStyle/>
                    <a:p>
                      <a:r>
                        <a:rPr lang="en-US" dirty="0">
                          <a:latin typeface="+mj-lt"/>
                        </a:rPr>
                        <a:t>Online Test Events Open</a:t>
                      </a:r>
                    </a:p>
                  </a:txBody>
                  <a:tcPr marL="106136" marR="106136" marT="53067" marB="53067"/>
                </a:tc>
                <a:tc>
                  <a:txBody>
                    <a:bodyPr/>
                    <a:lstStyle/>
                    <a:p>
                      <a:pPr algn="ctr"/>
                      <a:r>
                        <a:rPr lang="en-US" dirty="0">
                          <a:latin typeface="+mj-lt"/>
                        </a:rPr>
                        <a:t>September 23</a:t>
                      </a:r>
                    </a:p>
                  </a:txBody>
                  <a:tcPr marL="106136" marR="106136" marT="53067" marB="53067"/>
                </a:tc>
                <a:extLst>
                  <a:ext uri="{0D108BD9-81ED-4DB2-BD59-A6C34878D82A}">
                    <a16:rowId xmlns:a16="http://schemas.microsoft.com/office/drawing/2014/main" val="2038724607"/>
                  </a:ext>
                </a:extLst>
              </a:tr>
              <a:tr h="388233">
                <a:tc>
                  <a:txBody>
                    <a:bodyPr/>
                    <a:lstStyle/>
                    <a:p>
                      <a:r>
                        <a:rPr lang="en-US" sz="1800" dirty="0">
                          <a:latin typeface="+mj-lt"/>
                        </a:rPr>
                        <a:t>Test administration window</a:t>
                      </a:r>
                    </a:p>
                  </a:txBody>
                  <a:tcPr marL="106136" marR="106136" marT="53067" marB="53067"/>
                </a:tc>
                <a:tc>
                  <a:txBody>
                    <a:bodyPr/>
                    <a:lstStyle/>
                    <a:p>
                      <a:pPr algn="ctr"/>
                      <a:r>
                        <a:rPr lang="en-US" sz="1800" dirty="0">
                          <a:latin typeface="+mj-lt"/>
                        </a:rPr>
                        <a:t>October 7 – 29</a:t>
                      </a:r>
                    </a:p>
                  </a:txBody>
                  <a:tcPr marL="106136" marR="106136" marT="53067" marB="53067"/>
                </a:tc>
                <a:extLst>
                  <a:ext uri="{0D108BD9-81ED-4DB2-BD59-A6C34878D82A}">
                    <a16:rowId xmlns:a16="http://schemas.microsoft.com/office/drawing/2014/main" val="702160117"/>
                  </a:ext>
                </a:extLst>
              </a:tr>
              <a:tr h="388233">
                <a:tc>
                  <a:txBody>
                    <a:bodyPr/>
                    <a:lstStyle/>
                    <a:p>
                      <a:r>
                        <a:rPr lang="en-US" dirty="0">
                          <a:latin typeface="+mj-lt"/>
                        </a:rPr>
                        <a:t>Online Test Events Close</a:t>
                      </a:r>
                    </a:p>
                  </a:txBody>
                  <a:tcPr marL="106136" marR="106136" marT="53067" marB="53067"/>
                </a:tc>
                <a:tc>
                  <a:txBody>
                    <a:bodyPr/>
                    <a:lstStyle/>
                    <a:p>
                      <a:pPr algn="ctr"/>
                      <a:r>
                        <a:rPr lang="en-US" dirty="0">
                          <a:latin typeface="+mj-lt"/>
                        </a:rPr>
                        <a:t>October 29</a:t>
                      </a:r>
                    </a:p>
                  </a:txBody>
                  <a:tcPr marL="106136" marR="106136" marT="53067" marB="53067"/>
                </a:tc>
                <a:extLst>
                  <a:ext uri="{0D108BD9-81ED-4DB2-BD59-A6C34878D82A}">
                    <a16:rowId xmlns:a16="http://schemas.microsoft.com/office/drawing/2014/main" val="62801182"/>
                  </a:ext>
                </a:extLst>
              </a:tr>
              <a:tr h="388233">
                <a:tc>
                  <a:txBody>
                    <a:bodyPr/>
                    <a:lstStyle/>
                    <a:p>
                      <a:r>
                        <a:rPr lang="en-US" dirty="0">
                          <a:latin typeface="+mj-lt"/>
                        </a:rPr>
                        <a:t>Post test Webinar for District Test Coordinators</a:t>
                      </a:r>
                    </a:p>
                  </a:txBody>
                  <a:tcPr marL="106136" marR="106136" marT="53067" marB="53067"/>
                </a:tc>
                <a:tc>
                  <a:txBody>
                    <a:bodyPr/>
                    <a:lstStyle/>
                    <a:p>
                      <a:pPr algn="ctr"/>
                      <a:r>
                        <a:rPr lang="en-US" dirty="0">
                          <a:latin typeface="+mj-lt"/>
                        </a:rPr>
                        <a:t>November 6</a:t>
                      </a:r>
                    </a:p>
                  </a:txBody>
                  <a:tcPr marL="106136" marR="106136" marT="53067" marB="53067"/>
                </a:tc>
                <a:extLst>
                  <a:ext uri="{0D108BD9-81ED-4DB2-BD59-A6C34878D82A}">
                    <a16:rowId xmlns:a16="http://schemas.microsoft.com/office/drawing/2014/main" val="1950517297"/>
                  </a:ext>
                </a:extLst>
              </a:tr>
              <a:tr h="388233">
                <a:tc>
                  <a:txBody>
                    <a:bodyPr/>
                    <a:lstStyle/>
                    <a:p>
                      <a:r>
                        <a:rPr lang="en-US" sz="1800" dirty="0">
                          <a:latin typeface="+mj-lt"/>
                        </a:rPr>
                        <a:t>Reports arrive in districts if returned by November 1, 2024</a:t>
                      </a:r>
                    </a:p>
                  </a:txBody>
                  <a:tcPr marL="106136" marR="106136" marT="53067" marB="53067"/>
                </a:tc>
                <a:tc>
                  <a:txBody>
                    <a:bodyPr/>
                    <a:lstStyle/>
                    <a:p>
                      <a:pPr algn="ctr"/>
                      <a:r>
                        <a:rPr lang="en-US" sz="1800" dirty="0">
                          <a:latin typeface="+mj-lt"/>
                        </a:rPr>
                        <a:t>December 4</a:t>
                      </a:r>
                    </a:p>
                  </a:txBody>
                  <a:tcPr marL="106136" marR="106136" marT="53067" marB="53067"/>
                </a:tc>
                <a:extLst>
                  <a:ext uri="{0D108BD9-81ED-4DB2-BD59-A6C34878D82A}">
                    <a16:rowId xmlns:a16="http://schemas.microsoft.com/office/drawing/2014/main" val="489192626"/>
                  </a:ext>
                </a:extLst>
              </a:tr>
            </a:tbl>
          </a:graphicData>
        </a:graphic>
      </p:graphicFrame>
    </p:spTree>
    <p:extLst>
      <p:ext uri="{BB962C8B-B14F-4D97-AF65-F5344CB8AC3E}">
        <p14:creationId xmlns:p14="http://schemas.microsoft.com/office/powerpoint/2010/main" val="62628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52FF0D-8B1D-5864-43B0-3288C93262FF}"/>
              </a:ext>
            </a:extLst>
          </p:cNvPr>
          <p:cNvSpPr/>
          <p:nvPr/>
        </p:nvSpPr>
        <p:spPr>
          <a:xfrm>
            <a:off x="691351" y="1182894"/>
            <a:ext cx="457200" cy="479933"/>
          </a:xfrm>
          <a:prstGeom prst="rect">
            <a:avLst/>
          </a:prstGeom>
          <a:solidFill>
            <a:schemeClr val="accent1">
              <a:lumMod val="40000"/>
              <a:lumOff val="60000"/>
              <a:alpha val="50196"/>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descr="DataManager logo">
            <a:extLst>
              <a:ext uri="{FF2B5EF4-FFF2-40B4-BE49-F238E27FC236}">
                <a16:creationId xmlns:a16="http://schemas.microsoft.com/office/drawing/2014/main" id="{D5F5ED1E-E309-BAD1-8F85-D91645DF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821" y="253076"/>
            <a:ext cx="1652896" cy="164745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49D5B0E-617D-AA64-D8E3-1428EF9AAD5C}"/>
              </a:ext>
            </a:extLst>
          </p:cNvPr>
          <p:cNvSpPr txBox="1"/>
          <p:nvPr/>
        </p:nvSpPr>
        <p:spPr>
          <a:xfrm>
            <a:off x="1112170" y="1929650"/>
            <a:ext cx="9983738" cy="1569660"/>
          </a:xfrm>
          <a:prstGeom prst="rect">
            <a:avLst/>
          </a:prstGeom>
          <a:noFill/>
        </p:spPr>
        <p:txBody>
          <a:bodyPr wrap="square" rtlCol="0">
            <a:spAutoFit/>
          </a:bodyPr>
          <a:lstStyle/>
          <a:p>
            <a:r>
              <a:rPr lang="en-US" sz="2400" dirty="0">
                <a:solidFill>
                  <a:schemeClr val="tx2"/>
                </a:solidFill>
                <a:latin typeface="+mj-lt"/>
              </a:rPr>
              <a:t>The SCDE will create the Test Events that will be used by </a:t>
            </a:r>
            <a:r>
              <a:rPr lang="en-US" sz="2400" u="sng" dirty="0">
                <a:solidFill>
                  <a:schemeClr val="tx2"/>
                </a:solidFill>
                <a:latin typeface="+mj-lt"/>
              </a:rPr>
              <a:t>ALL</a:t>
            </a:r>
            <a:r>
              <a:rPr lang="en-US" sz="2400" dirty="0">
                <a:solidFill>
                  <a:schemeClr val="tx2"/>
                </a:solidFill>
                <a:latin typeface="+mj-lt"/>
              </a:rPr>
              <a:t> districts for the grade 2 administration of CogAT and Iowa Assessment during the Fall 2024 testing window. These test events are scheduled to open on Monday, September 23.</a:t>
            </a:r>
          </a:p>
        </p:txBody>
      </p:sp>
      <p:sp>
        <p:nvSpPr>
          <p:cNvPr id="7" name="TextBox 6">
            <a:extLst>
              <a:ext uri="{FF2B5EF4-FFF2-40B4-BE49-F238E27FC236}">
                <a16:creationId xmlns:a16="http://schemas.microsoft.com/office/drawing/2014/main" id="{8B6253A6-5298-F24B-DAEE-D343E4F696BD}"/>
              </a:ext>
            </a:extLst>
          </p:cNvPr>
          <p:cNvSpPr txBox="1"/>
          <p:nvPr/>
        </p:nvSpPr>
        <p:spPr>
          <a:xfrm>
            <a:off x="691351" y="1182894"/>
            <a:ext cx="8215820" cy="584775"/>
          </a:xfrm>
          <a:prstGeom prst="rect">
            <a:avLst/>
          </a:prstGeom>
          <a:noFill/>
        </p:spPr>
        <p:txBody>
          <a:bodyPr wrap="square" rtlCol="0">
            <a:spAutoFit/>
          </a:bodyPr>
          <a:lstStyle/>
          <a:p>
            <a:r>
              <a:rPr lang="en-US" sz="3200" b="1" spc="300" dirty="0">
                <a:solidFill>
                  <a:schemeClr val="tx2"/>
                </a:solidFill>
                <a:latin typeface="+mj-lt"/>
                <a:cs typeface="Calibri" panose="020F0502020204030204" pitchFamily="34" charset="0"/>
              </a:rPr>
              <a:t>Test Events</a:t>
            </a:r>
          </a:p>
        </p:txBody>
      </p:sp>
      <p:sp>
        <p:nvSpPr>
          <p:cNvPr id="10" name="Content Placeholder 1">
            <a:extLst>
              <a:ext uri="{FF2B5EF4-FFF2-40B4-BE49-F238E27FC236}">
                <a16:creationId xmlns:a16="http://schemas.microsoft.com/office/drawing/2014/main" id="{3B83952C-9D6E-5880-9032-CE338117E890}"/>
              </a:ext>
            </a:extLst>
          </p:cNvPr>
          <p:cNvSpPr txBox="1">
            <a:spLocks/>
          </p:cNvSpPr>
          <p:nvPr/>
        </p:nvSpPr>
        <p:spPr>
          <a:xfrm>
            <a:off x="1053691" y="3539970"/>
            <a:ext cx="10100695" cy="2743199"/>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0">
              <a:spcBef>
                <a:spcPts val="600"/>
              </a:spcBef>
              <a:buNone/>
              <a:defRPr/>
            </a:pPr>
            <a:r>
              <a:rPr lang="en-US" sz="2200" b="1" dirty="0">
                <a:solidFill>
                  <a:schemeClr val="tx2"/>
                </a:solidFill>
                <a:latin typeface="+mj-lt"/>
              </a:rPr>
              <a:t>Important reminders:</a:t>
            </a:r>
          </a:p>
          <a:p>
            <a:pPr lvl="1">
              <a:spcBef>
                <a:spcPts val="600"/>
              </a:spcBef>
              <a:defRPr/>
            </a:pPr>
            <a:r>
              <a:rPr lang="en-US" sz="2200" dirty="0">
                <a:solidFill>
                  <a:schemeClr val="tx2"/>
                </a:solidFill>
                <a:latin typeface="+mj-lt"/>
              </a:rPr>
              <a:t>Districts are not required to create separate Test Events for grade 2 GT testing.</a:t>
            </a:r>
          </a:p>
          <a:p>
            <a:pPr lvl="1">
              <a:spcBef>
                <a:spcPts val="600"/>
              </a:spcBef>
              <a:defRPr/>
            </a:pPr>
            <a:r>
              <a:rPr lang="en-US" sz="2200" dirty="0">
                <a:solidFill>
                  <a:schemeClr val="tx2"/>
                </a:solidFill>
                <a:latin typeface="+mj-lt"/>
              </a:rPr>
              <a:t>Please refrain from closing the Test Events that have been set up for grade 2 GT testing.</a:t>
            </a:r>
          </a:p>
          <a:p>
            <a:pPr lvl="1">
              <a:spcBef>
                <a:spcPts val="600"/>
              </a:spcBef>
              <a:defRPr/>
            </a:pPr>
            <a:r>
              <a:rPr lang="en-US" sz="2200" dirty="0">
                <a:solidFill>
                  <a:schemeClr val="tx2"/>
                </a:solidFill>
                <a:latin typeface="+mj-lt"/>
              </a:rPr>
              <a:t>Avoid reopening a Test Event once it has been closed.</a:t>
            </a:r>
          </a:p>
          <a:p>
            <a:pPr lvl="1">
              <a:spcBef>
                <a:spcPts val="600"/>
              </a:spcBef>
              <a:defRPr/>
            </a:pPr>
            <a:r>
              <a:rPr lang="en-US" sz="2200" dirty="0">
                <a:solidFill>
                  <a:schemeClr val="tx2"/>
                </a:solidFill>
                <a:latin typeface="+mj-lt"/>
              </a:rPr>
              <a:t>After the Test Events have been closed, no additional testing will be permitted.</a:t>
            </a:r>
            <a:endParaRPr lang="en-US" sz="2000" dirty="0">
              <a:solidFill>
                <a:schemeClr val="tx2"/>
              </a:solidFill>
              <a:latin typeface="+mj-lt"/>
            </a:endParaRPr>
          </a:p>
        </p:txBody>
      </p:sp>
      <p:sp>
        <p:nvSpPr>
          <p:cNvPr id="9" name="Title 1">
            <a:extLst>
              <a:ext uri="{FF2B5EF4-FFF2-40B4-BE49-F238E27FC236}">
                <a16:creationId xmlns:a16="http://schemas.microsoft.com/office/drawing/2014/main" id="{A4128964-C696-B57D-4FDB-00D65B0AEA0C}"/>
              </a:ext>
            </a:extLst>
          </p:cNvPr>
          <p:cNvSpPr>
            <a:spLocks noGrp="1"/>
          </p:cNvSpPr>
          <p:nvPr>
            <p:ph type="title"/>
          </p:nvPr>
        </p:nvSpPr>
        <p:spPr>
          <a:xfrm>
            <a:off x="838200" y="310534"/>
            <a:ext cx="10515600" cy="726696"/>
          </a:xfrm>
        </p:spPr>
        <p:txBody>
          <a:bodyPr/>
          <a:lstStyle/>
          <a:p>
            <a:r>
              <a:rPr lang="en-US" b="1" dirty="0">
                <a:solidFill>
                  <a:schemeClr val="tx2"/>
                </a:solidFill>
              </a:rPr>
              <a:t>Pretesting Activities for Online Testing</a:t>
            </a:r>
          </a:p>
        </p:txBody>
      </p:sp>
    </p:spTree>
    <p:extLst>
      <p:ext uri="{BB962C8B-B14F-4D97-AF65-F5344CB8AC3E}">
        <p14:creationId xmlns:p14="http://schemas.microsoft.com/office/powerpoint/2010/main" val="1079410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D0F9E-B8D1-1ABF-7973-66F68BFFE8EE}"/>
              </a:ext>
            </a:extLst>
          </p:cNvPr>
          <p:cNvSpPr>
            <a:spLocks noGrp="1"/>
          </p:cNvSpPr>
          <p:nvPr>
            <p:ph type="title"/>
          </p:nvPr>
        </p:nvSpPr>
        <p:spPr>
          <a:xfrm>
            <a:off x="686834" y="1153572"/>
            <a:ext cx="3200400" cy="4461163"/>
          </a:xfrm>
        </p:spPr>
        <p:txBody>
          <a:bodyPr>
            <a:normAutofit/>
          </a:bodyPr>
          <a:lstStyle/>
          <a:p>
            <a:r>
              <a:rPr lang="en-US" b="1" spc="300" dirty="0"/>
              <a:t>DTC Checklist- Before Testing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A10E046-3D26-E63E-ABC7-EDA967E74F31}"/>
              </a:ext>
            </a:extLst>
          </p:cNvPr>
          <p:cNvSpPr>
            <a:spLocks noGrp="1"/>
          </p:cNvSpPr>
          <p:nvPr>
            <p:ph idx="1"/>
          </p:nvPr>
        </p:nvSpPr>
        <p:spPr>
          <a:xfrm>
            <a:off x="4272459" y="1226127"/>
            <a:ext cx="7232707" cy="4424218"/>
          </a:xfrm>
        </p:spPr>
        <p:txBody>
          <a:bodyPr anchor="ctr">
            <a:normAutofit/>
          </a:bodyPr>
          <a:lstStyle/>
          <a:p>
            <a:pPr>
              <a:spcAft>
                <a:spcPts val="1200"/>
              </a:spcAft>
              <a:buFont typeface="Wingdings" panose="05000000000000000000" pitchFamily="2" charset="2"/>
              <a:buChar char="q"/>
            </a:pPr>
            <a:r>
              <a:rPr lang="en-US" sz="2400" dirty="0">
                <a:latin typeface="+mj-lt"/>
              </a:rPr>
              <a:t> Participate in the pretest workshops.</a:t>
            </a:r>
          </a:p>
          <a:p>
            <a:pPr>
              <a:spcAft>
                <a:spcPts val="1200"/>
              </a:spcAft>
              <a:buFont typeface="Wingdings" panose="05000000000000000000" pitchFamily="2" charset="2"/>
              <a:buChar char="q"/>
            </a:pPr>
            <a:r>
              <a:rPr lang="en-US" sz="2400" dirty="0">
                <a:latin typeface="+mj-lt"/>
              </a:rPr>
              <a:t> Ensure that adequate training is given to all persons who will be administering or monitoring the Gifted and Talented assessments.</a:t>
            </a:r>
          </a:p>
          <a:p>
            <a:pPr>
              <a:spcBef>
                <a:spcPts val="0"/>
              </a:spcBef>
              <a:buFont typeface="Wingdings" panose="05000000000000000000" pitchFamily="2" charset="2"/>
              <a:buChar char="q"/>
              <a:defRPr/>
            </a:pPr>
            <a:r>
              <a:rPr lang="en-US" sz="2400" dirty="0">
                <a:latin typeface="+mj-lt"/>
              </a:rPr>
              <a:t> Conduct training sessions for all STCs.</a:t>
            </a:r>
          </a:p>
          <a:p>
            <a:pPr>
              <a:spcBef>
                <a:spcPts val="0"/>
              </a:spcBef>
              <a:buFont typeface="Wingdings" panose="05000000000000000000" pitchFamily="2" charset="2"/>
              <a:buChar char="q"/>
              <a:defRPr/>
            </a:pPr>
            <a:r>
              <a:rPr lang="en-US" altLang="en-US" sz="2400" dirty="0">
                <a:latin typeface="+mj-lt"/>
              </a:rPr>
              <a:t> DTCs and/or STCs must hold training sessions for all Test Administrators (TAs) and monitors.</a:t>
            </a:r>
          </a:p>
          <a:p>
            <a:pPr>
              <a:spcBef>
                <a:spcPts val="0"/>
              </a:spcBef>
              <a:buFont typeface="Wingdings" panose="05000000000000000000" pitchFamily="2" charset="2"/>
              <a:buChar char="q"/>
              <a:defRPr/>
            </a:pPr>
            <a:r>
              <a:rPr lang="en-US" altLang="en-US" sz="2400" dirty="0">
                <a:latin typeface="+mj-lt"/>
              </a:rPr>
              <a:t> DTCs, STCs, TAs and monitors to complete the appropriate “Agreement to Maintain Test Security and Confidentiality” forms found on pages 63-68 of the Online TAM.</a:t>
            </a:r>
          </a:p>
        </p:txBody>
      </p:sp>
    </p:spTree>
    <p:extLst>
      <p:ext uri="{BB962C8B-B14F-4D97-AF65-F5344CB8AC3E}">
        <p14:creationId xmlns:p14="http://schemas.microsoft.com/office/powerpoint/2010/main" val="569936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6C8D3-68F9-12BA-79D9-5C788F92CD57}"/>
              </a:ext>
            </a:extLst>
          </p:cNvPr>
          <p:cNvSpPr>
            <a:spLocks noGrp="1"/>
          </p:cNvSpPr>
          <p:nvPr>
            <p:ph type="title"/>
          </p:nvPr>
        </p:nvSpPr>
        <p:spPr>
          <a:xfrm>
            <a:off x="686834" y="1153572"/>
            <a:ext cx="3200400" cy="4461163"/>
          </a:xfrm>
        </p:spPr>
        <p:txBody>
          <a:bodyPr>
            <a:normAutofit/>
          </a:bodyPr>
          <a:lstStyle/>
          <a:p>
            <a:r>
              <a:rPr lang="en-US" b="1" dirty="0"/>
              <a:t>DTC Checklist- Before Testing </a:t>
            </a:r>
            <a:r>
              <a:rPr lang="en-US" b="1" i="1" dirty="0"/>
              <a:t>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117D26-B482-D734-CF5A-10526B63C38F}"/>
              </a:ext>
            </a:extLst>
          </p:cNvPr>
          <p:cNvSpPr>
            <a:spLocks noGrp="1"/>
          </p:cNvSpPr>
          <p:nvPr>
            <p:ph idx="1"/>
          </p:nvPr>
        </p:nvSpPr>
        <p:spPr>
          <a:xfrm>
            <a:off x="4276436" y="1684769"/>
            <a:ext cx="7366635" cy="3472656"/>
          </a:xfrm>
        </p:spPr>
        <p:txBody>
          <a:bodyPr anchor="ctr">
            <a:normAutofit/>
          </a:bodyPr>
          <a:lstStyle/>
          <a:p>
            <a:pPr>
              <a:spcAft>
                <a:spcPts val="1200"/>
              </a:spcAft>
              <a:buFont typeface="Wingdings" panose="05000000000000000000" pitchFamily="2" charset="2"/>
              <a:buChar char="q"/>
            </a:pPr>
            <a:r>
              <a:rPr lang="en-US" altLang="en-US" sz="2400" dirty="0">
                <a:latin typeface="+mj-lt"/>
              </a:rPr>
              <a:t> Develop a test administration schedule for the district- see page 19 of the TAM for a sample testing schedule</a:t>
            </a:r>
          </a:p>
          <a:p>
            <a:pPr>
              <a:spcAft>
                <a:spcPts val="1200"/>
              </a:spcAft>
              <a:buFont typeface="Wingdings" panose="05000000000000000000" pitchFamily="2" charset="2"/>
              <a:buChar char="q"/>
            </a:pPr>
            <a:r>
              <a:rPr lang="en-US" altLang="en-US" sz="2400" dirty="0">
                <a:latin typeface="+mj-lt"/>
              </a:rPr>
              <a:t> Ensure that each school has sufficient Test Administration Manuals (TAM).</a:t>
            </a:r>
          </a:p>
          <a:p>
            <a:pPr>
              <a:spcAft>
                <a:spcPts val="1200"/>
              </a:spcAft>
              <a:buFont typeface="Wingdings" panose="05000000000000000000" pitchFamily="2" charset="2"/>
              <a:buChar char="q"/>
            </a:pPr>
            <a:r>
              <a:rPr lang="en-US" altLang="en-US" sz="2400" dirty="0">
                <a:latin typeface="+mj-lt"/>
              </a:rPr>
              <a:t> If paper materials are needed to support accommodations, use the </a:t>
            </a:r>
            <a:r>
              <a:rPr lang="en-US" altLang="en-US" sz="2400" b="1" i="1" dirty="0">
                <a:latin typeface="+mj-lt"/>
              </a:rPr>
              <a:t>Request for Additional Test Materials</a:t>
            </a:r>
            <a:r>
              <a:rPr lang="en-US" altLang="en-US" sz="2400" b="1" dirty="0">
                <a:latin typeface="+mj-lt"/>
              </a:rPr>
              <a:t> </a:t>
            </a:r>
            <a:r>
              <a:rPr lang="en-US" altLang="en-US" sz="2400" dirty="0">
                <a:latin typeface="+mj-lt"/>
              </a:rPr>
              <a:t>form posted on the SC microsite and email your request to me. </a:t>
            </a:r>
          </a:p>
        </p:txBody>
      </p:sp>
    </p:spTree>
    <p:extLst>
      <p:ext uri="{BB962C8B-B14F-4D97-AF65-F5344CB8AC3E}">
        <p14:creationId xmlns:p14="http://schemas.microsoft.com/office/powerpoint/2010/main" val="222619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A89091-3482-BA76-C90A-985DE04C78BC}"/>
              </a:ext>
            </a:extLst>
          </p:cNvPr>
          <p:cNvSpPr>
            <a:spLocks noGrp="1"/>
          </p:cNvSpPr>
          <p:nvPr>
            <p:ph type="title"/>
          </p:nvPr>
        </p:nvSpPr>
        <p:spPr>
          <a:xfrm>
            <a:off x="1115568" y="548640"/>
            <a:ext cx="10168128" cy="1179576"/>
          </a:xfrm>
        </p:spPr>
        <p:txBody>
          <a:bodyPr>
            <a:normAutofit/>
          </a:bodyPr>
          <a:lstStyle/>
          <a:p>
            <a:r>
              <a:rPr lang="en-US" sz="4000" b="1" dirty="0"/>
              <a:t>STC Checklist- Before Testing</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1">
            <a:extLst>
              <a:ext uri="{FF2B5EF4-FFF2-40B4-BE49-F238E27FC236}">
                <a16:creationId xmlns:a16="http://schemas.microsoft.com/office/drawing/2014/main" id="{D9A74694-BE77-43FB-64F4-DD095AFC6217}"/>
              </a:ext>
            </a:extLst>
          </p:cNvPr>
          <p:cNvSpPr txBox="1">
            <a:spLocks/>
          </p:cNvSpPr>
          <p:nvPr/>
        </p:nvSpPr>
        <p:spPr>
          <a:xfrm>
            <a:off x="1115568" y="2034963"/>
            <a:ext cx="10463288" cy="4082957"/>
          </a:xfrm>
          <a:prstGeom prst="rect">
            <a:avLst/>
          </a:prstGeom>
        </p:spPr>
        <p:txBody>
          <a:bodyPr>
            <a:noAutofit/>
          </a:bodyPr>
          <a:lstStyle>
            <a:lvl1pPr marL="174625" indent="-174625" algn="l" defTabSz="914400" rtl="0" eaLnBrk="1" latinLnBrk="0" hangingPunct="1">
              <a:lnSpc>
                <a:spcPct val="90000"/>
              </a:lnSpc>
              <a:spcBef>
                <a:spcPts val="1000"/>
              </a:spcBef>
              <a:buClr>
                <a:schemeClr val="accent2"/>
              </a:buClr>
              <a:buSzPct val="100000"/>
              <a:buFont typeface="System Font Regular"/>
              <a:buChar char="•"/>
              <a:tabLst/>
              <a:defRPr sz="2000" kern="1200">
                <a:solidFill>
                  <a:schemeClr val="tx1"/>
                </a:solidFill>
                <a:latin typeface="Arial" panose="020B0604020202020204" pitchFamily="34" charset="0"/>
                <a:ea typeface="+mn-ea"/>
                <a:cs typeface="Arial" panose="020B0604020202020204" pitchFamily="34" charset="0"/>
              </a:defRPr>
            </a:lvl1pPr>
            <a:lvl2pPr marL="458788" indent="-168275" algn="l" defTabSz="914400" rtl="0" eaLnBrk="1" latinLnBrk="0" hangingPunct="1">
              <a:lnSpc>
                <a:spcPct val="90000"/>
              </a:lnSpc>
              <a:spcBef>
                <a:spcPts val="500"/>
              </a:spcBef>
              <a:buClr>
                <a:schemeClr val="accent3"/>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635000" indent="-176213" algn="l" defTabSz="914400" rtl="0" eaLnBrk="1" latinLnBrk="0" hangingPunct="1">
              <a:lnSpc>
                <a:spcPct val="90000"/>
              </a:lnSpc>
              <a:spcBef>
                <a:spcPts val="500"/>
              </a:spcBef>
              <a:buSzPct val="110000"/>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3pPr>
            <a:lvl4pPr marL="863600" indent="-17621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1085850" indent="-1682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600"/>
              </a:spcAft>
              <a:buFont typeface="Wingdings" panose="05000000000000000000" pitchFamily="2" charset="2"/>
              <a:buChar char="q"/>
            </a:pPr>
            <a:r>
              <a:rPr lang="en-US" sz="2400" dirty="0">
                <a:latin typeface="+mj-lt"/>
              </a:rPr>
              <a:t> Ensure that adequate training is given to all persons who will be administering or monitoring the CogAT and Iowa Assessments.</a:t>
            </a:r>
          </a:p>
          <a:p>
            <a:pPr lvl="1">
              <a:lnSpc>
                <a:spcPct val="100000"/>
              </a:lnSpc>
              <a:spcBef>
                <a:spcPts val="600"/>
              </a:spcBef>
              <a:buFont typeface="Wingdings" panose="05000000000000000000" pitchFamily="2" charset="2"/>
              <a:buChar char="q"/>
              <a:defRPr/>
            </a:pPr>
            <a:r>
              <a:rPr lang="en-US" sz="2400" dirty="0">
                <a:latin typeface="+mj-lt"/>
              </a:rPr>
              <a:t> Inform teachers of the testing schedule.  </a:t>
            </a:r>
          </a:p>
          <a:p>
            <a:pPr lvl="1">
              <a:lnSpc>
                <a:spcPct val="100000"/>
              </a:lnSpc>
              <a:spcBef>
                <a:spcPts val="600"/>
              </a:spcBef>
              <a:buFont typeface="Wingdings" panose="05000000000000000000" pitchFamily="2" charset="2"/>
              <a:buChar char="q"/>
              <a:defRPr/>
            </a:pPr>
            <a:r>
              <a:rPr lang="en-US" altLang="en-US" sz="2400" dirty="0">
                <a:latin typeface="+mj-lt"/>
              </a:rPr>
              <a:t> Confirm that all grade 2 students are rostered correctly</a:t>
            </a:r>
          </a:p>
          <a:p>
            <a:pPr lvl="1">
              <a:lnSpc>
                <a:spcPct val="100000"/>
              </a:lnSpc>
              <a:spcBef>
                <a:spcPts val="600"/>
              </a:spcBef>
              <a:buFont typeface="Wingdings" panose="05000000000000000000" pitchFamily="2" charset="2"/>
              <a:buChar char="q"/>
              <a:defRPr/>
            </a:pPr>
            <a:r>
              <a:rPr lang="en-US" altLang="en-US" sz="2400" dirty="0">
                <a:latin typeface="+mj-lt"/>
              </a:rPr>
              <a:t> Ensure that arrangements have been made for any student who requires accommodations to respond to the tests. </a:t>
            </a:r>
          </a:p>
          <a:p>
            <a:pPr lvl="1">
              <a:lnSpc>
                <a:spcPct val="100000"/>
              </a:lnSpc>
              <a:spcBef>
                <a:spcPts val="600"/>
              </a:spcBef>
              <a:buFont typeface="Wingdings" panose="05000000000000000000" pitchFamily="2" charset="2"/>
              <a:buChar char="q"/>
              <a:defRPr/>
            </a:pPr>
            <a:r>
              <a:rPr lang="en-US" altLang="en-US" sz="2400" dirty="0">
                <a:latin typeface="+mj-lt"/>
              </a:rPr>
              <a:t> Determine who will create Test Sessions in preparations for testing. </a:t>
            </a:r>
          </a:p>
        </p:txBody>
      </p:sp>
    </p:spTree>
    <p:extLst>
      <p:ext uri="{BB962C8B-B14F-4D97-AF65-F5344CB8AC3E}">
        <p14:creationId xmlns:p14="http://schemas.microsoft.com/office/powerpoint/2010/main" val="142265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7">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7D71C-D764-BD53-A21A-CEF8BDB2C07A}"/>
              </a:ext>
            </a:extLst>
          </p:cNvPr>
          <p:cNvSpPr>
            <a:spLocks noGrp="1"/>
          </p:cNvSpPr>
          <p:nvPr>
            <p:ph type="title"/>
          </p:nvPr>
        </p:nvSpPr>
        <p:spPr>
          <a:xfrm>
            <a:off x="1171074" y="1396686"/>
            <a:ext cx="3240506" cy="4064628"/>
          </a:xfrm>
        </p:spPr>
        <p:txBody>
          <a:bodyPr>
            <a:normAutofit/>
          </a:bodyPr>
          <a:lstStyle/>
          <a:p>
            <a:r>
              <a:rPr lang="en-US" kern="1200" dirty="0">
                <a:latin typeface="Arial" panose="020B0604020202020204" pitchFamily="34" charset="0"/>
                <a:ea typeface="+mj-ea"/>
                <a:cs typeface="Arial" panose="020B0604020202020204" pitchFamily="34" charset="0"/>
              </a:rPr>
              <a:t>SUNS and Power School ID Numbers</a:t>
            </a:r>
            <a:endParaRPr lang="en-US" dirty="0"/>
          </a:p>
        </p:txBody>
      </p:sp>
      <p:sp>
        <p:nvSpPr>
          <p:cNvPr id="29" name="Arc 1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4B09DFD-EA0C-D132-57CB-902D930FC747}"/>
              </a:ext>
            </a:extLst>
          </p:cNvPr>
          <p:cNvSpPr>
            <a:spLocks noGrp="1"/>
          </p:cNvSpPr>
          <p:nvPr>
            <p:ph idx="1"/>
          </p:nvPr>
        </p:nvSpPr>
        <p:spPr>
          <a:xfrm>
            <a:off x="5370153" y="1526033"/>
            <a:ext cx="6187438" cy="3935281"/>
          </a:xfrm>
        </p:spPr>
        <p:txBody>
          <a:bodyPr>
            <a:normAutofit/>
          </a:bodyPr>
          <a:lstStyle/>
          <a:p>
            <a:pPr>
              <a:defRPr/>
            </a:pPr>
            <a:r>
              <a:rPr lang="en-US" sz="2400" b="1" kern="1200" dirty="0">
                <a:latin typeface="+mj-lt"/>
                <a:ea typeface="+mn-ea"/>
                <a:cs typeface="Arial" panose="020B0604020202020204" pitchFamily="34" charset="0"/>
              </a:rPr>
              <a:t>Student Identification Number (State ID)</a:t>
            </a:r>
          </a:p>
          <a:p>
            <a:pPr marL="457200" lvl="1" indent="0">
              <a:spcBef>
                <a:spcPts val="0"/>
              </a:spcBef>
              <a:buNone/>
              <a:defRPr/>
            </a:pPr>
            <a:r>
              <a:rPr lang="en-US" dirty="0">
                <a:latin typeface="+mj-lt"/>
                <a:cs typeface="Arial" panose="020B0604020202020204" pitchFamily="34" charset="0"/>
              </a:rPr>
              <a:t>The </a:t>
            </a:r>
            <a:r>
              <a:rPr lang="en-US" kern="1200" dirty="0">
                <a:latin typeface="+mj-lt"/>
                <a:ea typeface="+mn-ea"/>
                <a:cs typeface="Arial" panose="020B0604020202020204" pitchFamily="34" charset="0"/>
              </a:rPr>
              <a:t>10-digit State ID number assigned to each student is used for testing online.</a:t>
            </a:r>
            <a:endParaRPr lang="en-US" b="1" dirty="0">
              <a:latin typeface="+mj-lt"/>
            </a:endParaRPr>
          </a:p>
          <a:p>
            <a:pPr>
              <a:defRPr/>
            </a:pPr>
            <a:r>
              <a:rPr lang="en-US" sz="2400" b="1" kern="1200" dirty="0">
                <a:latin typeface="+mj-lt"/>
                <a:ea typeface="+mn-ea"/>
                <a:cs typeface="Arial" panose="020B0604020202020204" pitchFamily="34" charset="0"/>
              </a:rPr>
              <a:t>Student Power School Number</a:t>
            </a:r>
          </a:p>
          <a:p>
            <a:pPr marL="457200" lvl="1" indent="0">
              <a:spcBef>
                <a:spcPts val="0"/>
              </a:spcBef>
              <a:buNone/>
              <a:defRPr/>
            </a:pPr>
            <a:r>
              <a:rPr lang="en-US" kern="1200" dirty="0">
                <a:latin typeface="+mj-lt"/>
                <a:ea typeface="+mn-ea"/>
                <a:cs typeface="Arial" panose="020B0604020202020204" pitchFamily="34" charset="0"/>
              </a:rPr>
              <a:t>The 5–12-digit Power School Number is not unique across the entire state and will likely cause problems if used for online testing.  </a:t>
            </a:r>
          </a:p>
        </p:txBody>
      </p:sp>
    </p:spTree>
    <p:extLst>
      <p:ext uri="{BB962C8B-B14F-4D97-AF65-F5344CB8AC3E}">
        <p14:creationId xmlns:p14="http://schemas.microsoft.com/office/powerpoint/2010/main" val="2807677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64987-231D-2051-C9D9-88C96F7988A6}"/>
              </a:ext>
            </a:extLst>
          </p:cNvPr>
          <p:cNvSpPr>
            <a:spLocks noGrp="1"/>
          </p:cNvSpPr>
          <p:nvPr>
            <p:ph type="title"/>
          </p:nvPr>
        </p:nvSpPr>
        <p:spPr>
          <a:xfrm>
            <a:off x="839788" y="365126"/>
            <a:ext cx="10515600" cy="719396"/>
          </a:xfrm>
        </p:spPr>
        <p:txBody>
          <a:bodyPr/>
          <a:lstStyle/>
          <a:p>
            <a:r>
              <a:rPr lang="en-US" b="1" dirty="0">
                <a:solidFill>
                  <a:schemeClr val="tx1"/>
                </a:solidFill>
                <a:latin typeface="+mn-lt"/>
              </a:rPr>
              <a:t>Checklist- During &amp; After Testing</a:t>
            </a:r>
            <a:endParaRPr lang="en-US" b="1" dirty="0">
              <a:latin typeface="+mn-lt"/>
            </a:endParaRPr>
          </a:p>
        </p:txBody>
      </p:sp>
      <p:sp>
        <p:nvSpPr>
          <p:cNvPr id="5" name="Text Placeholder 4">
            <a:extLst>
              <a:ext uri="{FF2B5EF4-FFF2-40B4-BE49-F238E27FC236}">
                <a16:creationId xmlns:a16="http://schemas.microsoft.com/office/drawing/2014/main" id="{597A0FE4-BF12-8BF3-2628-8C639FFF8886}"/>
              </a:ext>
            </a:extLst>
          </p:cNvPr>
          <p:cNvSpPr>
            <a:spLocks noGrp="1"/>
          </p:cNvSpPr>
          <p:nvPr>
            <p:ph type="body" idx="1"/>
          </p:nvPr>
        </p:nvSpPr>
        <p:spPr>
          <a:xfrm>
            <a:off x="839788" y="1192063"/>
            <a:ext cx="5157787" cy="823912"/>
          </a:xfrm>
          <a:solidFill>
            <a:schemeClr val="accent1">
              <a:lumMod val="75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300" dirty="0"/>
              <a:t>District Test Coordinators</a:t>
            </a:r>
          </a:p>
        </p:txBody>
      </p:sp>
      <p:sp>
        <p:nvSpPr>
          <p:cNvPr id="6" name="Content Placeholder 5">
            <a:extLst>
              <a:ext uri="{FF2B5EF4-FFF2-40B4-BE49-F238E27FC236}">
                <a16:creationId xmlns:a16="http://schemas.microsoft.com/office/drawing/2014/main" id="{BAE732D8-0E22-11A5-3F8E-A03B1B603436}"/>
              </a:ext>
            </a:extLst>
          </p:cNvPr>
          <p:cNvSpPr>
            <a:spLocks noGrp="1"/>
          </p:cNvSpPr>
          <p:nvPr>
            <p:ph sz="half" idx="2"/>
          </p:nvPr>
        </p:nvSpPr>
        <p:spPr>
          <a:xfrm>
            <a:off x="839788" y="2154200"/>
            <a:ext cx="5157787"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t>Ensure that schools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t>Provide ongoing support to schools</a:t>
            </a:r>
          </a:p>
          <a:p>
            <a:pPr>
              <a:lnSpc>
                <a:spcPct val="100000"/>
              </a:lnSpc>
              <a:spcBef>
                <a:spcPts val="0"/>
              </a:spcBef>
              <a:spcAft>
                <a:spcPts val="600"/>
              </a:spcAft>
              <a:buFont typeface="Wingdings" panose="05000000000000000000" pitchFamily="2" charset="2"/>
              <a:buChar char="§"/>
            </a:pPr>
            <a:r>
              <a:rPr lang="en-US" altLang="en-US" sz="3200" dirty="0"/>
              <a:t>Return any paper materials used for accommodations</a:t>
            </a:r>
          </a:p>
          <a:p>
            <a:pPr>
              <a:lnSpc>
                <a:spcPct val="100000"/>
              </a:lnSpc>
              <a:spcBef>
                <a:spcPts val="0"/>
              </a:spcBef>
              <a:spcAft>
                <a:spcPts val="600"/>
              </a:spcAft>
              <a:buFont typeface="Wingdings" panose="05000000000000000000" pitchFamily="2" charset="2"/>
              <a:buChar char="§"/>
            </a:pPr>
            <a:r>
              <a:rPr lang="en-US" altLang="en-US" sz="3200" dirty="0"/>
              <a:t>Ensure that STCs have validated score results. Contact Celia with discrepancies</a:t>
            </a:r>
            <a:endParaRPr lang="en-US" dirty="0"/>
          </a:p>
        </p:txBody>
      </p:sp>
      <p:sp>
        <p:nvSpPr>
          <p:cNvPr id="7" name="Text Placeholder 6">
            <a:extLst>
              <a:ext uri="{FF2B5EF4-FFF2-40B4-BE49-F238E27FC236}">
                <a16:creationId xmlns:a16="http://schemas.microsoft.com/office/drawing/2014/main" id="{E6EF861D-1026-0DA2-D3DD-9187D006CD21}"/>
              </a:ext>
            </a:extLst>
          </p:cNvPr>
          <p:cNvSpPr>
            <a:spLocks noGrp="1"/>
          </p:cNvSpPr>
          <p:nvPr>
            <p:ph type="body" sz="quarter" idx="3"/>
          </p:nvPr>
        </p:nvSpPr>
        <p:spPr>
          <a:xfrm>
            <a:off x="6172200" y="1192063"/>
            <a:ext cx="5183188" cy="823912"/>
          </a:xfrm>
          <a:solidFill>
            <a:schemeClr val="accent1">
              <a:lumMod val="75000"/>
            </a:schemeClr>
          </a:solidFill>
        </p:spPr>
        <p:style>
          <a:lnRef idx="0">
            <a:schemeClr val="dk1"/>
          </a:lnRef>
          <a:fillRef idx="3">
            <a:schemeClr val="dk1"/>
          </a:fillRef>
          <a:effectRef idx="3">
            <a:schemeClr val="dk1"/>
          </a:effectRef>
          <a:fontRef idx="minor">
            <a:schemeClr val="lt1"/>
          </a:fontRef>
        </p:style>
        <p:txBody>
          <a:bodyPr>
            <a:normAutofit lnSpcReduction="10000"/>
          </a:bodyPr>
          <a:lstStyle/>
          <a:p>
            <a:pPr algn="ctr"/>
            <a:r>
              <a:rPr lang="en-US" sz="2800" b="0" spc="600" dirty="0"/>
              <a:t>School Test Coordinators</a:t>
            </a:r>
          </a:p>
        </p:txBody>
      </p:sp>
      <p:sp>
        <p:nvSpPr>
          <p:cNvPr id="8" name="Content Placeholder 7">
            <a:extLst>
              <a:ext uri="{FF2B5EF4-FFF2-40B4-BE49-F238E27FC236}">
                <a16:creationId xmlns:a16="http://schemas.microsoft.com/office/drawing/2014/main" id="{D41BDCBB-81B7-656A-ED6E-3F0D15C6876B}"/>
              </a:ext>
            </a:extLst>
          </p:cNvPr>
          <p:cNvSpPr>
            <a:spLocks noGrp="1"/>
          </p:cNvSpPr>
          <p:nvPr>
            <p:ph sz="quarter" idx="4"/>
          </p:nvPr>
        </p:nvSpPr>
        <p:spPr>
          <a:xfrm>
            <a:off x="6172200" y="2164834"/>
            <a:ext cx="5183188" cy="3684588"/>
          </a:xfrm>
        </p:spPr>
        <p:txBody>
          <a:bodyPr>
            <a:normAutofit fontScale="85000" lnSpcReduction="20000"/>
          </a:bodyPr>
          <a:lstStyle/>
          <a:p>
            <a:pPr>
              <a:lnSpc>
                <a:spcPct val="100000"/>
              </a:lnSpc>
              <a:spcBef>
                <a:spcPts val="0"/>
              </a:spcBef>
              <a:spcAft>
                <a:spcPts val="600"/>
              </a:spcAft>
              <a:buFont typeface="Wingdings" panose="05000000000000000000" pitchFamily="2" charset="2"/>
              <a:buChar char="§"/>
            </a:pPr>
            <a:r>
              <a:rPr lang="en-US" altLang="en-US" sz="3200" dirty="0"/>
              <a:t>Ensure that TAs are on track to complete all required subtests during the test window.</a:t>
            </a:r>
          </a:p>
          <a:p>
            <a:pPr>
              <a:lnSpc>
                <a:spcPct val="100000"/>
              </a:lnSpc>
              <a:spcBef>
                <a:spcPts val="0"/>
              </a:spcBef>
              <a:spcAft>
                <a:spcPts val="600"/>
              </a:spcAft>
              <a:buFont typeface="Wingdings" panose="05000000000000000000" pitchFamily="2" charset="2"/>
              <a:buChar char="§"/>
            </a:pPr>
            <a:r>
              <a:rPr lang="en-US" altLang="en-US" sz="3200" dirty="0"/>
              <a:t>Provide ongoing support to TAs</a:t>
            </a:r>
          </a:p>
          <a:p>
            <a:pPr>
              <a:lnSpc>
                <a:spcPct val="100000"/>
              </a:lnSpc>
              <a:spcBef>
                <a:spcPts val="0"/>
              </a:spcBef>
              <a:spcAft>
                <a:spcPts val="600"/>
              </a:spcAft>
              <a:buFont typeface="Wingdings" panose="05000000000000000000" pitchFamily="2" charset="2"/>
              <a:buChar char="§"/>
            </a:pPr>
            <a:r>
              <a:rPr lang="en-US" altLang="en-US" sz="3200" dirty="0"/>
              <a:t>Return any paper materials used for accommodations to the DTC</a:t>
            </a:r>
          </a:p>
          <a:p>
            <a:pPr>
              <a:lnSpc>
                <a:spcPct val="100000"/>
              </a:lnSpc>
              <a:spcBef>
                <a:spcPts val="0"/>
              </a:spcBef>
              <a:spcAft>
                <a:spcPts val="600"/>
              </a:spcAft>
              <a:buFont typeface="Wingdings" panose="05000000000000000000" pitchFamily="2" charset="2"/>
              <a:buChar char="§"/>
            </a:pPr>
            <a:r>
              <a:rPr lang="en-US" altLang="en-US" sz="3200" dirty="0"/>
              <a:t>Validate score results. Contact DTC with discrepancies.</a:t>
            </a:r>
          </a:p>
        </p:txBody>
      </p:sp>
    </p:spTree>
    <p:extLst>
      <p:ext uri="{BB962C8B-B14F-4D97-AF65-F5344CB8AC3E}">
        <p14:creationId xmlns:p14="http://schemas.microsoft.com/office/powerpoint/2010/main" val="4029953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a:t>
            </a: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2903692272"/>
              </p:ext>
            </p:extLst>
          </p:nvPr>
        </p:nvGraphicFramePr>
        <p:xfrm>
          <a:off x="654849" y="1227592"/>
          <a:ext cx="10882301" cy="165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EC30FDCA-5CF5-A340-8236-0179E4B8B7D0}" type="datetime1">
              <a:rPr lang="en-US" smtClean="0"/>
              <a:t>9/12/2024</a:t>
            </a:fld>
            <a:endParaRPr lang="en-US"/>
          </a:p>
        </p:txBody>
      </p:sp>
      <p:sp>
        <p:nvSpPr>
          <p:cNvPr id="5" name="Slide Number Placeholder 4"/>
          <p:cNvSpPr>
            <a:spLocks noGrp="1"/>
          </p:cNvSpPr>
          <p:nvPr>
            <p:ph type="sldNum" sz="quarter" idx="12"/>
          </p:nvPr>
        </p:nvSpPr>
        <p:spPr/>
        <p:txBody>
          <a:bodyPr/>
          <a:lstStyle/>
          <a:p>
            <a:fld id="{56B643F4-0EEF-FE44-8654-4C1ABB04F7BF}" type="slidenum">
              <a:rPr lang="en-US" smtClean="0"/>
              <a:t>36</a:t>
            </a:fld>
            <a:endParaRPr lang="en-US"/>
          </a:p>
        </p:txBody>
      </p:sp>
      <p:sp>
        <p:nvSpPr>
          <p:cNvPr id="6" name="TextBox 5">
            <a:extLst>
              <a:ext uri="{FF2B5EF4-FFF2-40B4-BE49-F238E27FC236}">
                <a16:creationId xmlns:a16="http://schemas.microsoft.com/office/drawing/2014/main" id="{2340B497-EF8C-7A89-E51E-57CC1B2DE3D8}"/>
              </a:ext>
            </a:extLst>
          </p:cNvPr>
          <p:cNvSpPr txBox="1"/>
          <p:nvPr/>
        </p:nvSpPr>
        <p:spPr>
          <a:xfrm>
            <a:off x="654849" y="3024494"/>
            <a:ext cx="10882301" cy="1384995"/>
          </a:xfrm>
          <a:prstGeom prst="rect">
            <a:avLst/>
          </a:prstGeom>
          <a:noFill/>
        </p:spPr>
        <p:txBody>
          <a:bodyPr wrap="square" rtlCol="0">
            <a:spAutoFit/>
          </a:bodyPr>
          <a:lstStyle/>
          <a:p>
            <a:pPr marL="1028700" lvl="1" indent="-571500">
              <a:buFont typeface="Wingdings" panose="05000000000000000000" pitchFamily="2" charset="2"/>
              <a:buChar char="v"/>
            </a:pPr>
            <a:r>
              <a:rPr lang="en-US" sz="2800" dirty="0"/>
              <a:t>Standard browser vs kiosk mode browser</a:t>
            </a:r>
          </a:p>
          <a:p>
            <a:pPr marL="1028700" lvl="1" indent="-571500">
              <a:buFont typeface="Wingdings" panose="05000000000000000000" pitchFamily="2" charset="2"/>
              <a:buChar char="v"/>
            </a:pPr>
            <a:r>
              <a:rPr lang="en-US" sz="2800" dirty="0"/>
              <a:t>Audio proctoring vs Proctor led</a:t>
            </a:r>
          </a:p>
          <a:p>
            <a:pPr marL="1028700" lvl="1" indent="-571500">
              <a:buFont typeface="Wingdings" panose="05000000000000000000" pitchFamily="2" charset="2"/>
              <a:buChar char="v"/>
            </a:pPr>
            <a:r>
              <a:rPr lang="en-US" sz="2800" dirty="0"/>
              <a:t>Interval testing start times between classes</a:t>
            </a:r>
          </a:p>
        </p:txBody>
      </p:sp>
    </p:spTree>
    <p:extLst>
      <p:ext uri="{BB962C8B-B14F-4D97-AF65-F5344CB8AC3E}">
        <p14:creationId xmlns:p14="http://schemas.microsoft.com/office/powerpoint/2010/main" val="2067403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4285343522"/>
              </p:ext>
            </p:extLst>
          </p:nvPr>
        </p:nvGraphicFramePr>
        <p:xfrm>
          <a:off x="654849" y="1084522"/>
          <a:ext cx="10882301" cy="3902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37</a:t>
            </a:fld>
            <a:endParaRPr lang="en-US"/>
          </a:p>
        </p:txBody>
      </p:sp>
    </p:spTree>
    <p:extLst>
      <p:ext uri="{BB962C8B-B14F-4D97-AF65-F5344CB8AC3E}">
        <p14:creationId xmlns:p14="http://schemas.microsoft.com/office/powerpoint/2010/main" val="43098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1252250978"/>
              </p:ext>
            </p:extLst>
          </p:nvPr>
        </p:nvGraphicFramePr>
        <p:xfrm>
          <a:off x="654849" y="1084522"/>
          <a:ext cx="10882301" cy="540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38</a:t>
            </a:fld>
            <a:endParaRPr lang="en-US"/>
          </a:p>
        </p:txBody>
      </p:sp>
    </p:spTree>
    <p:extLst>
      <p:ext uri="{BB962C8B-B14F-4D97-AF65-F5344CB8AC3E}">
        <p14:creationId xmlns:p14="http://schemas.microsoft.com/office/powerpoint/2010/main" val="2979994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1784608184"/>
              </p:ext>
            </p:extLst>
          </p:nvPr>
        </p:nvGraphicFramePr>
        <p:xfrm>
          <a:off x="654849" y="1084521"/>
          <a:ext cx="10882301"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39</a:t>
            </a:fld>
            <a:endParaRPr lang="en-US"/>
          </a:p>
        </p:txBody>
      </p:sp>
    </p:spTree>
    <p:extLst>
      <p:ext uri="{BB962C8B-B14F-4D97-AF65-F5344CB8AC3E}">
        <p14:creationId xmlns:p14="http://schemas.microsoft.com/office/powerpoint/2010/main" val="350525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8ACAE-EF47-FD15-84AF-EE82508EBE45}"/>
              </a:ext>
            </a:extLst>
          </p:cNvPr>
          <p:cNvSpPr>
            <a:spLocks noGrp="1"/>
          </p:cNvSpPr>
          <p:nvPr>
            <p:ph type="title"/>
          </p:nvPr>
        </p:nvSpPr>
        <p:spPr>
          <a:xfrm>
            <a:off x="841248" y="426720"/>
            <a:ext cx="10506456" cy="1919141"/>
          </a:xfrm>
        </p:spPr>
        <p:txBody>
          <a:bodyPr vert="horz" lIns="91440" tIns="45720" rIns="91440" bIns="45720" rtlCol="0" anchor="b">
            <a:normAutofit/>
          </a:bodyPr>
          <a:lstStyle/>
          <a:p>
            <a:r>
              <a:rPr lang="en-US" sz="6000" b="1" kern="1200" dirty="0">
                <a:latin typeface="+mj-lt"/>
                <a:ea typeface="+mj-ea"/>
                <a:cs typeface="+mj-cs"/>
              </a:rPr>
              <a:t>SC Gr 2 Gifted &amp; Talented Assessment Program </a:t>
            </a:r>
          </a:p>
        </p:txBody>
      </p:sp>
      <p:sp>
        <p:nvSpPr>
          <p:cNvPr id="181" name="Rectangle 18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3" name="Rectangle 18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2720B505-0891-AC0E-C654-268E9FC3BB97}"/>
              </a:ext>
            </a:extLst>
          </p:cNvPr>
          <p:cNvSpPr txBox="1"/>
          <p:nvPr/>
        </p:nvSpPr>
        <p:spPr>
          <a:xfrm>
            <a:off x="841248" y="3337269"/>
            <a:ext cx="10509504" cy="2905686"/>
          </a:xfrm>
          <a:prstGeom prst="rect">
            <a:avLst/>
          </a:prstGeom>
        </p:spPr>
        <p:txBody>
          <a:bodyPr vert="horz" lIns="91440" tIns="45720" rIns="91440" bIns="45720" rtlCol="0">
            <a:normAutofit/>
          </a:bodyPr>
          <a:lstStyle/>
          <a:p>
            <a:pPr>
              <a:lnSpc>
                <a:spcPct val="90000"/>
              </a:lnSpc>
              <a:spcAft>
                <a:spcPts val="600"/>
              </a:spcAft>
            </a:pPr>
            <a:r>
              <a:rPr lang="en-US" sz="2400" dirty="0">
                <a:latin typeface="+mj-lt"/>
              </a:rPr>
              <a:t>The Gifted and Talented Grade 2 Assessment is a statewide assessment used to identify students for district gifted and talented programs. Students are identified for this program by demonstrating high performance ability or potential in academic and/or artistic areas.</a:t>
            </a:r>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795595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2456016005"/>
              </p:ext>
            </p:extLst>
          </p:nvPr>
        </p:nvGraphicFramePr>
        <p:xfrm>
          <a:off x="654849" y="1142042"/>
          <a:ext cx="10892109" cy="5350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40</a:t>
            </a:fld>
            <a:endParaRPr lang="en-US"/>
          </a:p>
        </p:txBody>
      </p:sp>
    </p:spTree>
    <p:extLst>
      <p:ext uri="{BB962C8B-B14F-4D97-AF65-F5344CB8AC3E}">
        <p14:creationId xmlns:p14="http://schemas.microsoft.com/office/powerpoint/2010/main" val="1567061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ormAutofit fontScale="90000"/>
          </a:bodyPr>
          <a:lstStyle/>
          <a:p>
            <a:r>
              <a:rPr lang="en-US" sz="4800" b="1" dirty="0">
                <a:solidFill>
                  <a:schemeClr val="tx2"/>
                </a:solidFill>
                <a:latin typeface="+mn-lt"/>
              </a:rPr>
              <a:t>Testing Recommendations </a:t>
            </a:r>
            <a:r>
              <a:rPr lang="en-US" sz="4800" b="1" i="1" dirty="0">
                <a:solidFill>
                  <a:schemeClr val="tx2"/>
                </a:solidFill>
                <a:latin typeface="+mn-lt"/>
              </a:rPr>
              <a:t>cont’</a:t>
            </a:r>
            <a:endParaRPr lang="en-US" sz="4800" b="1" dirty="0">
              <a:solidFill>
                <a:schemeClr val="tx2"/>
              </a:solidFill>
              <a:latin typeface="+mn-lt"/>
            </a:endParaRPr>
          </a:p>
        </p:txBody>
      </p:sp>
      <p:graphicFrame>
        <p:nvGraphicFramePr>
          <p:cNvPr id="16" name="Content Placeholder 2">
            <a:extLst>
              <a:ext uri="{FF2B5EF4-FFF2-40B4-BE49-F238E27FC236}">
                <a16:creationId xmlns:a16="http://schemas.microsoft.com/office/drawing/2014/main" id="{321D97B0-F604-2E9F-1FFD-EA4040CD6682}"/>
              </a:ext>
            </a:extLst>
          </p:cNvPr>
          <p:cNvGraphicFramePr>
            <a:graphicFrameLocks noGrp="1"/>
          </p:cNvGraphicFramePr>
          <p:nvPr>
            <p:ph idx="1"/>
            <p:extLst>
              <p:ext uri="{D42A27DB-BD31-4B8C-83A1-F6EECF244321}">
                <p14:modId xmlns:p14="http://schemas.microsoft.com/office/powerpoint/2010/main" val="3295441115"/>
              </p:ext>
            </p:extLst>
          </p:nvPr>
        </p:nvGraphicFramePr>
        <p:xfrm>
          <a:off x="654849" y="1142042"/>
          <a:ext cx="10892109" cy="513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56B643F4-0EEF-FE44-8654-4C1ABB04F7BF}" type="slidenum">
              <a:rPr lang="en-US" smtClean="0"/>
              <a:t>41</a:t>
            </a:fld>
            <a:endParaRPr lang="en-US"/>
          </a:p>
        </p:txBody>
      </p:sp>
    </p:spTree>
    <p:extLst>
      <p:ext uri="{BB962C8B-B14F-4D97-AF65-F5344CB8AC3E}">
        <p14:creationId xmlns:p14="http://schemas.microsoft.com/office/powerpoint/2010/main" val="458541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blue logo&#10;&#10;Description automatically generated">
            <a:extLst>
              <a:ext uri="{FF2B5EF4-FFF2-40B4-BE49-F238E27FC236}">
                <a16:creationId xmlns:a16="http://schemas.microsoft.com/office/drawing/2014/main" id="{EE46A6D0-88AD-F639-2FD2-DF4649842A2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551" t="9020" r="5181" b="16078"/>
          <a:stretch/>
        </p:blipFill>
        <p:spPr>
          <a:xfrm>
            <a:off x="2895600" y="1152366"/>
            <a:ext cx="6400800" cy="455326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51400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5894962" y="479493"/>
            <a:ext cx="5458838" cy="1325563"/>
          </a:xfrm>
        </p:spPr>
        <p:txBody>
          <a:bodyPr>
            <a:normAutofit/>
          </a:bodyPr>
          <a:lstStyle/>
          <a:p>
            <a:r>
              <a:rPr lang="en-US" b="1" dirty="0">
                <a:latin typeface="+mn-lt"/>
              </a:rPr>
              <a:t>Scoring and Reporting</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Download with solid fill">
            <a:extLst>
              <a:ext uri="{FF2B5EF4-FFF2-40B4-BE49-F238E27FC236}">
                <a16:creationId xmlns:a16="http://schemas.microsoft.com/office/drawing/2014/main" id="{67787CA2-3C5C-2B0C-F57F-9B46103548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5894962" y="1562100"/>
            <a:ext cx="5458838" cy="4614863"/>
          </a:xfrm>
        </p:spPr>
        <p:txBody>
          <a:bodyPr>
            <a:normAutofit/>
          </a:bodyPr>
          <a:lstStyle/>
          <a:p>
            <a:pPr marL="0" indent="0" eaLnBrk="1" fontAlgn="auto" hangingPunct="1">
              <a:spcBef>
                <a:spcPts val="0"/>
              </a:spcBef>
              <a:spcAft>
                <a:spcPts val="0"/>
              </a:spcAft>
              <a:buFont typeface="Arial"/>
              <a:buNone/>
              <a:defRPr/>
            </a:pPr>
            <a:r>
              <a:rPr lang="en-US" sz="2400" dirty="0"/>
              <a:t>DataManager Reporting is a dynamic online reporting tool that allows you to perform the following tasks:</a:t>
            </a:r>
          </a:p>
          <a:p>
            <a:pPr eaLnBrk="1" hangingPunct="1">
              <a:defRPr/>
            </a:pPr>
            <a:r>
              <a:rPr lang="en-US" sz="2400" dirty="0"/>
              <a:t>Create customized reports using the options available for your account</a:t>
            </a:r>
          </a:p>
          <a:p>
            <a:pPr eaLnBrk="1" hangingPunct="1">
              <a:defRPr/>
            </a:pPr>
            <a:r>
              <a:rPr lang="en-US" sz="2400" dirty="0"/>
              <a:t>View and edit reports online</a:t>
            </a:r>
          </a:p>
          <a:p>
            <a:pPr eaLnBrk="1" hangingPunct="1">
              <a:defRPr/>
            </a:pPr>
            <a:r>
              <a:rPr lang="en-US" sz="2400" dirty="0"/>
              <a:t>Save, edit, and re-use report criteria</a:t>
            </a:r>
          </a:p>
          <a:p>
            <a:pPr eaLnBrk="1" hangingPunct="1">
              <a:defRPr/>
            </a:pPr>
            <a:r>
              <a:rPr lang="en-US" sz="2400" dirty="0"/>
              <a:t>Print reports</a:t>
            </a:r>
          </a:p>
          <a:p>
            <a:pPr eaLnBrk="1" hangingPunct="1">
              <a:defRPr/>
            </a:pPr>
            <a:r>
              <a:rPr lang="en-US" sz="2400" dirty="0"/>
              <a:t>Export reports to PDF, RTF, or Microsoft Excel® format</a:t>
            </a:r>
          </a:p>
          <a:p>
            <a:endParaRPr lang="en-US" sz="2400" dirty="0"/>
          </a:p>
        </p:txBody>
      </p:sp>
    </p:spTree>
    <p:extLst>
      <p:ext uri="{BB962C8B-B14F-4D97-AF65-F5344CB8AC3E}">
        <p14:creationId xmlns:p14="http://schemas.microsoft.com/office/powerpoint/2010/main" val="2071427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752ECF-8B67-853F-BFB7-B990332C47DE}"/>
              </a:ext>
            </a:extLst>
          </p:cNvPr>
          <p:cNvSpPr>
            <a:spLocks noGrp="1"/>
          </p:cNvSpPr>
          <p:nvPr>
            <p:ph type="title"/>
          </p:nvPr>
        </p:nvSpPr>
        <p:spPr>
          <a:xfrm>
            <a:off x="5894962" y="479493"/>
            <a:ext cx="5458838" cy="1325563"/>
          </a:xfrm>
        </p:spPr>
        <p:txBody>
          <a:bodyPr>
            <a:normAutofit/>
          </a:bodyPr>
          <a:lstStyle/>
          <a:p>
            <a:r>
              <a:rPr lang="en-US" b="1" dirty="0">
                <a:latin typeface="+mn-lt"/>
              </a:rPr>
              <a:t>Scoring and Reporting</a:t>
            </a: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Paper with solid fill">
            <a:extLst>
              <a:ext uri="{FF2B5EF4-FFF2-40B4-BE49-F238E27FC236}">
                <a16:creationId xmlns:a16="http://schemas.microsoft.com/office/drawing/2014/main" id="{0C5BBA3A-9DCE-2D4B-4564-532378ACD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E649FABE-9B09-F2F4-6A0A-075B196F31F2}"/>
              </a:ext>
            </a:extLst>
          </p:cNvPr>
          <p:cNvSpPr>
            <a:spLocks noGrp="1"/>
          </p:cNvSpPr>
          <p:nvPr>
            <p:ph idx="1"/>
          </p:nvPr>
        </p:nvSpPr>
        <p:spPr>
          <a:xfrm>
            <a:off x="5894962" y="1549400"/>
            <a:ext cx="5458838" cy="4627563"/>
          </a:xfrm>
        </p:spPr>
        <p:txBody>
          <a:bodyPr>
            <a:normAutofit/>
          </a:bodyPr>
          <a:lstStyle/>
          <a:p>
            <a:pPr marL="0" indent="0">
              <a:spcBef>
                <a:spcPts val="0"/>
              </a:spcBef>
              <a:buNone/>
              <a:defRPr/>
            </a:pPr>
            <a:r>
              <a:rPr lang="en-US" dirty="0"/>
              <a:t>In addition, the schools will receive the following reports in paper form</a:t>
            </a:r>
          </a:p>
          <a:p>
            <a:pPr lvl="0"/>
            <a:r>
              <a:rPr lang="en-US" dirty="0"/>
              <a:t>Two (2) copies of the Student Profile Narrative</a:t>
            </a:r>
          </a:p>
          <a:p>
            <a:pPr lvl="0"/>
            <a:r>
              <a:rPr lang="en-US" dirty="0"/>
              <a:t>Student Score Labels- 1 for Iowa, 1 for CogAT</a:t>
            </a:r>
          </a:p>
          <a:p>
            <a:pPr marL="0" indent="0">
              <a:spcBef>
                <a:spcPts val="0"/>
              </a:spcBef>
              <a:buNone/>
              <a:defRPr/>
            </a:pPr>
            <a:endParaRPr lang="en-US" dirty="0"/>
          </a:p>
          <a:p>
            <a:pPr marL="0" indent="0" algn="ctr" eaLnBrk="1" fontAlgn="auto" hangingPunct="1">
              <a:spcBef>
                <a:spcPts val="0"/>
              </a:spcBef>
              <a:spcAft>
                <a:spcPts val="0"/>
              </a:spcAft>
              <a:buFont typeface="Arial"/>
              <a:buNone/>
              <a:defRPr/>
            </a:pPr>
            <a:r>
              <a:rPr lang="en-US" dirty="0"/>
              <a:t> *Packing List and box labeling for ease of unpacking your reports and distributing to the schools.</a:t>
            </a:r>
          </a:p>
          <a:p>
            <a:endParaRPr lang="en-US" dirty="0"/>
          </a:p>
        </p:txBody>
      </p:sp>
    </p:spTree>
    <p:extLst>
      <p:ext uri="{BB962C8B-B14F-4D97-AF65-F5344CB8AC3E}">
        <p14:creationId xmlns:p14="http://schemas.microsoft.com/office/powerpoint/2010/main" val="2355556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8030-715D-72A9-EB1D-8EA09AD4697C}"/>
              </a:ext>
            </a:extLst>
          </p:cNvPr>
          <p:cNvSpPr>
            <a:spLocks noGrp="1"/>
          </p:cNvSpPr>
          <p:nvPr>
            <p:ph type="title"/>
          </p:nvPr>
        </p:nvSpPr>
        <p:spPr>
          <a:xfrm>
            <a:off x="838200" y="241301"/>
            <a:ext cx="10515600" cy="800100"/>
          </a:xfrm>
        </p:spPr>
        <p:txBody>
          <a:bodyPr>
            <a:normAutofit/>
          </a:bodyPr>
          <a:lstStyle/>
          <a:p>
            <a:r>
              <a:rPr lang="en-US" dirty="0"/>
              <a:t>Packing List &amp; Box Labeling</a:t>
            </a:r>
          </a:p>
        </p:txBody>
      </p:sp>
      <p:pic>
        <p:nvPicPr>
          <p:cNvPr id="5" name="Content Placeholder 4" descr="Packing List">
            <a:extLst>
              <a:ext uri="{FF2B5EF4-FFF2-40B4-BE49-F238E27FC236}">
                <a16:creationId xmlns:a16="http://schemas.microsoft.com/office/drawing/2014/main" id="{8851398B-D178-E5C1-5F3A-6C83132212AE}"/>
              </a:ext>
            </a:extLst>
          </p:cNvPr>
          <p:cNvPicPr>
            <a:picLocks noGrp="1" noChangeAspect="1"/>
          </p:cNvPicPr>
          <p:nvPr>
            <p:ph idx="1"/>
          </p:nvPr>
        </p:nvPicPr>
        <p:blipFill>
          <a:blip r:embed="rId2"/>
          <a:stretch>
            <a:fillRect/>
          </a:stretch>
        </p:blipFill>
        <p:spPr>
          <a:xfrm>
            <a:off x="4940300" y="1041401"/>
            <a:ext cx="6683739" cy="5174508"/>
          </a:xfrm>
        </p:spPr>
      </p:pic>
      <p:sp>
        <p:nvSpPr>
          <p:cNvPr id="6" name="TextBox 5" descr="Box label">
            <a:extLst>
              <a:ext uri="{FF2B5EF4-FFF2-40B4-BE49-F238E27FC236}">
                <a16:creationId xmlns:a16="http://schemas.microsoft.com/office/drawing/2014/main" id="{4B04B66A-062A-C1A3-DA75-F4460EE40D79}"/>
              </a:ext>
            </a:extLst>
          </p:cNvPr>
          <p:cNvSpPr txBox="1"/>
          <p:nvPr/>
        </p:nvSpPr>
        <p:spPr>
          <a:xfrm>
            <a:off x="567961" y="1253331"/>
            <a:ext cx="2743200" cy="1231106"/>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South Carolina Grade 2 Gifted and Talented Assessment Program</a:t>
            </a:r>
          </a:p>
          <a:p>
            <a:pPr algn="ctr"/>
            <a:r>
              <a:rPr lang="en-US" sz="1400" dirty="0"/>
              <a:t>Score Paper Reports</a:t>
            </a:r>
          </a:p>
          <a:p>
            <a:pPr algn="ctr"/>
            <a:endParaRPr lang="en-US" sz="1600" dirty="0"/>
          </a:p>
          <a:p>
            <a:pPr algn="ctr"/>
            <a:r>
              <a:rPr lang="en-US" sz="1600" dirty="0"/>
              <a:t>Box _____of_____</a:t>
            </a:r>
            <a:endParaRPr lang="en-US" dirty="0"/>
          </a:p>
        </p:txBody>
      </p:sp>
      <p:sp>
        <p:nvSpPr>
          <p:cNvPr id="7" name="TextBox 6">
            <a:extLst>
              <a:ext uri="{FF2B5EF4-FFF2-40B4-BE49-F238E27FC236}">
                <a16:creationId xmlns:a16="http://schemas.microsoft.com/office/drawing/2014/main" id="{9BE599A2-B35B-08D2-6ECF-C41F80C73C8E}"/>
              </a:ext>
            </a:extLst>
          </p:cNvPr>
          <p:cNvSpPr txBox="1"/>
          <p:nvPr/>
        </p:nvSpPr>
        <p:spPr>
          <a:xfrm>
            <a:off x="1596661" y="2084327"/>
            <a:ext cx="342900" cy="40011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FD8749CC-1E00-583D-7951-434D5D5882E1}"/>
              </a:ext>
            </a:extLst>
          </p:cNvPr>
          <p:cNvSpPr txBox="1"/>
          <p:nvPr/>
        </p:nvSpPr>
        <p:spPr>
          <a:xfrm>
            <a:off x="2235199" y="2084327"/>
            <a:ext cx="390161" cy="400110"/>
          </a:xfrm>
          <a:prstGeom prst="rect">
            <a:avLst/>
          </a:prstGeom>
          <a:noFill/>
        </p:spPr>
        <p:txBody>
          <a:bodyPr wrap="square" rtlCol="0">
            <a:spAutoFit/>
          </a:bodyPr>
          <a:lstStyle/>
          <a:p>
            <a:r>
              <a:rPr lang="en-US" sz="2000" b="1" dirty="0"/>
              <a:t>1</a:t>
            </a:r>
          </a:p>
        </p:txBody>
      </p:sp>
      <p:sp>
        <p:nvSpPr>
          <p:cNvPr id="9" name="TextBox 8">
            <a:extLst>
              <a:ext uri="{FF2B5EF4-FFF2-40B4-BE49-F238E27FC236}">
                <a16:creationId xmlns:a16="http://schemas.microsoft.com/office/drawing/2014/main" id="{6CA61710-DC5E-20E6-66D4-0C345FA643A9}"/>
              </a:ext>
            </a:extLst>
          </p:cNvPr>
          <p:cNvSpPr txBox="1"/>
          <p:nvPr/>
        </p:nvSpPr>
        <p:spPr>
          <a:xfrm>
            <a:off x="1372120" y="3465844"/>
            <a:ext cx="3344681" cy="369332"/>
          </a:xfrm>
          <a:prstGeom prst="rect">
            <a:avLst/>
          </a:prstGeom>
          <a:noFill/>
        </p:spPr>
        <p:txBody>
          <a:bodyPr wrap="square" rtlCol="0">
            <a:spAutoFit/>
          </a:bodyPr>
          <a:lstStyle/>
          <a:p>
            <a:pPr algn="r"/>
            <a:r>
              <a:rPr lang="en-US" b="1" dirty="0"/>
              <a:t>Green folders- Score Labels</a:t>
            </a:r>
          </a:p>
        </p:txBody>
      </p:sp>
      <p:cxnSp>
        <p:nvCxnSpPr>
          <p:cNvPr id="11" name="Straight Arrow Connector 10">
            <a:extLst>
              <a:ext uri="{FF2B5EF4-FFF2-40B4-BE49-F238E27FC236}">
                <a16:creationId xmlns:a16="http://schemas.microsoft.com/office/drawing/2014/main" id="{CB636808-3235-6495-CF88-8A267CCB52F2}"/>
              </a:ext>
            </a:extLst>
          </p:cNvPr>
          <p:cNvCxnSpPr>
            <a:cxnSpLocks/>
          </p:cNvCxnSpPr>
          <p:nvPr/>
        </p:nvCxnSpPr>
        <p:spPr>
          <a:xfrm>
            <a:off x="4695200" y="3668820"/>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F17A11-F1A7-2BA5-48A4-02E3BDC6C3FA}"/>
              </a:ext>
            </a:extLst>
          </p:cNvPr>
          <p:cNvSpPr txBox="1"/>
          <p:nvPr/>
        </p:nvSpPr>
        <p:spPr>
          <a:xfrm>
            <a:off x="1372120" y="3871797"/>
            <a:ext cx="3344681" cy="369332"/>
          </a:xfrm>
          <a:prstGeom prst="rect">
            <a:avLst/>
          </a:prstGeom>
          <a:noFill/>
        </p:spPr>
        <p:txBody>
          <a:bodyPr wrap="square" rtlCol="0">
            <a:spAutoFit/>
          </a:bodyPr>
          <a:lstStyle/>
          <a:p>
            <a:pPr algn="r"/>
            <a:r>
              <a:rPr lang="en-US" b="1" dirty="0"/>
              <a:t>White folders- Profile Narrative</a:t>
            </a:r>
          </a:p>
        </p:txBody>
      </p:sp>
      <p:cxnSp>
        <p:nvCxnSpPr>
          <p:cNvPr id="16" name="Straight Arrow Connector 15">
            <a:extLst>
              <a:ext uri="{FF2B5EF4-FFF2-40B4-BE49-F238E27FC236}">
                <a16:creationId xmlns:a16="http://schemas.microsoft.com/office/drawing/2014/main" id="{4DB25EC0-1F68-867D-10F6-73A8B2075138}"/>
              </a:ext>
            </a:extLst>
          </p:cNvPr>
          <p:cNvCxnSpPr>
            <a:cxnSpLocks/>
          </p:cNvCxnSpPr>
          <p:nvPr/>
        </p:nvCxnSpPr>
        <p:spPr>
          <a:xfrm>
            <a:off x="4695200" y="4074773"/>
            <a:ext cx="49019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1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2C87F-E04D-E25E-DC58-34B783FE6E2C}"/>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DataManager Platform Demo</a:t>
            </a:r>
          </a:p>
        </p:txBody>
      </p:sp>
      <p:sp>
        <p:nvSpPr>
          <p:cNvPr id="8" name="TextBox 7">
            <a:extLst>
              <a:ext uri="{FF2B5EF4-FFF2-40B4-BE49-F238E27FC236}">
                <a16:creationId xmlns:a16="http://schemas.microsoft.com/office/drawing/2014/main" id="{D020AC71-C972-EFDB-8A8B-422DFE634A0B}"/>
              </a:ext>
            </a:extLst>
          </p:cNvPr>
          <p:cNvSpPr txBox="1"/>
          <p:nvPr/>
        </p:nvSpPr>
        <p:spPr>
          <a:xfrm>
            <a:off x="195855" y="5530098"/>
            <a:ext cx="5489954" cy="673460"/>
          </a:xfrm>
          <a:prstGeom prst="rect">
            <a:avLst/>
          </a:prstGeom>
        </p:spPr>
        <p:txBody>
          <a:bodyPr vert="horz" lIns="91440" tIns="45720" rIns="91440" bIns="45720" rtlCol="0" anchor="b">
            <a:normAutofit/>
          </a:bodyPr>
          <a:lstStyle/>
          <a:p>
            <a:pPr algn="ctr">
              <a:lnSpc>
                <a:spcPct val="90000"/>
              </a:lnSpc>
              <a:spcBef>
                <a:spcPts val="1000"/>
              </a:spcBef>
            </a:pPr>
            <a:r>
              <a:rPr lang="en-US" sz="2400" kern="1200" dirty="0">
                <a:solidFill>
                  <a:schemeClr val="tx1"/>
                </a:solidFill>
                <a:latin typeface="+mn-lt"/>
                <a:ea typeface="+mn-ea"/>
                <a:cs typeface="+mn-cs"/>
                <a:hlinkClick r:id="rId3"/>
              </a:rPr>
              <a:t>https://www.riversidedatamanager.com</a:t>
            </a:r>
            <a:endParaRPr lang="en-US" sz="2400" kern="1200" dirty="0">
              <a:solidFill>
                <a:schemeClr val="tx1"/>
              </a:solidFill>
              <a:latin typeface="+mn-lt"/>
              <a:ea typeface="+mn-ea"/>
              <a:cs typeface="+mn-cs"/>
            </a:endParaRPr>
          </a:p>
        </p:txBody>
      </p:sp>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login page&#10;&#10;Description automatically generated">
            <a:extLst>
              <a:ext uri="{FF2B5EF4-FFF2-40B4-BE49-F238E27FC236}">
                <a16:creationId xmlns:a16="http://schemas.microsoft.com/office/drawing/2014/main" id="{9DEF9D51-68A7-D1D0-836B-E46F773B78C6}"/>
              </a:ext>
            </a:extLst>
          </p:cNvPr>
          <p:cNvPicPr>
            <a:picLocks noChangeAspect="1"/>
          </p:cNvPicPr>
          <p:nvPr/>
        </p:nvPicPr>
        <p:blipFill>
          <a:blip r:embed="rId4"/>
          <a:stretch>
            <a:fillRect/>
          </a:stretch>
        </p:blipFill>
        <p:spPr>
          <a:xfrm>
            <a:off x="6128403" y="666728"/>
            <a:ext cx="5124179" cy="5465791"/>
          </a:xfrm>
          <a:prstGeom prst="rect">
            <a:avLst/>
          </a:prstGeom>
          <a:ln>
            <a:noFill/>
          </a:ln>
        </p:spPr>
      </p:pic>
    </p:spTree>
    <p:extLst>
      <p:ext uri="{BB962C8B-B14F-4D97-AF65-F5344CB8AC3E}">
        <p14:creationId xmlns:p14="http://schemas.microsoft.com/office/powerpoint/2010/main" val="3409669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1359-F23A-FC71-A96A-28FFBF59CF98}"/>
              </a:ext>
            </a:extLst>
          </p:cNvPr>
          <p:cNvSpPr>
            <a:spLocks noGrp="1"/>
          </p:cNvSpPr>
          <p:nvPr>
            <p:ph type="title"/>
          </p:nvPr>
        </p:nvSpPr>
        <p:spPr>
          <a:xfrm>
            <a:off x="600988" y="1138265"/>
            <a:ext cx="4996163" cy="614335"/>
          </a:xfrm>
        </p:spPr>
        <p:txBody>
          <a:bodyPr anchor="t">
            <a:normAutofit/>
          </a:bodyPr>
          <a:lstStyle/>
          <a:p>
            <a:r>
              <a:rPr lang="en-US" altLang="en-US" sz="3200" b="1" dirty="0"/>
              <a:t>SC Assessment Consultant</a:t>
            </a:r>
            <a:endParaRPr lang="en-US" sz="3200" b="1" dirty="0"/>
          </a:p>
        </p:txBody>
      </p:sp>
      <p:sp>
        <p:nvSpPr>
          <p:cNvPr id="3" name="Content Placeholder 2">
            <a:extLst>
              <a:ext uri="{FF2B5EF4-FFF2-40B4-BE49-F238E27FC236}">
                <a16:creationId xmlns:a16="http://schemas.microsoft.com/office/drawing/2014/main" id="{6C1632CE-3933-21C1-AB16-7FF127455A65}"/>
              </a:ext>
            </a:extLst>
          </p:cNvPr>
          <p:cNvSpPr>
            <a:spLocks noGrp="1"/>
          </p:cNvSpPr>
          <p:nvPr>
            <p:ph idx="1"/>
          </p:nvPr>
        </p:nvSpPr>
        <p:spPr>
          <a:xfrm>
            <a:off x="600988" y="1951101"/>
            <a:ext cx="5342611" cy="3602935"/>
          </a:xfrm>
        </p:spPr>
        <p:txBody>
          <a:bodyPr>
            <a:normAutofit/>
          </a:bodyPr>
          <a:lstStyle/>
          <a:p>
            <a:pPr marL="0" indent="0">
              <a:buNone/>
            </a:pPr>
            <a:r>
              <a:rPr lang="en-US" altLang="en-US" sz="2000" dirty="0">
                <a:latin typeface="+mj-lt"/>
              </a:rPr>
              <a:t>Sierra Scott </a:t>
            </a:r>
          </a:p>
          <a:p>
            <a:pPr marL="0" indent="0">
              <a:buNone/>
            </a:pPr>
            <a:r>
              <a:rPr lang="en-US" altLang="en-US" sz="2000" b="0" dirty="0">
                <a:latin typeface="+mj-lt"/>
              </a:rPr>
              <a:t>Assessment Consultant </a:t>
            </a:r>
            <a:r>
              <a:rPr lang="en-US" altLang="en-US" sz="2000" b="0" i="0" dirty="0">
                <a:latin typeface="+mj-lt"/>
                <a:hlinkClick r:id="rId3"/>
              </a:rPr>
              <a:t>sierra.scott@riversideinsights.com</a:t>
            </a:r>
            <a:endParaRPr lang="en-US" altLang="en-US" sz="2000" dirty="0">
              <a:latin typeface="+mj-lt"/>
            </a:endParaRPr>
          </a:p>
          <a:p>
            <a:pPr marL="0" indent="0">
              <a:buNone/>
            </a:pPr>
            <a:r>
              <a:rPr lang="en-US" altLang="en-US" sz="2000" b="0" dirty="0">
                <a:latin typeface="+mj-lt"/>
              </a:rPr>
              <a:t>Phone: 407-362-8204</a:t>
            </a:r>
          </a:p>
          <a:p>
            <a:pPr marL="0" indent="0">
              <a:buNone/>
            </a:pPr>
            <a:endParaRPr lang="en-US" altLang="en-US" sz="2000" dirty="0">
              <a:latin typeface="+mj-lt"/>
            </a:endParaRPr>
          </a:p>
          <a:p>
            <a:pPr marL="0" indent="0">
              <a:buNone/>
            </a:pPr>
            <a:r>
              <a:rPr lang="en-US" altLang="en-US" sz="2000" dirty="0">
                <a:latin typeface="+mj-lt"/>
              </a:rPr>
              <a:t>Contact your Assessment Consultant with any questions about pricing, Quotes, and to submit orders for off-grade-level materials.</a:t>
            </a:r>
          </a:p>
          <a:p>
            <a:pPr marL="342900" indent="-342900">
              <a:buFont typeface="Arial" pitchFamily="34" charset="0"/>
              <a:buChar char="•"/>
            </a:pPr>
            <a:endParaRPr lang="en-US" altLang="en-US" sz="2000" b="0" dirty="0">
              <a:latin typeface="+mj-lt"/>
            </a:endParaRPr>
          </a:p>
        </p:txBody>
      </p:sp>
      <p:pic>
        <p:nvPicPr>
          <p:cNvPr id="4" name="Picture 3" descr="Sierra Scott- Assessment Consultant">
            <a:extLst>
              <a:ext uri="{FF2B5EF4-FFF2-40B4-BE49-F238E27FC236}">
                <a16:creationId xmlns:a16="http://schemas.microsoft.com/office/drawing/2014/main" id="{A4D2CBFB-6FA0-28B7-1646-10BE40C73366}"/>
              </a:ext>
            </a:extLst>
          </p:cNvPr>
          <p:cNvPicPr>
            <a:picLocks noChangeAspect="1"/>
          </p:cNvPicPr>
          <p:nvPr/>
        </p:nvPicPr>
        <p:blipFill rotWithShape="1">
          <a:blip r:embed="rId4"/>
          <a:srcRect r="4336"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971929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FC9C-D372-BE79-0A8F-E239D33FC98E}"/>
              </a:ext>
            </a:extLst>
          </p:cNvPr>
          <p:cNvSpPr>
            <a:spLocks noGrp="1"/>
          </p:cNvSpPr>
          <p:nvPr>
            <p:ph type="title"/>
          </p:nvPr>
        </p:nvSpPr>
        <p:spPr>
          <a:xfrm>
            <a:off x="6151294" y="486184"/>
            <a:ext cx="5397237" cy="1325563"/>
          </a:xfrm>
        </p:spPr>
        <p:txBody>
          <a:bodyPr>
            <a:normAutofit/>
          </a:bodyPr>
          <a:lstStyle/>
          <a:p>
            <a:r>
              <a:rPr lang="en-US" altLang="en-US" dirty="0"/>
              <a:t>Ordering Off-Grade-Level Materials</a:t>
            </a:r>
            <a:endParaRPr lang="en-US" dirty="0"/>
          </a:p>
        </p:txBody>
      </p:sp>
      <p:pic>
        <p:nvPicPr>
          <p:cNvPr id="8" name="Picture 7" descr="Iowa logo">
            <a:extLst>
              <a:ext uri="{FF2B5EF4-FFF2-40B4-BE49-F238E27FC236}">
                <a16:creationId xmlns:a16="http://schemas.microsoft.com/office/drawing/2014/main" id="{8042187B-8650-E620-6133-CA10DA70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53" y="1361694"/>
            <a:ext cx="4555700" cy="120726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4" name="Picture 3" descr="CogAT logo">
            <a:extLst>
              <a:ext uri="{FF2B5EF4-FFF2-40B4-BE49-F238E27FC236}">
                <a16:creationId xmlns:a16="http://schemas.microsoft.com/office/drawing/2014/main" id="{E3BF7D31-C20C-FB57-6CCA-061D8B58206B}"/>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8353" y="4078344"/>
            <a:ext cx="4555700" cy="1628662"/>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7" name="Content Placeholder 2">
            <a:extLst>
              <a:ext uri="{FF2B5EF4-FFF2-40B4-BE49-F238E27FC236}">
                <a16:creationId xmlns:a16="http://schemas.microsoft.com/office/drawing/2014/main" id="{DED80161-61BC-FBA2-F991-122DF6D71BE0}"/>
              </a:ext>
            </a:extLst>
          </p:cNvPr>
          <p:cNvSpPr>
            <a:spLocks noGrp="1"/>
          </p:cNvSpPr>
          <p:nvPr>
            <p:ph idx="1"/>
          </p:nvPr>
        </p:nvSpPr>
        <p:spPr>
          <a:xfrm>
            <a:off x="6151294" y="1946684"/>
            <a:ext cx="5397237" cy="4351338"/>
          </a:xfrm>
        </p:spPr>
        <p:txBody>
          <a:bodyPr>
            <a:normAutofit/>
          </a:bodyPr>
          <a:lstStyle/>
          <a:p>
            <a:pPr marL="342900" indent="-342900">
              <a:buFont typeface="Arial" pitchFamily="34" charset="0"/>
              <a:buChar char="•"/>
            </a:pPr>
            <a:r>
              <a:rPr lang="en-US" altLang="en-US" sz="2600" dirty="0">
                <a:latin typeface="+mj-lt"/>
              </a:rPr>
              <a:t>Contact </a:t>
            </a:r>
            <a:r>
              <a:rPr lang="en-US" altLang="en-US" sz="2600" b="1" dirty="0">
                <a:latin typeface="+mj-lt"/>
              </a:rPr>
              <a:t>Sierra Scott </a:t>
            </a:r>
            <a:r>
              <a:rPr lang="en-US" altLang="en-US" sz="2600" dirty="0">
                <a:latin typeface="+mj-lt"/>
              </a:rPr>
              <a:t>with any questions about pricing, Quotes, and to submit orders for off-grade-level materials.</a:t>
            </a:r>
          </a:p>
          <a:p>
            <a:pPr marL="342900" indent="-342900" eaLnBrk="1" hangingPunct="1">
              <a:buFont typeface="Arial" pitchFamily="34" charset="0"/>
              <a:buChar char="•"/>
            </a:pPr>
            <a:r>
              <a:rPr lang="en-US" altLang="en-US" sz="2600" dirty="0">
                <a:latin typeface="+mj-lt"/>
              </a:rPr>
              <a:t>Do </a:t>
            </a:r>
            <a:r>
              <a:rPr lang="en-US" altLang="en-US" sz="2600" b="1" dirty="0">
                <a:latin typeface="+mj-lt"/>
              </a:rPr>
              <a:t>NOT</a:t>
            </a:r>
            <a:r>
              <a:rPr lang="en-US" altLang="en-US" sz="2600" dirty="0">
                <a:latin typeface="+mj-lt"/>
              </a:rPr>
              <a:t> ship off-grade-level test materials with the on-grade-level test materials for this program.</a:t>
            </a:r>
          </a:p>
          <a:p>
            <a:pPr marL="342900" indent="-342900" eaLnBrk="1" hangingPunct="1">
              <a:buFont typeface="Arial" pitchFamily="34" charset="0"/>
              <a:buChar char="•"/>
            </a:pPr>
            <a:r>
              <a:rPr lang="en-US" altLang="en-US" sz="2600" dirty="0">
                <a:latin typeface="+mj-lt"/>
              </a:rPr>
              <a:t>Do </a:t>
            </a:r>
            <a:r>
              <a:rPr lang="en-US" altLang="en-US" sz="2600" b="1" dirty="0">
                <a:latin typeface="+mj-lt"/>
              </a:rPr>
              <a:t>NOT</a:t>
            </a:r>
            <a:r>
              <a:rPr lang="en-US" altLang="en-US" sz="2600" dirty="0">
                <a:latin typeface="+mj-lt"/>
              </a:rPr>
              <a:t> use the orange scorable and blue nonscorable return labels when shipping off-grade-level test materials.</a:t>
            </a:r>
          </a:p>
          <a:p>
            <a:pPr marL="342900" indent="-342900" eaLnBrk="1" hangingPunct="1">
              <a:buFont typeface="Arial" pitchFamily="34" charset="0"/>
              <a:buChar char="•"/>
            </a:pPr>
            <a:endParaRPr lang="en-US" altLang="en-US" sz="2600" dirty="0">
              <a:latin typeface="+mj-lt"/>
            </a:endParaRPr>
          </a:p>
          <a:p>
            <a:pPr marL="342900" indent="-342900" eaLnBrk="1" hangingPunct="1">
              <a:buFont typeface="Arial" pitchFamily="34" charset="0"/>
              <a:buChar char="•"/>
            </a:pPr>
            <a:endParaRPr lang="en-US" altLang="en-US" sz="2600" dirty="0">
              <a:latin typeface="+mj-lt"/>
            </a:endParaRPr>
          </a:p>
        </p:txBody>
      </p:sp>
    </p:spTree>
    <p:extLst>
      <p:ext uri="{BB962C8B-B14F-4D97-AF65-F5344CB8AC3E}">
        <p14:creationId xmlns:p14="http://schemas.microsoft.com/office/powerpoint/2010/main" val="427231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F4A3-D889-ADFF-3535-FD2292996CF7}"/>
              </a:ext>
            </a:extLst>
          </p:cNvPr>
          <p:cNvSpPr>
            <a:spLocks noGrp="1"/>
          </p:cNvSpPr>
          <p:nvPr>
            <p:ph type="title"/>
          </p:nvPr>
        </p:nvSpPr>
        <p:spPr>
          <a:xfrm>
            <a:off x="603682" y="365125"/>
            <a:ext cx="10758996" cy="1325563"/>
          </a:xfrm>
        </p:spPr>
        <p:txBody>
          <a:bodyPr/>
          <a:lstStyle/>
          <a:p>
            <a:r>
              <a:rPr lang="en-US" altLang="en-US" dirty="0">
                <a:solidFill>
                  <a:schemeClr val="tx1"/>
                </a:solidFill>
              </a:rPr>
              <a:t>SCDoE Grade 2 Gifted and Talented Assessment Website</a:t>
            </a:r>
            <a:endParaRPr lang="en-US" dirty="0"/>
          </a:p>
        </p:txBody>
      </p:sp>
      <p:sp>
        <p:nvSpPr>
          <p:cNvPr id="4" name="Rectangle 3">
            <a:extLst>
              <a:ext uri="{FF2B5EF4-FFF2-40B4-BE49-F238E27FC236}">
                <a16:creationId xmlns:a16="http://schemas.microsoft.com/office/drawing/2014/main" id="{46B79CAD-73EE-69A1-76B6-92562EEA9D05}"/>
              </a:ext>
            </a:extLst>
          </p:cNvPr>
          <p:cNvSpPr>
            <a:spLocks noGrp="1" noChangeArrowheads="1"/>
          </p:cNvSpPr>
          <p:nvPr>
            <p:ph idx="1"/>
          </p:nvPr>
        </p:nvSpPr>
        <p:spPr>
          <a:xfrm>
            <a:off x="603682" y="2530964"/>
            <a:ext cx="8459356" cy="2932152"/>
          </a:xfrm>
        </p:spPr>
        <p:txBody>
          <a:bodyPr rtlCol="0">
            <a:noAutofit/>
          </a:bodyPr>
          <a:lstStyle/>
          <a:p>
            <a:pPr marL="0" indent="0" eaLnBrk="1" fontAlgn="auto" hangingPunct="1">
              <a:lnSpc>
                <a:spcPct val="100000"/>
              </a:lnSpc>
              <a:spcBef>
                <a:spcPts val="0"/>
              </a:spcBef>
              <a:spcAft>
                <a:spcPts val="0"/>
              </a:spcAft>
              <a:buFont typeface="Arial"/>
              <a:buNone/>
              <a:defRPr/>
            </a:pPr>
            <a:r>
              <a:rPr lang="en-US" sz="2000" dirty="0">
                <a:solidFill>
                  <a:schemeClr val="tx2"/>
                </a:solidFill>
                <a:latin typeface="+mj-lt"/>
              </a:rPr>
              <a:t>You can find digital resources to support the Fall 2024 Testing Administration:</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Required tests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Test Administration Manuals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Pretest Workshop PowerPoint presentation</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Test security affidavit for DTC’s and STC’s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Test security affidavit for TA’s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Test Security Violation Forms</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Links to DataManager Proctor training</a:t>
            </a:r>
          </a:p>
          <a:p>
            <a:pPr lvl="1">
              <a:lnSpc>
                <a:spcPct val="100000"/>
              </a:lnSpc>
              <a:spcBef>
                <a:spcPts val="0"/>
              </a:spcBef>
              <a:buClrTx/>
              <a:buFont typeface="Wingdings" panose="05000000000000000000" pitchFamily="2" charset="2"/>
              <a:buChar char="§"/>
              <a:defRPr/>
            </a:pPr>
            <a:r>
              <a:rPr lang="en-US" sz="2000" dirty="0">
                <a:solidFill>
                  <a:schemeClr val="tx2"/>
                </a:solidFill>
                <a:latin typeface="+mj-lt"/>
              </a:rPr>
              <a:t>Gr 2 Brochure for Parents and Students</a:t>
            </a:r>
          </a:p>
        </p:txBody>
      </p:sp>
      <p:sp>
        <p:nvSpPr>
          <p:cNvPr id="5" name="TextBox 4">
            <a:extLst>
              <a:ext uri="{FF2B5EF4-FFF2-40B4-BE49-F238E27FC236}">
                <a16:creationId xmlns:a16="http://schemas.microsoft.com/office/drawing/2014/main" id="{CEC246E4-3A9B-ACFC-F0F9-A8FE59278DC9}"/>
              </a:ext>
            </a:extLst>
          </p:cNvPr>
          <p:cNvSpPr txBox="1"/>
          <p:nvPr/>
        </p:nvSpPr>
        <p:spPr>
          <a:xfrm>
            <a:off x="603682" y="1889396"/>
            <a:ext cx="8404637" cy="369332"/>
          </a:xfrm>
          <a:prstGeom prst="rect">
            <a:avLst/>
          </a:prstGeom>
          <a:noFill/>
        </p:spPr>
        <p:txBody>
          <a:bodyPr wrap="square" rtlCol="0">
            <a:spAutoFit/>
          </a:bodyPr>
          <a:lstStyle/>
          <a:p>
            <a:r>
              <a:rPr lang="en-US" dirty="0">
                <a:solidFill>
                  <a:schemeClr val="tx2"/>
                </a:solidFill>
              </a:rPr>
              <a:t>Follow the following link to access the website: </a:t>
            </a:r>
            <a:r>
              <a:rPr lang="en-US" dirty="0">
                <a:hlinkClick r:id="rId2"/>
              </a:rPr>
              <a:t>https://info.riversideinsights.com/scdoe</a:t>
            </a:r>
            <a:endParaRPr lang="en-US" dirty="0"/>
          </a:p>
        </p:txBody>
      </p:sp>
      <p:pic>
        <p:nvPicPr>
          <p:cNvPr id="3" name="Picture 2" descr="SCDE logo">
            <a:extLst>
              <a:ext uri="{FF2B5EF4-FFF2-40B4-BE49-F238E27FC236}">
                <a16:creationId xmlns:a16="http://schemas.microsoft.com/office/drawing/2014/main" id="{4B83AE08-1683-810D-07D1-016696F95B08}"/>
              </a:ext>
            </a:extLst>
          </p:cNvPr>
          <p:cNvPicPr>
            <a:picLocks noChangeAspect="1"/>
          </p:cNvPicPr>
          <p:nvPr/>
        </p:nvPicPr>
        <p:blipFill>
          <a:blip r:embed="rId3"/>
          <a:stretch>
            <a:fillRect/>
          </a:stretch>
        </p:blipFill>
        <p:spPr>
          <a:xfrm>
            <a:off x="10319801" y="150618"/>
            <a:ext cx="1438781" cy="1414395"/>
          </a:xfrm>
          <a:prstGeom prst="rect">
            <a:avLst/>
          </a:prstGeom>
        </p:spPr>
      </p:pic>
      <p:pic>
        <p:nvPicPr>
          <p:cNvPr id="7" name="Picture 6" descr="QR code for SC Gr 2 microsite">
            <a:extLst>
              <a:ext uri="{FF2B5EF4-FFF2-40B4-BE49-F238E27FC236}">
                <a16:creationId xmlns:a16="http://schemas.microsoft.com/office/drawing/2014/main" id="{05F1044F-D9B8-0478-F5D6-7A644FFB5B2A}"/>
              </a:ext>
            </a:extLst>
          </p:cNvPr>
          <p:cNvPicPr>
            <a:picLocks noChangeAspect="1"/>
          </p:cNvPicPr>
          <p:nvPr/>
        </p:nvPicPr>
        <p:blipFill>
          <a:blip r:embed="rId4"/>
          <a:stretch>
            <a:fillRect/>
          </a:stretch>
        </p:blipFill>
        <p:spPr>
          <a:xfrm>
            <a:off x="8766480" y="3716827"/>
            <a:ext cx="2586565" cy="2586565"/>
          </a:xfrm>
          <a:prstGeom prst="rect">
            <a:avLst/>
          </a:prstGeom>
        </p:spPr>
      </p:pic>
    </p:spTree>
    <p:extLst>
      <p:ext uri="{BB962C8B-B14F-4D97-AF65-F5344CB8AC3E}">
        <p14:creationId xmlns:p14="http://schemas.microsoft.com/office/powerpoint/2010/main" val="371429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70B0-BE6E-0F12-B96D-B8E74EA22A44}"/>
              </a:ext>
            </a:extLst>
          </p:cNvPr>
          <p:cNvSpPr>
            <a:spLocks noGrp="1"/>
          </p:cNvSpPr>
          <p:nvPr>
            <p:ph type="title"/>
          </p:nvPr>
        </p:nvSpPr>
        <p:spPr>
          <a:xfrm>
            <a:off x="838200" y="200616"/>
            <a:ext cx="10515600" cy="995589"/>
          </a:xfrm>
        </p:spPr>
        <p:txBody>
          <a:bodyPr>
            <a:normAutofit/>
          </a:bodyPr>
          <a:lstStyle/>
          <a:p>
            <a:r>
              <a:rPr lang="en-US" b="1" dirty="0">
                <a:solidFill>
                  <a:schemeClr val="tx2"/>
                </a:solidFill>
              </a:rPr>
              <a:t>Criteria for Gifted &amp; Talented Selection</a:t>
            </a:r>
            <a:endParaRPr lang="en-US" b="1" dirty="0"/>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838200" y="1259566"/>
            <a:ext cx="10515600" cy="2480227"/>
          </a:xfrm>
        </p:spPr>
        <p:txBody>
          <a:bodyPr>
            <a:normAutofit lnSpcReduction="10000"/>
          </a:bodyPr>
          <a:lstStyle/>
          <a:p>
            <a:r>
              <a:rPr lang="en-US" sz="2800" dirty="0">
                <a:solidFill>
                  <a:schemeClr val="tx2"/>
                </a:solidFill>
                <a:latin typeface="+mj-lt"/>
              </a:rPr>
              <a:t>Students may be eligible for placement into the district Gifted and Talented program based on their aptitude score alone.</a:t>
            </a:r>
          </a:p>
          <a:p>
            <a:r>
              <a:rPr lang="en-US" sz="2800" dirty="0">
                <a:solidFill>
                  <a:schemeClr val="tx2"/>
                </a:solidFill>
                <a:latin typeface="+mj-lt"/>
              </a:rPr>
              <a:t>A composite score on the CogAT® at or above the 98th national age percentile for grades 1-2, or at or above the 96th national age percentile for grades 3-12.</a:t>
            </a:r>
          </a:p>
          <a:p>
            <a:r>
              <a:rPr lang="en-US" sz="2800" dirty="0">
                <a:solidFill>
                  <a:schemeClr val="tx2"/>
                </a:solidFill>
                <a:latin typeface="+mj-lt"/>
              </a:rPr>
              <a:t>Qualifying aptitude scores are good for 5 years.</a:t>
            </a:r>
            <a:endParaRPr lang="en-US" sz="2800" dirty="0">
              <a:latin typeface="+mj-lt"/>
            </a:endParaRPr>
          </a:p>
        </p:txBody>
      </p:sp>
      <p:pic>
        <p:nvPicPr>
          <p:cNvPr id="5" name="Picture 4" descr="decorative image&#10;">
            <a:extLst>
              <a:ext uri="{FF2B5EF4-FFF2-40B4-BE49-F238E27FC236}">
                <a16:creationId xmlns:a16="http://schemas.microsoft.com/office/drawing/2014/main" id="{48895573-6674-FD96-AC01-117D354EBD59}"/>
              </a:ext>
            </a:extLst>
          </p:cNvPr>
          <p:cNvPicPr>
            <a:picLocks noChangeAspect="1"/>
          </p:cNvPicPr>
          <p:nvPr/>
        </p:nvPicPr>
        <p:blipFill>
          <a:blip r:embed="rId2"/>
          <a:stretch>
            <a:fillRect/>
          </a:stretch>
        </p:blipFill>
        <p:spPr>
          <a:xfrm>
            <a:off x="7473134" y="4018896"/>
            <a:ext cx="4150129" cy="2158067"/>
          </a:xfrm>
          <a:prstGeom prst="rect">
            <a:avLst/>
          </a:prstGeom>
        </p:spPr>
      </p:pic>
    </p:spTree>
    <p:extLst>
      <p:ext uri="{BB962C8B-B14F-4D97-AF65-F5344CB8AC3E}">
        <p14:creationId xmlns:p14="http://schemas.microsoft.com/office/powerpoint/2010/main" val="2580069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amp;A image">
            <a:extLst>
              <a:ext uri="{FF2B5EF4-FFF2-40B4-BE49-F238E27FC236}">
                <a16:creationId xmlns:a16="http://schemas.microsoft.com/office/drawing/2014/main" id="{D62C1453-F3CA-B642-9879-17EC85CC0799}"/>
              </a:ext>
            </a:extLst>
          </p:cNvPr>
          <p:cNvPicPr>
            <a:picLocks noChangeAspect="1"/>
          </p:cNvPicPr>
          <p:nvPr/>
        </p:nvPicPr>
        <p:blipFill>
          <a:blip r:embed="rId2"/>
          <a:stretch>
            <a:fillRect/>
          </a:stretch>
        </p:blipFill>
        <p:spPr>
          <a:xfrm>
            <a:off x="2197270" y="914182"/>
            <a:ext cx="7797460" cy="5029636"/>
          </a:xfrm>
          <a:prstGeom prst="rect">
            <a:avLst/>
          </a:prstGeom>
        </p:spPr>
      </p:pic>
    </p:spTree>
    <p:extLst>
      <p:ext uri="{BB962C8B-B14F-4D97-AF65-F5344CB8AC3E}">
        <p14:creationId xmlns:p14="http://schemas.microsoft.com/office/powerpoint/2010/main" val="2640846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08E2-D67D-F8E6-003D-78D259BDDF01}"/>
              </a:ext>
            </a:extLst>
          </p:cNvPr>
          <p:cNvSpPr>
            <a:spLocks noGrp="1"/>
          </p:cNvSpPr>
          <p:nvPr>
            <p:ph type="ctrTitle"/>
          </p:nvPr>
        </p:nvSpPr>
        <p:spPr>
          <a:xfrm>
            <a:off x="4853988" y="320041"/>
            <a:ext cx="6707084" cy="3892668"/>
          </a:xfrm>
        </p:spPr>
        <p:txBody>
          <a:bodyPr>
            <a:normAutofit/>
          </a:bodyPr>
          <a:lstStyle/>
          <a:p>
            <a:pPr algn="l"/>
            <a:r>
              <a:rPr lang="en-US" sz="4800" b="1" dirty="0"/>
              <a:t>Gifted and Talented Assessment Program for Grade 2 Students</a:t>
            </a:r>
            <a:endParaRPr lang="en-US" sz="4800" dirty="0"/>
          </a:p>
        </p:txBody>
      </p:sp>
      <p:sp>
        <p:nvSpPr>
          <p:cNvPr id="3" name="Subtitle 2">
            <a:extLst>
              <a:ext uri="{FF2B5EF4-FFF2-40B4-BE49-F238E27FC236}">
                <a16:creationId xmlns:a16="http://schemas.microsoft.com/office/drawing/2014/main" id="{B309BE5D-9F22-B5C5-F7BE-569983E25647}"/>
              </a:ext>
            </a:extLst>
          </p:cNvPr>
          <p:cNvSpPr>
            <a:spLocks noGrp="1"/>
          </p:cNvSpPr>
          <p:nvPr>
            <p:ph type="subTitle" idx="1"/>
          </p:nvPr>
        </p:nvSpPr>
        <p:spPr>
          <a:xfrm>
            <a:off x="4853699" y="4631161"/>
            <a:ext cx="6707366" cy="1569486"/>
          </a:xfrm>
        </p:spPr>
        <p:txBody>
          <a:bodyPr>
            <a:normAutofit/>
          </a:bodyPr>
          <a:lstStyle/>
          <a:p>
            <a:pPr algn="l"/>
            <a:r>
              <a:rPr lang="en-US" b="1" dirty="0"/>
              <a:t>Fall 2024 Pretest Workshop- </a:t>
            </a:r>
          </a:p>
          <a:p>
            <a:pPr algn="l"/>
            <a:r>
              <a:rPr lang="en-US" b="1" dirty="0"/>
              <a:t>Paper Administration</a:t>
            </a:r>
          </a:p>
        </p:txBody>
      </p:sp>
      <p:pic>
        <p:nvPicPr>
          <p:cNvPr id="5" name="Picture 4" descr="Iowa Assessments logo">
            <a:extLst>
              <a:ext uri="{FF2B5EF4-FFF2-40B4-BE49-F238E27FC236}">
                <a16:creationId xmlns:a16="http://schemas.microsoft.com/office/drawing/2014/main" id="{DDA8A2A7-1D19-8D47-9CC1-782A85C3F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15" y="5912392"/>
            <a:ext cx="2175510" cy="576510"/>
          </a:xfrm>
          <a:prstGeom prst="rect">
            <a:avLst/>
          </a:prstGeom>
        </p:spPr>
      </p:pic>
      <p:pic>
        <p:nvPicPr>
          <p:cNvPr id="7" name="Picture 6" descr="CogAT logo">
            <a:extLst>
              <a:ext uri="{FF2B5EF4-FFF2-40B4-BE49-F238E27FC236}">
                <a16:creationId xmlns:a16="http://schemas.microsoft.com/office/drawing/2014/main" id="{7EB04B92-6C9C-74A9-3B83-82E45898F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5857" y="6076944"/>
            <a:ext cx="1591818" cy="568897"/>
          </a:xfrm>
          <a:prstGeom prst="rect">
            <a:avLst/>
          </a:prstGeom>
        </p:spPr>
      </p:pic>
      <p:pic>
        <p:nvPicPr>
          <p:cNvPr id="6" name="Picture 5" descr="South Carolina Dept of Education Logo">
            <a:extLst>
              <a:ext uri="{FF2B5EF4-FFF2-40B4-BE49-F238E27FC236}">
                <a16:creationId xmlns:a16="http://schemas.microsoft.com/office/drawing/2014/main" id="{85645EC5-A323-BAF4-61DF-4D2F5F097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 y="239568"/>
            <a:ext cx="1438937" cy="1412077"/>
          </a:xfrm>
          <a:prstGeom prst="rect">
            <a:avLst/>
          </a:prstGeom>
        </p:spPr>
      </p:pic>
      <p:sp>
        <p:nvSpPr>
          <p:cNvPr id="4" name="TextBox 3">
            <a:extLst>
              <a:ext uri="{FF2B5EF4-FFF2-40B4-BE49-F238E27FC236}">
                <a16:creationId xmlns:a16="http://schemas.microsoft.com/office/drawing/2014/main" id="{438FB44A-50B5-7428-095D-8D7C92348951}"/>
              </a:ext>
            </a:extLst>
          </p:cNvPr>
          <p:cNvSpPr txBox="1"/>
          <p:nvPr/>
        </p:nvSpPr>
        <p:spPr>
          <a:xfrm>
            <a:off x="2450238" y="1139965"/>
            <a:ext cx="9128583" cy="461665"/>
          </a:xfrm>
          <a:prstGeom prst="rect">
            <a:avLst/>
          </a:prstGeom>
          <a:noFill/>
        </p:spPr>
        <p:txBody>
          <a:bodyPr wrap="square" rtlCol="0">
            <a:spAutoFit/>
          </a:bodyPr>
          <a:lstStyle/>
          <a:p>
            <a:pPr algn="ctr"/>
            <a:r>
              <a:rPr lang="en-US" sz="2400" i="1" dirty="0">
                <a:solidFill>
                  <a:schemeClr val="accent6">
                    <a:lumMod val="75000"/>
                  </a:schemeClr>
                </a:solidFill>
              </a:rPr>
              <a:t>Thank you for participating in this Workshop!</a:t>
            </a:r>
          </a:p>
        </p:txBody>
      </p:sp>
    </p:spTree>
    <p:extLst>
      <p:ext uri="{BB962C8B-B14F-4D97-AF65-F5344CB8AC3E}">
        <p14:creationId xmlns:p14="http://schemas.microsoft.com/office/powerpoint/2010/main" val="295399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AEBBDA-D43D-E76A-8054-5C4EDF3AB75A}"/>
              </a:ext>
            </a:extLst>
          </p:cNvPr>
          <p:cNvSpPr>
            <a:spLocks noGrp="1"/>
          </p:cNvSpPr>
          <p:nvPr>
            <p:ph type="title"/>
          </p:nvPr>
        </p:nvSpPr>
        <p:spPr>
          <a:xfrm>
            <a:off x="838200" y="180068"/>
            <a:ext cx="10515600" cy="995589"/>
          </a:xfrm>
        </p:spPr>
        <p:txBody>
          <a:bodyPr>
            <a:normAutofit/>
          </a:bodyPr>
          <a:lstStyle/>
          <a:p>
            <a:r>
              <a:rPr lang="en-US" b="1" dirty="0">
                <a:solidFill>
                  <a:schemeClr val="tx2"/>
                </a:solidFill>
              </a:rPr>
              <a:t>Criteria for Gifted &amp; Talented Selection</a:t>
            </a:r>
            <a:endParaRPr lang="en-US" b="1" dirty="0"/>
          </a:p>
        </p:txBody>
      </p:sp>
      <p:sp>
        <p:nvSpPr>
          <p:cNvPr id="3" name="Content Placeholder 2">
            <a:extLst>
              <a:ext uri="{FF2B5EF4-FFF2-40B4-BE49-F238E27FC236}">
                <a16:creationId xmlns:a16="http://schemas.microsoft.com/office/drawing/2014/main" id="{D4755602-DD80-F3D1-16AA-34EFDF34477B}"/>
              </a:ext>
            </a:extLst>
          </p:cNvPr>
          <p:cNvSpPr>
            <a:spLocks noGrp="1"/>
          </p:cNvSpPr>
          <p:nvPr>
            <p:ph idx="1"/>
          </p:nvPr>
        </p:nvSpPr>
        <p:spPr>
          <a:xfrm>
            <a:off x="630148" y="1187348"/>
            <a:ext cx="10931704" cy="995589"/>
          </a:xfrm>
        </p:spPr>
        <p:txBody>
          <a:bodyPr>
            <a:noAutofit/>
          </a:bodyPr>
          <a:lstStyle/>
          <a:p>
            <a:pPr marL="0" indent="0">
              <a:buNone/>
            </a:pPr>
            <a:r>
              <a:rPr lang="en-US" dirty="0">
                <a:solidFill>
                  <a:schemeClr val="tx2"/>
                </a:solidFill>
                <a:latin typeface="+mj-lt"/>
              </a:rPr>
              <a:t>Students are also identified for services by demonstrating high performance in </a:t>
            </a:r>
            <a:r>
              <a:rPr lang="en-US" b="1" dirty="0">
                <a:solidFill>
                  <a:schemeClr val="tx2"/>
                </a:solidFill>
                <a:latin typeface="+mj-lt"/>
              </a:rPr>
              <a:t>two</a:t>
            </a:r>
            <a:r>
              <a:rPr lang="en-US" dirty="0">
                <a:solidFill>
                  <a:schemeClr val="tx2"/>
                </a:solidFill>
                <a:latin typeface="+mj-lt"/>
              </a:rPr>
              <a:t> of the following dimensions:</a:t>
            </a:r>
          </a:p>
        </p:txBody>
      </p:sp>
      <p:sp>
        <p:nvSpPr>
          <p:cNvPr id="2" name="TextBox 1">
            <a:extLst>
              <a:ext uri="{FF2B5EF4-FFF2-40B4-BE49-F238E27FC236}">
                <a16:creationId xmlns:a16="http://schemas.microsoft.com/office/drawing/2014/main" id="{141B3E02-55C9-9573-1FF7-5C57655FC009}"/>
              </a:ext>
            </a:extLst>
          </p:cNvPr>
          <p:cNvSpPr txBox="1"/>
          <p:nvPr/>
        </p:nvSpPr>
        <p:spPr>
          <a:xfrm>
            <a:off x="630148" y="2157704"/>
            <a:ext cx="10931704" cy="1938992"/>
          </a:xfrm>
          <a:prstGeom prst="rect">
            <a:avLst/>
          </a:prstGeom>
          <a:noFill/>
        </p:spPr>
        <p:txBody>
          <a:bodyPr wrap="square" rtlCol="0">
            <a:spAutoFit/>
          </a:bodyPr>
          <a:lstStyle/>
          <a:p>
            <a:pPr>
              <a:buSzTx/>
            </a:pPr>
            <a:r>
              <a:rPr lang="en-US" sz="2400" b="1" dirty="0">
                <a:solidFill>
                  <a:schemeClr val="tx2"/>
                </a:solidFill>
                <a:latin typeface="+mj-lt"/>
              </a:rPr>
              <a:t>Dimension A:  CogAT - </a:t>
            </a:r>
            <a:r>
              <a:rPr lang="en-US" sz="2400" dirty="0">
                <a:solidFill>
                  <a:schemeClr val="tx2"/>
                </a:solidFill>
                <a:latin typeface="+mj-lt"/>
              </a:rPr>
              <a:t>93rd national age percentile or higher on one or more subtests: </a:t>
            </a:r>
          </a:p>
          <a:p>
            <a:pPr marL="342900" indent="-342900">
              <a:buSzTx/>
              <a:buFont typeface="Arial" panose="020B0604020202020204" pitchFamily="34" charset="0"/>
              <a:buChar char="•"/>
            </a:pPr>
            <a:r>
              <a:rPr lang="en-US" sz="2400" dirty="0">
                <a:solidFill>
                  <a:schemeClr val="tx2"/>
                </a:solidFill>
                <a:latin typeface="+mj-lt"/>
              </a:rPr>
              <a:t>Verbal/linguistic </a:t>
            </a:r>
          </a:p>
          <a:p>
            <a:pPr marL="342900" indent="-342900">
              <a:buSzTx/>
              <a:buFont typeface="Arial" panose="020B0604020202020204" pitchFamily="34" charset="0"/>
              <a:buChar char="•"/>
            </a:pPr>
            <a:r>
              <a:rPr lang="en-US" sz="2400" dirty="0">
                <a:solidFill>
                  <a:schemeClr val="tx2"/>
                </a:solidFill>
                <a:latin typeface="+mj-lt"/>
              </a:rPr>
              <a:t>Quantitative/math </a:t>
            </a:r>
          </a:p>
          <a:p>
            <a:pPr marL="342900" indent="-342900">
              <a:buSzTx/>
              <a:buFont typeface="Arial" panose="020B0604020202020204" pitchFamily="34" charset="0"/>
              <a:buChar char="•"/>
            </a:pPr>
            <a:r>
              <a:rPr lang="en-US" sz="2400" dirty="0">
                <a:solidFill>
                  <a:schemeClr val="tx2"/>
                </a:solidFill>
                <a:latin typeface="+mj-lt"/>
              </a:rPr>
              <a:t>Nonverbal </a:t>
            </a:r>
          </a:p>
          <a:p>
            <a:pPr marL="342900" indent="-342900">
              <a:buSzTx/>
              <a:buFont typeface="Arial" panose="020B0604020202020204" pitchFamily="34" charset="0"/>
              <a:buChar char="•"/>
            </a:pPr>
            <a:r>
              <a:rPr lang="en-US" sz="2400" dirty="0">
                <a:solidFill>
                  <a:schemeClr val="tx2"/>
                </a:solidFill>
                <a:latin typeface="+mj-lt"/>
              </a:rPr>
              <a:t>Composite</a:t>
            </a:r>
          </a:p>
        </p:txBody>
      </p:sp>
      <p:sp>
        <p:nvSpPr>
          <p:cNvPr id="4" name="TextBox 3">
            <a:extLst>
              <a:ext uri="{FF2B5EF4-FFF2-40B4-BE49-F238E27FC236}">
                <a16:creationId xmlns:a16="http://schemas.microsoft.com/office/drawing/2014/main" id="{EDF6BFAD-766E-A70B-E066-DA804434BAB1}"/>
              </a:ext>
            </a:extLst>
          </p:cNvPr>
          <p:cNvSpPr txBox="1"/>
          <p:nvPr/>
        </p:nvSpPr>
        <p:spPr>
          <a:xfrm>
            <a:off x="630148" y="5380672"/>
            <a:ext cx="10931704" cy="1107996"/>
          </a:xfrm>
          <a:prstGeom prst="rect">
            <a:avLst/>
          </a:prstGeom>
          <a:noFill/>
        </p:spPr>
        <p:txBody>
          <a:bodyPr wrap="square" rtlCol="0">
            <a:spAutoFit/>
          </a:bodyPr>
          <a:lstStyle/>
          <a:p>
            <a:r>
              <a:rPr lang="en-US" sz="2400" b="1" dirty="0">
                <a:solidFill>
                  <a:schemeClr val="tx2"/>
                </a:solidFill>
                <a:latin typeface="+mj-lt"/>
              </a:rPr>
              <a:t>Dimension C (Intellectual/Academics)</a:t>
            </a:r>
            <a:r>
              <a:rPr lang="en-US" sz="2400" dirty="0">
                <a:solidFill>
                  <a:schemeClr val="tx2"/>
                </a:solidFill>
                <a:latin typeface="+mj-lt"/>
              </a:rPr>
              <a:t>- </a:t>
            </a:r>
            <a:r>
              <a:rPr lang="en-US" altLang="en-US" sz="2400" dirty="0">
                <a:solidFill>
                  <a:schemeClr val="tx2"/>
                </a:solidFill>
                <a:latin typeface="+mj-lt"/>
              </a:rPr>
              <a:t>score of 16 (for 3</a:t>
            </a:r>
            <a:r>
              <a:rPr lang="en-US" altLang="en-US" sz="2400" baseline="30000" dirty="0">
                <a:solidFill>
                  <a:schemeClr val="tx2"/>
                </a:solidFill>
                <a:latin typeface="+mj-lt"/>
              </a:rPr>
              <a:t>rd</a:t>
            </a:r>
            <a:r>
              <a:rPr lang="en-US" altLang="en-US" sz="2400" dirty="0">
                <a:solidFill>
                  <a:schemeClr val="tx2"/>
                </a:solidFill>
                <a:latin typeface="+mj-lt"/>
              </a:rPr>
              <a:t> Grade Placement) on either the verbal or nonverbal component of the Performance Task Assessments</a:t>
            </a:r>
            <a:endParaRPr lang="en-US" sz="2400" dirty="0">
              <a:latin typeface="+mj-lt"/>
            </a:endParaRPr>
          </a:p>
          <a:p>
            <a:endParaRPr lang="en-US" dirty="0">
              <a:latin typeface="+mj-lt"/>
            </a:endParaRPr>
          </a:p>
        </p:txBody>
      </p:sp>
      <p:sp>
        <p:nvSpPr>
          <p:cNvPr id="5" name="TextBox 4">
            <a:extLst>
              <a:ext uri="{FF2B5EF4-FFF2-40B4-BE49-F238E27FC236}">
                <a16:creationId xmlns:a16="http://schemas.microsoft.com/office/drawing/2014/main" id="{64BA6542-6BDB-6F95-CE46-33327FDD4A2B}"/>
              </a:ext>
            </a:extLst>
          </p:cNvPr>
          <p:cNvSpPr txBox="1"/>
          <p:nvPr/>
        </p:nvSpPr>
        <p:spPr>
          <a:xfrm>
            <a:off x="630148" y="4365561"/>
            <a:ext cx="10931704" cy="830997"/>
          </a:xfrm>
          <a:prstGeom prst="rect">
            <a:avLst/>
          </a:prstGeom>
          <a:noFill/>
        </p:spPr>
        <p:txBody>
          <a:bodyPr wrap="square" rtlCol="0">
            <a:spAutoFit/>
          </a:bodyPr>
          <a:lstStyle/>
          <a:p>
            <a:r>
              <a:rPr lang="en-US" sz="2400" b="1" dirty="0">
                <a:solidFill>
                  <a:schemeClr val="tx2"/>
                </a:solidFill>
                <a:latin typeface="+mj-lt"/>
              </a:rPr>
              <a:t>Dimension B (High Achievement in Reading and/or Mathematics)</a:t>
            </a:r>
            <a:r>
              <a:rPr lang="en-US" sz="2400" dirty="0">
                <a:solidFill>
                  <a:schemeClr val="tx2"/>
                </a:solidFill>
                <a:latin typeface="+mj-lt"/>
              </a:rPr>
              <a:t>- </a:t>
            </a:r>
            <a:r>
              <a:rPr lang="en-US" altLang="en-US" sz="2400" dirty="0">
                <a:solidFill>
                  <a:schemeClr val="tx2"/>
                </a:solidFill>
                <a:latin typeface="+mj-lt"/>
              </a:rPr>
              <a:t>achievement (94</a:t>
            </a:r>
            <a:r>
              <a:rPr lang="en-US" altLang="en-US" sz="2400" baseline="30000" dirty="0">
                <a:solidFill>
                  <a:schemeClr val="tx2"/>
                </a:solidFill>
                <a:latin typeface="+mj-lt"/>
              </a:rPr>
              <a:t>th</a:t>
            </a:r>
            <a:r>
              <a:rPr lang="en-US" altLang="en-US" sz="2400" dirty="0">
                <a:solidFill>
                  <a:schemeClr val="tx2"/>
                </a:solidFill>
                <a:latin typeface="+mj-lt"/>
              </a:rPr>
              <a:t> percentile and above)</a:t>
            </a:r>
            <a:endParaRPr lang="en-US" sz="2400" dirty="0">
              <a:solidFill>
                <a:schemeClr val="tx2"/>
              </a:solidFill>
              <a:latin typeface="+mj-lt"/>
            </a:endParaRPr>
          </a:p>
        </p:txBody>
      </p:sp>
    </p:spTree>
    <p:extLst>
      <p:ext uri="{BB962C8B-B14F-4D97-AF65-F5344CB8AC3E}">
        <p14:creationId xmlns:p14="http://schemas.microsoft.com/office/powerpoint/2010/main" val="3261718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270B0-BE6E-0F12-B96D-B8E74EA22A44}"/>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b="1" kern="1200">
                <a:solidFill>
                  <a:schemeClr val="tx1"/>
                </a:solidFill>
                <a:latin typeface="+mj-lt"/>
                <a:ea typeface="+mj-ea"/>
                <a:cs typeface="+mj-cs"/>
              </a:rPr>
              <a:t>Who to Test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731003B-EFEC-63D5-F5D8-1E58279C8234}"/>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mj-lt"/>
              </a:rPr>
              <a:t>SCDE provides these assessments for all grade 2 students.  This includes:</a:t>
            </a:r>
          </a:p>
          <a:p>
            <a:r>
              <a:rPr lang="en-US" sz="2200" dirty="0">
                <a:latin typeface="+mj-lt"/>
              </a:rPr>
              <a:t>Students with an IEP or 504 Plan </a:t>
            </a:r>
          </a:p>
          <a:p>
            <a:r>
              <a:rPr lang="en-US" sz="2200" dirty="0">
                <a:latin typeface="+mj-lt"/>
              </a:rPr>
              <a:t>Multilingual (ML) students</a:t>
            </a:r>
          </a:p>
        </p:txBody>
      </p:sp>
      <p:pic>
        <p:nvPicPr>
          <p:cNvPr id="5" name="Picture 4" descr="A group of people posing for the camera">
            <a:extLst>
              <a:ext uri="{FF2B5EF4-FFF2-40B4-BE49-F238E27FC236}">
                <a16:creationId xmlns:a16="http://schemas.microsoft.com/office/drawing/2014/main" id="{6DEEA8CE-5B87-AA14-AC73-6FB34217CFE1}"/>
              </a:ext>
            </a:extLst>
          </p:cNvPr>
          <p:cNvPicPr>
            <a:picLocks noChangeAspect="1"/>
          </p:cNvPicPr>
          <p:nvPr/>
        </p:nvPicPr>
        <p:blipFill>
          <a:blip r:embed="rId3"/>
          <a:stretch>
            <a:fillRect/>
          </a:stretch>
        </p:blipFill>
        <p:spPr>
          <a:xfrm>
            <a:off x="6099048" y="1968725"/>
            <a:ext cx="5458968" cy="2920549"/>
          </a:xfrm>
          <a:prstGeom prst="rect">
            <a:avLst/>
          </a:prstGeom>
        </p:spPr>
      </p:pic>
    </p:spTree>
    <p:extLst>
      <p:ext uri="{BB962C8B-B14F-4D97-AF65-F5344CB8AC3E}">
        <p14:creationId xmlns:p14="http://schemas.microsoft.com/office/powerpoint/2010/main" val="40627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2963-E4F4-C0AD-6D80-2D226CEA3821}"/>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pic>
        <p:nvPicPr>
          <p:cNvPr id="5" name="Picture 4" descr="CogAT logo">
            <a:extLst>
              <a:ext uri="{FF2B5EF4-FFF2-40B4-BE49-F238E27FC236}">
                <a16:creationId xmlns:a16="http://schemas.microsoft.com/office/drawing/2014/main" id="{2257DE27-91C6-96E0-2233-C740E77A7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2922" y="5951356"/>
            <a:ext cx="1773936" cy="633984"/>
          </a:xfrm>
          <a:prstGeom prst="rect">
            <a:avLst/>
          </a:prstGeom>
        </p:spPr>
      </p:pic>
      <p:pic>
        <p:nvPicPr>
          <p:cNvPr id="7" name="Picture 6" descr="Iowa logo">
            <a:extLst>
              <a:ext uri="{FF2B5EF4-FFF2-40B4-BE49-F238E27FC236}">
                <a16:creationId xmlns:a16="http://schemas.microsoft.com/office/drawing/2014/main" id="{C1D6010B-F9A1-24AE-AAE5-BAA355953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61" y="5742272"/>
            <a:ext cx="2734249" cy="724770"/>
          </a:xfrm>
          <a:prstGeom prst="rect">
            <a:avLst/>
          </a:prstGeom>
        </p:spPr>
      </p:pic>
      <p:sp>
        <p:nvSpPr>
          <p:cNvPr id="8" name="Content Placeholder 2">
            <a:extLst>
              <a:ext uri="{FF2B5EF4-FFF2-40B4-BE49-F238E27FC236}">
                <a16:creationId xmlns:a16="http://schemas.microsoft.com/office/drawing/2014/main" id="{0661A2E4-B07F-1AE6-1ACD-8C901830BD08}"/>
              </a:ext>
            </a:extLst>
          </p:cNvPr>
          <p:cNvSpPr txBox="1">
            <a:spLocks/>
          </p:cNvSpPr>
          <p:nvPr/>
        </p:nvSpPr>
        <p:spPr>
          <a:xfrm>
            <a:off x="677917" y="1229015"/>
            <a:ext cx="1089397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buFont typeface="Arial"/>
              <a:buChar char="•"/>
              <a:defRPr/>
            </a:pPr>
            <a:r>
              <a:rPr lang="en-US" sz="2600" dirty="0">
                <a:solidFill>
                  <a:schemeClr val="tx2"/>
                </a:solidFill>
                <a:latin typeface="+mj-lt"/>
              </a:rPr>
              <a:t>CogAT and Iowa Assessments are group-administered by classroom teachers.</a:t>
            </a:r>
          </a:p>
          <a:p>
            <a:pPr>
              <a:lnSpc>
                <a:spcPct val="100000"/>
              </a:lnSpc>
              <a:spcBef>
                <a:spcPts val="0"/>
              </a:spcBef>
              <a:spcAft>
                <a:spcPts val="1200"/>
              </a:spcAft>
              <a:buFont typeface="Arial"/>
              <a:buChar char="•"/>
              <a:defRPr/>
            </a:pPr>
            <a:r>
              <a:rPr lang="en-US" sz="2600" dirty="0">
                <a:solidFill>
                  <a:schemeClr val="tx2"/>
                </a:solidFill>
                <a:latin typeface="+mj-lt"/>
              </a:rPr>
              <a:t>It is best for tests to be administered by someone who is familiar to the students. </a:t>
            </a:r>
          </a:p>
          <a:p>
            <a:pPr>
              <a:lnSpc>
                <a:spcPct val="100000"/>
              </a:lnSpc>
              <a:spcBef>
                <a:spcPts val="0"/>
              </a:spcBef>
              <a:spcAft>
                <a:spcPts val="1200"/>
              </a:spcAft>
              <a:buFont typeface="Arial"/>
              <a:buChar char="•"/>
              <a:defRPr/>
            </a:pPr>
            <a:r>
              <a:rPr lang="en-US" sz="2600" dirty="0">
                <a:solidFill>
                  <a:schemeClr val="tx2"/>
                </a:solidFill>
                <a:latin typeface="+mj-lt"/>
              </a:rPr>
              <a:t>Teachers must be trained before administering these assessments.</a:t>
            </a:r>
          </a:p>
          <a:p>
            <a:pPr>
              <a:lnSpc>
                <a:spcPct val="100000"/>
              </a:lnSpc>
              <a:spcBef>
                <a:spcPts val="0"/>
              </a:spcBef>
              <a:spcAft>
                <a:spcPts val="1200"/>
              </a:spcAft>
              <a:buFont typeface="Arial"/>
              <a:buChar char="•"/>
              <a:defRPr/>
            </a:pPr>
            <a:r>
              <a:rPr lang="en-US" sz="2600" dirty="0">
                <a:solidFill>
                  <a:schemeClr val="tx2"/>
                </a:solidFill>
                <a:latin typeface="+mj-lt"/>
              </a:rPr>
              <a:t>Tests at the second-grade level are not timed.</a:t>
            </a:r>
          </a:p>
          <a:p>
            <a:pPr>
              <a:lnSpc>
                <a:spcPct val="100000"/>
              </a:lnSpc>
              <a:spcBef>
                <a:spcPts val="0"/>
              </a:spcBef>
              <a:spcAft>
                <a:spcPts val="1200"/>
              </a:spcAft>
              <a:buFont typeface="Arial"/>
              <a:buChar char="•"/>
              <a:defRPr/>
            </a:pPr>
            <a:r>
              <a:rPr lang="en-US" sz="2600" dirty="0">
                <a:solidFill>
                  <a:schemeClr val="tx2"/>
                </a:solidFill>
                <a:latin typeface="+mj-lt"/>
              </a:rPr>
              <a:t>The pace at which test questions are presented should be adjusted to suit the characteristics of the students being tested. CogAT tests focus on assessing how well, not how quickly, students solve reasoning problems. </a:t>
            </a:r>
          </a:p>
          <a:p>
            <a:pPr>
              <a:lnSpc>
                <a:spcPct val="100000"/>
              </a:lnSpc>
              <a:spcBef>
                <a:spcPts val="0"/>
              </a:spcBef>
              <a:spcAft>
                <a:spcPts val="1200"/>
              </a:spcAft>
              <a:buFont typeface="Arial"/>
              <a:buChar char="•"/>
              <a:defRPr/>
            </a:pPr>
            <a:endParaRPr lang="en-US" sz="2600" dirty="0">
              <a:solidFill>
                <a:schemeClr val="tx2"/>
              </a:solidFill>
              <a:latin typeface="+mj-lt"/>
            </a:endParaRPr>
          </a:p>
        </p:txBody>
      </p:sp>
    </p:spTree>
    <p:extLst>
      <p:ext uri="{BB962C8B-B14F-4D97-AF65-F5344CB8AC3E}">
        <p14:creationId xmlns:p14="http://schemas.microsoft.com/office/powerpoint/2010/main" val="378644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E4F609-E051-7D19-076E-EB52D132DBE8}"/>
              </a:ext>
            </a:extLst>
          </p:cNvPr>
          <p:cNvSpPr>
            <a:spLocks noGrp="1"/>
          </p:cNvSpPr>
          <p:nvPr>
            <p:ph type="title"/>
          </p:nvPr>
        </p:nvSpPr>
        <p:spPr>
          <a:xfrm>
            <a:off x="838200" y="272660"/>
            <a:ext cx="10515600" cy="857500"/>
          </a:xfrm>
        </p:spPr>
        <p:txBody>
          <a:bodyPr/>
          <a:lstStyle/>
          <a:p>
            <a:r>
              <a:rPr lang="en-US" b="1" dirty="0">
                <a:solidFill>
                  <a:schemeClr val="tx2"/>
                </a:solidFill>
              </a:rPr>
              <a:t>Administration of </a:t>
            </a:r>
            <a:r>
              <a:rPr lang="en-US" b="1" i="1" dirty="0">
                <a:solidFill>
                  <a:schemeClr val="tx2"/>
                </a:solidFill>
              </a:rPr>
              <a:t>CogAT</a:t>
            </a:r>
            <a:r>
              <a:rPr lang="en-US" b="1" dirty="0">
                <a:solidFill>
                  <a:schemeClr val="tx2"/>
                </a:solidFill>
              </a:rPr>
              <a:t> and </a:t>
            </a:r>
            <a:r>
              <a:rPr lang="en-US" b="1" i="1" dirty="0">
                <a:solidFill>
                  <a:schemeClr val="tx2"/>
                </a:solidFill>
              </a:rPr>
              <a:t>IA</a:t>
            </a:r>
            <a:endParaRPr lang="en-US" b="1" dirty="0">
              <a:solidFill>
                <a:schemeClr val="tx2"/>
              </a:solidFill>
            </a:endParaRPr>
          </a:p>
        </p:txBody>
      </p:sp>
      <p:sp>
        <p:nvSpPr>
          <p:cNvPr id="3" name="Content Placeholder 2">
            <a:extLst>
              <a:ext uri="{FF2B5EF4-FFF2-40B4-BE49-F238E27FC236}">
                <a16:creationId xmlns:a16="http://schemas.microsoft.com/office/drawing/2014/main" id="{8C187DE0-B757-AFC5-49D5-04DB2E01A372}"/>
              </a:ext>
            </a:extLst>
          </p:cNvPr>
          <p:cNvSpPr>
            <a:spLocks noGrp="1"/>
          </p:cNvSpPr>
          <p:nvPr>
            <p:ph idx="1"/>
          </p:nvPr>
        </p:nvSpPr>
        <p:spPr>
          <a:xfrm>
            <a:off x="662152" y="1191994"/>
            <a:ext cx="10893972" cy="4351338"/>
          </a:xfrm>
        </p:spPr>
        <p:txBody>
          <a:bodyPr>
            <a:noAutofit/>
          </a:bodyPr>
          <a:lstStyle/>
          <a:p>
            <a:pPr marL="0" indent="0">
              <a:lnSpc>
                <a:spcPct val="100000"/>
              </a:lnSpc>
              <a:spcBef>
                <a:spcPts val="0"/>
              </a:spcBef>
              <a:spcAft>
                <a:spcPts val="1200"/>
              </a:spcAft>
              <a:buNone/>
            </a:pPr>
            <a:r>
              <a:rPr lang="en-US" altLang="en-US" sz="2400" dirty="0">
                <a:solidFill>
                  <a:schemeClr val="tx2"/>
                </a:solidFill>
                <a:latin typeface="+mj-lt"/>
              </a:rPr>
              <a:t>There are two methods for online test administration: proctor-led and audio-led.</a:t>
            </a:r>
          </a:p>
          <a:p>
            <a:pPr>
              <a:lnSpc>
                <a:spcPct val="100000"/>
              </a:lnSpc>
              <a:spcBef>
                <a:spcPts val="0"/>
              </a:spcBef>
              <a:spcAft>
                <a:spcPts val="1200"/>
              </a:spcAft>
            </a:pPr>
            <a:r>
              <a:rPr lang="en-US" altLang="en-US" sz="2400" dirty="0">
                <a:solidFill>
                  <a:schemeClr val="tx2"/>
                </a:solidFill>
                <a:latin typeface="+mj-lt"/>
              </a:rPr>
              <a:t>In proctor-led administration, classroom teachers read the test aloud, word for word. Teachers must speak clearly, maintain a steady pace, and use appropriate vocal inflection.</a:t>
            </a:r>
          </a:p>
          <a:p>
            <a:pPr>
              <a:lnSpc>
                <a:spcPct val="100000"/>
              </a:lnSpc>
              <a:spcBef>
                <a:spcPts val="0"/>
              </a:spcBef>
              <a:spcAft>
                <a:spcPts val="1200"/>
              </a:spcAft>
            </a:pPr>
            <a:r>
              <a:rPr lang="en-US" altLang="en-US" sz="2400" dirty="0">
                <a:solidFill>
                  <a:schemeClr val="tx2"/>
                </a:solidFill>
                <a:latin typeface="+mj-lt"/>
              </a:rPr>
              <a:t>In audio-led administration, students wear headphones to listen to the test instructions and questions.</a:t>
            </a:r>
          </a:p>
          <a:p>
            <a:pPr>
              <a:lnSpc>
                <a:spcPct val="100000"/>
              </a:lnSpc>
              <a:spcBef>
                <a:spcPts val="0"/>
              </a:spcBef>
              <a:spcAft>
                <a:spcPts val="1200"/>
              </a:spcAft>
            </a:pPr>
            <a:r>
              <a:rPr lang="en-US" altLang="en-US" sz="2400" dirty="0">
                <a:solidFill>
                  <a:schemeClr val="tx2"/>
                </a:solidFill>
                <a:latin typeface="+mj-lt"/>
              </a:rPr>
              <a:t>Teachers are not allowed to preview the test before administration. However, audio directions can be found in the TAM (pages 81–83).</a:t>
            </a:r>
          </a:p>
          <a:p>
            <a:pPr>
              <a:lnSpc>
                <a:spcPct val="100000"/>
              </a:lnSpc>
              <a:spcBef>
                <a:spcPts val="0"/>
              </a:spcBef>
              <a:spcAft>
                <a:spcPts val="1200"/>
              </a:spcAft>
            </a:pPr>
            <a:r>
              <a:rPr lang="en-US" altLang="en-US" sz="2400" dirty="0">
                <a:solidFill>
                  <a:schemeClr val="tx2"/>
                </a:solidFill>
                <a:latin typeface="+mj-lt"/>
              </a:rPr>
              <a:t>Each test starts with a practice item to familiarize students with the format.</a:t>
            </a:r>
          </a:p>
        </p:txBody>
      </p:sp>
      <p:pic>
        <p:nvPicPr>
          <p:cNvPr id="7" name="Picture 6" descr="CogAT logo">
            <a:extLst>
              <a:ext uri="{FF2B5EF4-FFF2-40B4-BE49-F238E27FC236}">
                <a16:creationId xmlns:a16="http://schemas.microsoft.com/office/drawing/2014/main" id="{F829215A-BD17-A58E-766C-AB1FE0F1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157" y="6069654"/>
            <a:ext cx="1773936" cy="633984"/>
          </a:xfrm>
          <a:prstGeom prst="rect">
            <a:avLst/>
          </a:prstGeom>
        </p:spPr>
      </p:pic>
      <p:pic>
        <p:nvPicPr>
          <p:cNvPr id="8" name="Picture 7" descr="Iowa logo">
            <a:extLst>
              <a:ext uri="{FF2B5EF4-FFF2-40B4-BE49-F238E27FC236}">
                <a16:creationId xmlns:a16="http://schemas.microsoft.com/office/drawing/2014/main" id="{069295F8-A830-50EC-586F-F90775E39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496" y="5860570"/>
            <a:ext cx="2734249" cy="724770"/>
          </a:xfrm>
          <a:prstGeom prst="rect">
            <a:avLst/>
          </a:prstGeom>
        </p:spPr>
      </p:pic>
    </p:spTree>
    <p:extLst>
      <p:ext uri="{BB962C8B-B14F-4D97-AF65-F5344CB8AC3E}">
        <p14:creationId xmlns:p14="http://schemas.microsoft.com/office/powerpoint/2010/main" val="983557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3449</TotalTime>
  <Words>6065</Words>
  <Application>Microsoft Office PowerPoint</Application>
  <PresentationFormat>Widescreen</PresentationFormat>
  <Paragraphs>583</Paragraphs>
  <Slides>51</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Calibri</vt:lpstr>
      <vt:lpstr>Calibri Light</vt:lpstr>
      <vt:lpstr>Courier New</vt:lpstr>
      <vt:lpstr>Lucida Sans</vt:lpstr>
      <vt:lpstr>proxima-nova</vt:lpstr>
      <vt:lpstr>Symbol</vt:lpstr>
      <vt:lpstr>System Font Regular</vt:lpstr>
      <vt:lpstr>Times New Roman</vt:lpstr>
      <vt:lpstr>Wingdings</vt:lpstr>
      <vt:lpstr>Office Theme</vt:lpstr>
      <vt:lpstr>Gifted and Talented Assessment Program for Grade 2 Students</vt:lpstr>
      <vt:lpstr>Who to Contact</vt:lpstr>
      <vt:lpstr>Schedule of Important Dates- Fall 2024</vt:lpstr>
      <vt:lpstr>SC Gr 2 Gifted &amp; Talented Assessment Program </vt:lpstr>
      <vt:lpstr>Criteria for Gifted &amp; Talented Selection</vt:lpstr>
      <vt:lpstr>Criteria for Gifted &amp; Talented Selection</vt:lpstr>
      <vt:lpstr>Who to Test</vt:lpstr>
      <vt:lpstr>Administration of CogAT and IA</vt:lpstr>
      <vt:lpstr>Administration of CogAT and IA</vt:lpstr>
      <vt:lpstr>Administration of CogAT and IA</vt:lpstr>
      <vt:lpstr>Administration of CogAT and IA</vt:lpstr>
      <vt:lpstr>Cognitive Ability Test (CogAT®)</vt:lpstr>
      <vt:lpstr>Iowa Assessments</vt:lpstr>
      <vt:lpstr>Testing Students with Documented Disabilities and ML Students </vt:lpstr>
      <vt:lpstr>State-Allowed Accommodations</vt:lpstr>
      <vt:lpstr>Coding Accommodations for Students with Documented Disabilities and ML Students</vt:lpstr>
      <vt:lpstr>Large Print Materials</vt:lpstr>
      <vt:lpstr>What is CogAT Alt-V Scoring for Grades K-2?</vt:lpstr>
      <vt:lpstr>Administering the Alt-V Online</vt:lpstr>
      <vt:lpstr>PowerPoint Presentation</vt:lpstr>
      <vt:lpstr>PowerPoint Presentation</vt:lpstr>
      <vt:lpstr>Riverside Preparations for Online Testing- BTS 2024</vt:lpstr>
      <vt:lpstr>Preparing Students for Testing</vt:lpstr>
      <vt:lpstr>Suggested Testing Schedule</vt:lpstr>
      <vt:lpstr>PowerPoint Presentation</vt:lpstr>
      <vt:lpstr>Pretesting Activities for Online Testing</vt:lpstr>
      <vt:lpstr>Pretesting Activities for Online Testing</vt:lpstr>
      <vt:lpstr>Pretesting Activities for Online Testing</vt:lpstr>
      <vt:lpstr>Pretesting Activities for Online Testing</vt:lpstr>
      <vt:lpstr>Pretesting Activities for Online Testing</vt:lpstr>
      <vt:lpstr>DTC Checklist- Before Testing</vt:lpstr>
      <vt:lpstr>DTC Checklist- Before Testing cont’</vt:lpstr>
      <vt:lpstr>STC Checklist- Before Testing</vt:lpstr>
      <vt:lpstr>SUNS and Power School ID Numbers</vt:lpstr>
      <vt:lpstr>Checklist- During &amp; After Testing</vt:lpstr>
      <vt:lpstr>Testing Recommendations</vt:lpstr>
      <vt:lpstr>Testing Recommendations cont’</vt:lpstr>
      <vt:lpstr>Testing Recommendations cont’</vt:lpstr>
      <vt:lpstr>Testing Recommendations cont’</vt:lpstr>
      <vt:lpstr>Testing Recommendations cont’</vt:lpstr>
      <vt:lpstr>Testing Recommendations cont’</vt:lpstr>
      <vt:lpstr>PowerPoint Presentation</vt:lpstr>
      <vt:lpstr>Scoring and Reporting</vt:lpstr>
      <vt:lpstr>Scoring and Reporting</vt:lpstr>
      <vt:lpstr>Packing List &amp; Box Labeling</vt:lpstr>
      <vt:lpstr>DataManager Platform Demo</vt:lpstr>
      <vt:lpstr>SC Assessment Consultant</vt:lpstr>
      <vt:lpstr>Ordering Off-Grade-Level Materials</vt:lpstr>
      <vt:lpstr>SCDoE Grade 2 Gifted and Talented Assessment Website</vt:lpstr>
      <vt:lpstr>PowerPoint Presentation</vt:lpstr>
      <vt:lpstr>Gifted and Talented Assessment Program for Grade 2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and Talented Assessment Program for Grade 2 Students</dc:title>
  <dc:creator>Montanez, Celia</dc:creator>
  <cp:lastModifiedBy>Ortiz, Celia</cp:lastModifiedBy>
  <cp:revision>6</cp:revision>
  <dcterms:created xsi:type="dcterms:W3CDTF">2022-09-12T13:45:56Z</dcterms:created>
  <dcterms:modified xsi:type="dcterms:W3CDTF">2024-09-12T15:23:56Z</dcterms:modified>
</cp:coreProperties>
</file>