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4"/>
    <p:sldMasterId id="2147483736" r:id="rId5"/>
    <p:sldMasterId id="2147484024" r:id="rId6"/>
    <p:sldMasterId id="2147484106" r:id="rId7"/>
    <p:sldMasterId id="2147484132" r:id="rId8"/>
    <p:sldMasterId id="2147484173" r:id="rId9"/>
  </p:sldMasterIdLst>
  <p:notesMasterIdLst>
    <p:notesMasterId r:id="rId98"/>
  </p:notesMasterIdLst>
  <p:handoutMasterIdLst>
    <p:handoutMasterId r:id="rId99"/>
  </p:handoutMasterIdLst>
  <p:sldIdLst>
    <p:sldId id="550" r:id="rId10"/>
    <p:sldId id="293" r:id="rId11"/>
    <p:sldId id="462" r:id="rId12"/>
    <p:sldId id="294" r:id="rId13"/>
    <p:sldId id="394" r:id="rId14"/>
    <p:sldId id="475" r:id="rId15"/>
    <p:sldId id="295" r:id="rId16"/>
    <p:sldId id="296" r:id="rId17"/>
    <p:sldId id="367" r:id="rId18"/>
    <p:sldId id="297" r:id="rId19"/>
    <p:sldId id="350" r:id="rId20"/>
    <p:sldId id="560" r:id="rId21"/>
    <p:sldId id="349" r:id="rId22"/>
    <p:sldId id="561" r:id="rId23"/>
    <p:sldId id="409" r:id="rId24"/>
    <p:sldId id="353" r:id="rId25"/>
    <p:sldId id="418" r:id="rId26"/>
    <p:sldId id="372" r:id="rId27"/>
    <p:sldId id="373" r:id="rId28"/>
    <p:sldId id="374" r:id="rId29"/>
    <p:sldId id="454" r:id="rId30"/>
    <p:sldId id="375" r:id="rId31"/>
    <p:sldId id="378" r:id="rId32"/>
    <p:sldId id="379" r:id="rId33"/>
    <p:sldId id="380" r:id="rId34"/>
    <p:sldId id="563" r:id="rId35"/>
    <p:sldId id="381" r:id="rId36"/>
    <p:sldId id="557" r:id="rId37"/>
    <p:sldId id="564" r:id="rId38"/>
    <p:sldId id="384" r:id="rId39"/>
    <p:sldId id="385" r:id="rId40"/>
    <p:sldId id="386" r:id="rId41"/>
    <p:sldId id="558" r:id="rId42"/>
    <p:sldId id="566" r:id="rId43"/>
    <p:sldId id="388" r:id="rId44"/>
    <p:sldId id="559" r:id="rId45"/>
    <p:sldId id="567" r:id="rId46"/>
    <p:sldId id="335" r:id="rId47"/>
    <p:sldId id="336" r:id="rId48"/>
    <p:sldId id="463" r:id="rId49"/>
    <p:sldId id="569" r:id="rId50"/>
    <p:sldId id="466" r:id="rId51"/>
    <p:sldId id="441" r:id="rId52"/>
    <p:sldId id="472" r:id="rId53"/>
    <p:sldId id="571" r:id="rId54"/>
    <p:sldId id="337" r:id="rId55"/>
    <p:sldId id="338" r:id="rId56"/>
    <p:sldId id="451" r:id="rId57"/>
    <p:sldId id="340" r:id="rId58"/>
    <p:sldId id="458" r:id="rId59"/>
    <p:sldId id="459" r:id="rId60"/>
    <p:sldId id="572" r:id="rId61"/>
    <p:sldId id="574" r:id="rId62"/>
    <p:sldId id="527" r:id="rId63"/>
    <p:sldId id="491" r:id="rId64"/>
    <p:sldId id="577" r:id="rId65"/>
    <p:sldId id="529" r:id="rId66"/>
    <p:sldId id="573" r:id="rId67"/>
    <p:sldId id="531" r:id="rId68"/>
    <p:sldId id="575" r:id="rId69"/>
    <p:sldId id="518" r:id="rId70"/>
    <p:sldId id="576" r:id="rId71"/>
    <p:sldId id="497" r:id="rId72"/>
    <p:sldId id="533" r:id="rId73"/>
    <p:sldId id="506" r:id="rId74"/>
    <p:sldId id="507" r:id="rId75"/>
    <p:sldId id="508" r:id="rId76"/>
    <p:sldId id="501" r:id="rId77"/>
    <p:sldId id="502" r:id="rId78"/>
    <p:sldId id="503" r:id="rId79"/>
    <p:sldId id="510" r:id="rId80"/>
    <p:sldId id="509" r:id="rId81"/>
    <p:sldId id="537" r:id="rId82"/>
    <p:sldId id="538" r:id="rId83"/>
    <p:sldId id="539" r:id="rId84"/>
    <p:sldId id="540" r:id="rId85"/>
    <p:sldId id="547" r:id="rId86"/>
    <p:sldId id="548" r:id="rId87"/>
    <p:sldId id="541" r:id="rId88"/>
    <p:sldId id="542" r:id="rId89"/>
    <p:sldId id="411" r:id="rId90"/>
    <p:sldId id="460" r:id="rId91"/>
    <p:sldId id="369" r:id="rId92"/>
    <p:sldId id="461" r:id="rId93"/>
    <p:sldId id="331" r:id="rId94"/>
    <p:sldId id="348" r:id="rId95"/>
    <p:sldId id="333" r:id="rId96"/>
    <p:sldId id="549"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6">
          <p15:clr>
            <a:srgbClr val="A4A3A4"/>
          </p15:clr>
        </p15:guide>
        <p15:guide id="2" orient="horz" pos="4180">
          <p15:clr>
            <a:srgbClr val="A4A3A4"/>
          </p15:clr>
        </p15:guide>
        <p15:guide id="3" orient="horz" pos="1042">
          <p15:clr>
            <a:srgbClr val="A4A3A4"/>
          </p15:clr>
        </p15:guide>
        <p15:guide id="4" pos="438">
          <p15:clr>
            <a:srgbClr val="A4A3A4"/>
          </p15:clr>
        </p15:guide>
        <p15:guide id="5" pos="5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65"/>
    <a:srgbClr val="E09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56" autoAdjust="0"/>
    <p:restoredTop sz="75441" autoAdjust="0"/>
  </p:normalViewPr>
  <p:slideViewPr>
    <p:cSldViewPr snapToGrid="0">
      <p:cViewPr varScale="1">
        <p:scale>
          <a:sx n="84" d="100"/>
          <a:sy n="84" d="100"/>
        </p:scale>
        <p:origin x="1992" y="90"/>
      </p:cViewPr>
      <p:guideLst>
        <p:guide orient="horz" pos="1446"/>
        <p:guide orient="horz" pos="4180"/>
        <p:guide orient="horz" pos="1042"/>
        <p:guide pos="438"/>
        <p:guide pos="5632"/>
      </p:guideLst>
    </p:cSldViewPr>
  </p:slideViewPr>
  <p:notesTextViewPr>
    <p:cViewPr>
      <p:scale>
        <a:sx n="75" d="100"/>
        <a:sy n="75" d="100"/>
      </p:scale>
      <p:origin x="0" y="0"/>
    </p:cViewPr>
  </p:notesTextViewPr>
  <p:sorterViewPr>
    <p:cViewPr>
      <p:scale>
        <a:sx n="128" d="100"/>
        <a:sy n="128" d="100"/>
      </p:scale>
      <p:origin x="0" y="-163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Geremy" userId="b6732512-dd38-4793-b053-d42c26086ccf" providerId="ADAL" clId="{BA099E7D-7F38-454E-A7A9-9FDDEA9B83C8}"/>
    <pc:docChg chg="undo custSel addSld delSld modSld sldOrd">
      <pc:chgData name="Grant, Geremy" userId="b6732512-dd38-4793-b053-d42c26086ccf" providerId="ADAL" clId="{BA099E7D-7F38-454E-A7A9-9FDDEA9B83C8}" dt="2021-11-29T15:25:28.544" v="17" actId="115"/>
      <pc:docMkLst>
        <pc:docMk/>
      </pc:docMkLst>
      <pc:sldChg chg="del">
        <pc:chgData name="Grant, Geremy" userId="b6732512-dd38-4793-b053-d42c26086ccf" providerId="ADAL" clId="{BA099E7D-7F38-454E-A7A9-9FDDEA9B83C8}" dt="2021-11-29T15:23:31.635" v="10" actId="47"/>
        <pc:sldMkLst>
          <pc:docMk/>
          <pc:sldMk cId="147851460" sldId="354"/>
        </pc:sldMkLst>
      </pc:sldChg>
      <pc:sldChg chg="modSp mod">
        <pc:chgData name="Grant, Geremy" userId="b6732512-dd38-4793-b053-d42c26086ccf" providerId="ADAL" clId="{BA099E7D-7F38-454E-A7A9-9FDDEA9B83C8}" dt="2021-11-29T15:17:23.833" v="0" actId="20577"/>
        <pc:sldMkLst>
          <pc:docMk/>
          <pc:sldMk cId="1552647523" sldId="373"/>
        </pc:sldMkLst>
        <pc:spChg chg="mod">
          <ac:chgData name="Grant, Geremy" userId="b6732512-dd38-4793-b053-d42c26086ccf" providerId="ADAL" clId="{BA099E7D-7F38-454E-A7A9-9FDDEA9B83C8}" dt="2021-11-29T15:17:23.833" v="0" actId="20577"/>
          <ac:spMkLst>
            <pc:docMk/>
            <pc:sldMk cId="1552647523" sldId="373"/>
            <ac:spMk id="9" creationId="{00000000-0000-0000-0000-000000000000}"/>
          </ac:spMkLst>
        </pc:spChg>
      </pc:sldChg>
      <pc:sldChg chg="add del">
        <pc:chgData name="Grant, Geremy" userId="b6732512-dd38-4793-b053-d42c26086ccf" providerId="ADAL" clId="{BA099E7D-7F38-454E-A7A9-9FDDEA9B83C8}" dt="2021-11-29T15:22:07.106" v="6" actId="47"/>
        <pc:sldMkLst>
          <pc:docMk/>
          <pc:sldMk cId="3182546268" sldId="394"/>
        </pc:sldMkLst>
      </pc:sldChg>
      <pc:sldChg chg="add del">
        <pc:chgData name="Grant, Geremy" userId="b6732512-dd38-4793-b053-d42c26086ccf" providerId="ADAL" clId="{BA099E7D-7F38-454E-A7A9-9FDDEA9B83C8}" dt="2021-11-29T15:22:11.976" v="7" actId="47"/>
        <pc:sldMkLst>
          <pc:docMk/>
          <pc:sldMk cId="3619252759" sldId="453"/>
        </pc:sldMkLst>
      </pc:sldChg>
      <pc:sldChg chg="add del">
        <pc:chgData name="Grant, Geremy" userId="b6732512-dd38-4793-b053-d42c26086ccf" providerId="ADAL" clId="{BA099E7D-7F38-454E-A7A9-9FDDEA9B83C8}" dt="2021-11-29T15:21:56.960" v="3" actId="47"/>
        <pc:sldMkLst>
          <pc:docMk/>
          <pc:sldMk cId="4245730254" sldId="475"/>
        </pc:sldMkLst>
      </pc:sldChg>
      <pc:sldChg chg="ord">
        <pc:chgData name="Grant, Geremy" userId="b6732512-dd38-4793-b053-d42c26086ccf" providerId="ADAL" clId="{BA099E7D-7F38-454E-A7A9-9FDDEA9B83C8}" dt="2021-11-29T15:24:18.221" v="13"/>
        <pc:sldMkLst>
          <pc:docMk/>
          <pc:sldMk cId="3656993128" sldId="491"/>
        </pc:sldMkLst>
      </pc:sldChg>
      <pc:sldChg chg="ord">
        <pc:chgData name="Grant, Geremy" userId="b6732512-dd38-4793-b053-d42c26086ccf" providerId="ADAL" clId="{BA099E7D-7F38-454E-A7A9-9FDDEA9B83C8}" dt="2021-11-29T15:24:51.244" v="15"/>
        <pc:sldMkLst>
          <pc:docMk/>
          <pc:sldMk cId="2849305833" sldId="506"/>
        </pc:sldMkLst>
      </pc:sldChg>
      <pc:sldChg chg="ord">
        <pc:chgData name="Grant, Geremy" userId="b6732512-dd38-4793-b053-d42c26086ccf" providerId="ADAL" clId="{BA099E7D-7F38-454E-A7A9-9FDDEA9B83C8}" dt="2021-11-29T15:24:51.244" v="15"/>
        <pc:sldMkLst>
          <pc:docMk/>
          <pc:sldMk cId="4195085493" sldId="507"/>
        </pc:sldMkLst>
      </pc:sldChg>
      <pc:sldChg chg="ord">
        <pc:chgData name="Grant, Geremy" userId="b6732512-dd38-4793-b053-d42c26086ccf" providerId="ADAL" clId="{BA099E7D-7F38-454E-A7A9-9FDDEA9B83C8}" dt="2021-11-29T15:24:51.244" v="15"/>
        <pc:sldMkLst>
          <pc:docMk/>
          <pc:sldMk cId="515562301" sldId="508"/>
        </pc:sldMkLst>
      </pc:sldChg>
      <pc:sldChg chg="ord">
        <pc:chgData name="Grant, Geremy" userId="b6732512-dd38-4793-b053-d42c26086ccf" providerId="ADAL" clId="{BA099E7D-7F38-454E-A7A9-9FDDEA9B83C8}" dt="2021-11-29T15:24:18.221" v="13"/>
        <pc:sldMkLst>
          <pc:docMk/>
          <pc:sldMk cId="2411045556" sldId="527"/>
        </pc:sldMkLst>
      </pc:sldChg>
      <pc:sldChg chg="modSp mod">
        <pc:chgData name="Grant, Geremy" userId="b6732512-dd38-4793-b053-d42c26086ccf" providerId="ADAL" clId="{BA099E7D-7F38-454E-A7A9-9FDDEA9B83C8}" dt="2021-11-29T15:25:28.544" v="17" actId="115"/>
        <pc:sldMkLst>
          <pc:docMk/>
          <pc:sldMk cId="4256526324" sldId="547"/>
        </pc:sldMkLst>
        <pc:spChg chg="mod">
          <ac:chgData name="Grant, Geremy" userId="b6732512-dd38-4793-b053-d42c26086ccf" providerId="ADAL" clId="{BA099E7D-7F38-454E-A7A9-9FDDEA9B83C8}" dt="2021-11-29T15:25:28.544" v="17" actId="115"/>
          <ac:spMkLst>
            <pc:docMk/>
            <pc:sldMk cId="4256526324" sldId="547"/>
            <ac:spMk id="3" creationId="{8AB83748-4D00-494B-8474-78AEF71D3485}"/>
          </ac:spMkLst>
        </pc:spChg>
      </pc:sldChg>
      <pc:sldChg chg="del">
        <pc:chgData name="Grant, Geremy" userId="b6732512-dd38-4793-b053-d42c26086ccf" providerId="ADAL" clId="{BA099E7D-7F38-454E-A7A9-9FDDEA9B83C8}" dt="2021-11-29T15:23:17.273" v="9" actId="47"/>
        <pc:sldMkLst>
          <pc:docMk/>
          <pc:sldMk cId="4041558810" sldId="568"/>
        </pc:sldMkLst>
      </pc:sldChg>
      <pc:sldChg chg="del">
        <pc:chgData name="Grant, Geremy" userId="b6732512-dd38-4793-b053-d42c26086ccf" providerId="ADAL" clId="{BA099E7D-7F38-454E-A7A9-9FDDEA9B83C8}" dt="2021-11-29T15:23:09.538" v="8" actId="47"/>
        <pc:sldMkLst>
          <pc:docMk/>
          <pc:sldMk cId="745169802" sldId="570"/>
        </pc:sldMkLst>
      </pc:sldChg>
      <pc:sldChg chg="modNotesTx">
        <pc:chgData name="Grant, Geremy" userId="b6732512-dd38-4793-b053-d42c26086ccf" providerId="ADAL" clId="{BA099E7D-7F38-454E-A7A9-9FDDEA9B83C8}" dt="2021-11-29T15:23:54.486" v="11" actId="6549"/>
        <pc:sldMkLst>
          <pc:docMk/>
          <pc:sldMk cId="3329576524" sldId="5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3505A3-7D6E-0D4F-B9FC-F0863367124C}" type="datetimeFigureOut">
              <a:rPr lang="en-US" smtClean="0"/>
              <a:t>11/29/2021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4DE4E4-331D-0D42-83C1-B10FE3099D2A}" type="slidenum">
              <a:rPr lang="en-US" smtClean="0"/>
              <a:t>‹#›</a:t>
            </a:fld>
            <a:endParaRPr lang="en-US" dirty="0"/>
          </a:p>
        </p:txBody>
      </p:sp>
    </p:spTree>
    <p:extLst>
      <p:ext uri="{BB962C8B-B14F-4D97-AF65-F5344CB8AC3E}">
        <p14:creationId xmlns:p14="http://schemas.microsoft.com/office/powerpoint/2010/main" val="2575919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CB52B-E301-CB48-B343-1FB0E7CA80F5}" type="datetimeFigureOut">
              <a:rPr lang="en-US" smtClean="0"/>
              <a:t>11/29/2021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DDF12-E7BC-7B4F-87B9-7796D7463E71}" type="slidenum">
              <a:rPr lang="en-US" smtClean="0"/>
              <a:t>‹#›</a:t>
            </a:fld>
            <a:endParaRPr lang="en-US" dirty="0"/>
          </a:p>
        </p:txBody>
      </p:sp>
    </p:spTree>
    <p:extLst>
      <p:ext uri="{BB962C8B-B14F-4D97-AF65-F5344CB8AC3E}">
        <p14:creationId xmlns:p14="http://schemas.microsoft.com/office/powerpoint/2010/main" val="747839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5784E-D66C-426A-9F2F-AE650901675C}" type="slidenum">
              <a:rPr lang="en-US" altLang="en-US"/>
              <a:pPr/>
              <a:t>5</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lnSpc>
                <a:spcPct val="80000"/>
              </a:lnSpc>
            </a:pPr>
            <a:r>
              <a:rPr lang="en-US" altLang="en-US" sz="3600" i="1" dirty="0"/>
              <a:t>WIIIP was designed to link WJ-IV tests and cluster scores to instructional interventions in response to the needs of professional examiners. </a:t>
            </a:r>
          </a:p>
          <a:p>
            <a:pPr>
              <a:lnSpc>
                <a:spcPct val="80000"/>
              </a:lnSpc>
            </a:pPr>
            <a:endParaRPr lang="en-US" altLang="en-US" sz="3600" i="1" dirty="0"/>
          </a:p>
          <a:p>
            <a:pPr>
              <a:lnSpc>
                <a:spcPct val="80000"/>
              </a:lnSpc>
            </a:pPr>
            <a:r>
              <a:rPr lang="en-US" altLang="en-US" sz="3600" i="1" dirty="0"/>
              <a:t>WIIIP is based on the philosophy that assessment is most valuable when it results in recommendations for instruction and quality changes to the educational programming provided to a student. </a:t>
            </a:r>
          </a:p>
          <a:p>
            <a:pPr>
              <a:lnSpc>
                <a:spcPct val="80000"/>
              </a:lnSpc>
            </a:pPr>
            <a:endParaRPr lang="en-US" altLang="en-US" sz="3600" i="1" dirty="0"/>
          </a:p>
          <a:p>
            <a:pPr>
              <a:lnSpc>
                <a:spcPct val="80000"/>
              </a:lnSpc>
            </a:pPr>
            <a:endParaRPr lang="en-US" altLang="en-US" sz="3600" i="1" dirty="0"/>
          </a:p>
        </p:txBody>
      </p:sp>
    </p:spTree>
    <p:extLst>
      <p:ext uri="{BB962C8B-B14F-4D97-AF65-F5344CB8AC3E}">
        <p14:creationId xmlns:p14="http://schemas.microsoft.com/office/powerpoint/2010/main" val="102327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I is a time sampling of behavior. Direct observations of the referred student and a comparison student are documented over a 15-minute time period at 30-second intervals. Any off-task behavior exhibited by the referred student is categorized by selecting one of eight listed behaviors. </a:t>
            </a:r>
          </a:p>
          <a:p>
            <a:endParaRPr lang="en-US" dirty="0"/>
          </a:p>
          <a:p>
            <a:r>
              <a:rPr lang="en-US" dirty="0"/>
              <a:t>Part II is used to provide more information about any categories of problem behaviors noted during the time sampling of behavior. This would include a description of the behavior and how the behavior impedes the student’s learning or disrupts other students. </a:t>
            </a:r>
          </a:p>
          <a:p>
            <a:endParaRPr lang="en-US" dirty="0"/>
          </a:p>
          <a:p>
            <a:r>
              <a:rPr lang="en-US" dirty="0"/>
              <a:t>Part III, the evaluator is asked to identify the primary problem behavior and provide an additional description about what was observed before, during, and after the behavior was exhibited.</a:t>
            </a:r>
          </a:p>
        </p:txBody>
      </p:sp>
      <p:sp>
        <p:nvSpPr>
          <p:cNvPr id="4" name="Slide Number Placeholder 3"/>
          <p:cNvSpPr>
            <a:spLocks noGrp="1"/>
          </p:cNvSpPr>
          <p:nvPr>
            <p:ph type="sldNum" sz="quarter" idx="5"/>
          </p:nvPr>
        </p:nvSpPr>
        <p:spPr/>
        <p:txBody>
          <a:bodyPr/>
          <a:lstStyle/>
          <a:p>
            <a:fld id="{767DDF12-E7BC-7B4F-87B9-7796D7463E71}" type="slidenum">
              <a:rPr lang="en-US" smtClean="0"/>
              <a:t>30</a:t>
            </a:fld>
            <a:endParaRPr lang="en-US" dirty="0"/>
          </a:p>
        </p:txBody>
      </p:sp>
    </p:spTree>
    <p:extLst>
      <p:ext uri="{BB962C8B-B14F-4D97-AF65-F5344CB8AC3E}">
        <p14:creationId xmlns:p14="http://schemas.microsoft.com/office/powerpoint/2010/main" val="97789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31</a:t>
            </a:fld>
            <a:endParaRPr lang="en-US"/>
          </a:p>
        </p:txBody>
      </p:sp>
    </p:spTree>
    <p:extLst>
      <p:ext uri="{BB962C8B-B14F-4D97-AF65-F5344CB8AC3E}">
        <p14:creationId xmlns:p14="http://schemas.microsoft.com/office/powerpoint/2010/main" val="278315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33</a:t>
            </a:fld>
            <a:endParaRPr lang="en-US"/>
          </a:p>
        </p:txBody>
      </p:sp>
    </p:spTree>
    <p:extLst>
      <p:ext uri="{BB962C8B-B14F-4D97-AF65-F5344CB8AC3E}">
        <p14:creationId xmlns:p14="http://schemas.microsoft.com/office/powerpoint/2010/main" val="23625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one or</a:t>
            </a:r>
            <a:r>
              <a:rPr lang="en-US" baseline="0" dirty="0"/>
              <a:t> several examples of student’s writing  (narrative or expository) </a:t>
            </a:r>
          </a:p>
          <a:p>
            <a:r>
              <a:rPr lang="en-US" baseline="0" dirty="0"/>
              <a:t>Read and get general impression, reread and mark all errors  (categorize errors later)</a:t>
            </a:r>
          </a:p>
          <a:p>
            <a:r>
              <a:rPr lang="en-US" baseline="0" dirty="0"/>
              <a:t>Combine this info with test results to plan instruction</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35</a:t>
            </a:fld>
            <a:endParaRPr lang="en-US"/>
          </a:p>
        </p:txBody>
      </p:sp>
    </p:spTree>
    <p:extLst>
      <p:ext uri="{BB962C8B-B14F-4D97-AF65-F5344CB8AC3E}">
        <p14:creationId xmlns:p14="http://schemas.microsoft.com/office/powerpoint/2010/main" val="337895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36</a:t>
            </a:fld>
            <a:endParaRPr lang="en-US"/>
          </a:p>
        </p:txBody>
      </p:sp>
    </p:spTree>
    <p:extLst>
      <p:ext uri="{BB962C8B-B14F-4D97-AF65-F5344CB8AC3E}">
        <p14:creationId xmlns:p14="http://schemas.microsoft.com/office/powerpoint/2010/main" val="18817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38</a:t>
            </a:fld>
            <a:endParaRPr lang="en-US"/>
          </a:p>
        </p:txBody>
      </p:sp>
    </p:spTree>
    <p:extLst>
      <p:ext uri="{BB962C8B-B14F-4D97-AF65-F5344CB8AC3E}">
        <p14:creationId xmlns:p14="http://schemas.microsoft.com/office/powerpoint/2010/main" val="10040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WIIIP ha</a:t>
            </a:r>
            <a:r>
              <a:rPr lang="en-US" baseline="0" dirty="0"/>
              <a:t>s a library of interventions theoretically linked to CHC broad and narrow abilities and conceptually linked to the cognitive processing requirements of each test.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39</a:t>
            </a:fld>
            <a:endParaRPr lang="en-US"/>
          </a:p>
        </p:txBody>
      </p:sp>
    </p:spTree>
    <p:extLst>
      <p:ext uri="{BB962C8B-B14F-4D97-AF65-F5344CB8AC3E}">
        <p14:creationId xmlns:p14="http://schemas.microsoft.com/office/powerpoint/2010/main" val="13503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WIIIP ha</a:t>
            </a:r>
            <a:r>
              <a:rPr lang="en-US" baseline="0" dirty="0"/>
              <a:t>s a library of interventions theoretically linked to CHC broad and narrow abilities and conceptually linked to the cognitive processing requirements of each test.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40</a:t>
            </a:fld>
            <a:endParaRPr lang="en-US"/>
          </a:p>
        </p:txBody>
      </p:sp>
    </p:spTree>
    <p:extLst>
      <p:ext uri="{BB962C8B-B14F-4D97-AF65-F5344CB8AC3E}">
        <p14:creationId xmlns:p14="http://schemas.microsoft.com/office/powerpoint/2010/main" val="13503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WIIIP ha</a:t>
            </a:r>
            <a:r>
              <a:rPr lang="en-US" baseline="0" dirty="0"/>
              <a:t>s a library of interventions theoretically linked to CHC broad and narrow abilities and conceptually linked to the cognitive processing requirements of each test.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42</a:t>
            </a:fld>
            <a:endParaRPr lang="en-US"/>
          </a:p>
        </p:txBody>
      </p:sp>
    </p:spTree>
    <p:extLst>
      <p:ext uri="{BB962C8B-B14F-4D97-AF65-F5344CB8AC3E}">
        <p14:creationId xmlns:p14="http://schemas.microsoft.com/office/powerpoint/2010/main" val="13503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WIIIP ha</a:t>
            </a:r>
            <a:r>
              <a:rPr lang="en-US" baseline="0" dirty="0"/>
              <a:t>s a library of interventions theoretically linked to CHC broad and narrow abilities and conceptually linked to the cognitive processing requirements of each test.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44</a:t>
            </a:fld>
            <a:endParaRPr lang="en-US"/>
          </a:p>
        </p:txBody>
      </p:sp>
    </p:spTree>
    <p:extLst>
      <p:ext uri="{BB962C8B-B14F-4D97-AF65-F5344CB8AC3E}">
        <p14:creationId xmlns:p14="http://schemas.microsoft.com/office/powerpoint/2010/main" val="13503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DDF12-E7BC-7B4F-87B9-7796D7463E71}" type="slidenum">
              <a:rPr lang="en-US" smtClean="0"/>
              <a:t>9</a:t>
            </a:fld>
            <a:endParaRPr lang="en-US" dirty="0"/>
          </a:p>
        </p:txBody>
      </p:sp>
    </p:spTree>
    <p:extLst>
      <p:ext uri="{BB962C8B-B14F-4D97-AF65-F5344CB8AC3E}">
        <p14:creationId xmlns:p14="http://schemas.microsoft.com/office/powerpoint/2010/main" val="3645979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Formative Assessment is a process</a:t>
            </a:r>
            <a:r>
              <a:rPr lang="en-US" baseline="0" dirty="0"/>
              <a:t> used during instruction to provide feedback which is used to adjust instruction.</a:t>
            </a:r>
          </a:p>
          <a:p>
            <a:r>
              <a:rPr lang="en-US" baseline="0" dirty="0"/>
              <a:t>Formative interventions provide item-level feedback after testing which can be used to address gaps in learning and differentiate instruction for specific student.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46</a:t>
            </a:fld>
            <a:endParaRPr lang="en-US"/>
          </a:p>
        </p:txBody>
      </p:sp>
    </p:spTree>
    <p:extLst>
      <p:ext uri="{BB962C8B-B14F-4D97-AF65-F5344CB8AC3E}">
        <p14:creationId xmlns:p14="http://schemas.microsoft.com/office/powerpoint/2010/main" val="1883087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a:p>
        </p:txBody>
      </p:sp>
      <p:sp>
        <p:nvSpPr>
          <p:cNvPr id="4" name="Slide Number Placeholder 3"/>
          <p:cNvSpPr>
            <a:spLocks noGrp="1"/>
          </p:cNvSpPr>
          <p:nvPr>
            <p:ph type="sldNum" sz="quarter" idx="10"/>
          </p:nvPr>
        </p:nvSpPr>
        <p:spPr/>
        <p:txBody>
          <a:bodyPr/>
          <a:lstStyle/>
          <a:p>
            <a:fld id="{767DDF12-E7BC-7B4F-87B9-7796D7463E71}" type="slidenum">
              <a:rPr lang="en-US" smtClean="0"/>
              <a:t>50</a:t>
            </a:fld>
            <a:endParaRPr lang="en-US"/>
          </a:p>
        </p:txBody>
      </p:sp>
    </p:spTree>
    <p:extLst>
      <p:ext uri="{BB962C8B-B14F-4D97-AF65-F5344CB8AC3E}">
        <p14:creationId xmlns:p14="http://schemas.microsoft.com/office/powerpoint/2010/main" val="3378959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51</a:t>
            </a:fld>
            <a:endParaRPr lang="en-US"/>
          </a:p>
        </p:txBody>
      </p:sp>
    </p:spTree>
    <p:extLst>
      <p:ext uri="{BB962C8B-B14F-4D97-AF65-F5344CB8AC3E}">
        <p14:creationId xmlns:p14="http://schemas.microsoft.com/office/powerpoint/2010/main" val="99908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52</a:t>
            </a:fld>
            <a:endParaRPr lang="en-US"/>
          </a:p>
        </p:txBody>
      </p:sp>
    </p:spTree>
    <p:extLst>
      <p:ext uri="{BB962C8B-B14F-4D97-AF65-F5344CB8AC3E}">
        <p14:creationId xmlns:p14="http://schemas.microsoft.com/office/powerpoint/2010/main" val="217522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53</a:t>
            </a:fld>
            <a:endParaRPr lang="en-US"/>
          </a:p>
        </p:txBody>
      </p:sp>
    </p:spTree>
    <p:extLst>
      <p:ext uri="{BB962C8B-B14F-4D97-AF65-F5344CB8AC3E}">
        <p14:creationId xmlns:p14="http://schemas.microsoft.com/office/powerpoint/2010/main" val="2683604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document in resources tab. </a:t>
            </a:r>
          </a:p>
        </p:txBody>
      </p:sp>
      <p:sp>
        <p:nvSpPr>
          <p:cNvPr id="4" name="Slide Number Placeholder 3"/>
          <p:cNvSpPr>
            <a:spLocks noGrp="1"/>
          </p:cNvSpPr>
          <p:nvPr>
            <p:ph type="sldNum" sz="quarter" idx="5"/>
          </p:nvPr>
        </p:nvSpPr>
        <p:spPr/>
        <p:txBody>
          <a:bodyPr/>
          <a:lstStyle/>
          <a:p>
            <a:fld id="{767DDF12-E7BC-7B4F-87B9-7796D7463E71}" type="slidenum">
              <a:rPr lang="en-US" smtClean="0"/>
              <a:t>55</a:t>
            </a:fld>
            <a:endParaRPr lang="en-US" dirty="0"/>
          </a:p>
        </p:txBody>
      </p:sp>
    </p:spTree>
    <p:extLst>
      <p:ext uri="{BB962C8B-B14F-4D97-AF65-F5344CB8AC3E}">
        <p14:creationId xmlns:p14="http://schemas.microsoft.com/office/powerpoint/2010/main" val="480251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Released to describe the useful features of the Woodcock-Johnson that may be included in an evaluation for dyslexia, present the WJ IV Dyslexia Profile of Scores, and describe the WJ IV Dyslexia Summary Report. Available through Resources Tab on RS. </a:t>
            </a:r>
          </a:p>
        </p:txBody>
      </p:sp>
      <p:sp>
        <p:nvSpPr>
          <p:cNvPr id="4" name="Slide Number Placeholder 3"/>
          <p:cNvSpPr>
            <a:spLocks noGrp="1"/>
          </p:cNvSpPr>
          <p:nvPr>
            <p:ph type="sldNum" sz="quarter" idx="5"/>
          </p:nvPr>
        </p:nvSpPr>
        <p:spPr/>
        <p:txBody>
          <a:bodyPr/>
          <a:lstStyle/>
          <a:p>
            <a:fld id="{767DDF12-E7BC-7B4F-87B9-7796D7463E71}" type="slidenum">
              <a:rPr lang="en-US" smtClean="0"/>
              <a:t>56</a:t>
            </a:fld>
            <a:endParaRPr lang="en-US" dirty="0"/>
          </a:p>
        </p:txBody>
      </p:sp>
    </p:spTree>
    <p:extLst>
      <p:ext uri="{BB962C8B-B14F-4D97-AF65-F5344CB8AC3E}">
        <p14:creationId xmlns:p14="http://schemas.microsoft.com/office/powerpoint/2010/main" val="3440917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58</a:t>
            </a:fld>
            <a:endParaRPr lang="en-US"/>
          </a:p>
        </p:txBody>
      </p:sp>
    </p:spTree>
    <p:extLst>
      <p:ext uri="{BB962C8B-B14F-4D97-AF65-F5344CB8AC3E}">
        <p14:creationId xmlns:p14="http://schemas.microsoft.com/office/powerpoint/2010/main" val="2333426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framework also considers cognitive abilities as possible contributing factors, in addition to possible strengths (so areas not related to reading)</a:t>
            </a:r>
          </a:p>
        </p:txBody>
      </p:sp>
      <p:sp>
        <p:nvSpPr>
          <p:cNvPr id="4" name="Slide Number Placeholder 3"/>
          <p:cNvSpPr>
            <a:spLocks noGrp="1"/>
          </p:cNvSpPr>
          <p:nvPr>
            <p:ph type="sldNum" sz="quarter" idx="10"/>
          </p:nvPr>
        </p:nvSpPr>
        <p:spPr/>
        <p:txBody>
          <a:bodyPr/>
          <a:lstStyle/>
          <a:p>
            <a:fld id="{F66EE876-BB6F-490F-B204-AC4E02EFBE36}" type="slidenum">
              <a:rPr lang="en-US" smtClean="0"/>
              <a:t>60</a:t>
            </a:fld>
            <a:endParaRPr lang="en-US"/>
          </a:p>
        </p:txBody>
      </p:sp>
    </p:spTree>
    <p:extLst>
      <p:ext uri="{BB962C8B-B14F-4D97-AF65-F5344CB8AC3E}">
        <p14:creationId xmlns:p14="http://schemas.microsoft.com/office/powerpoint/2010/main" val="2321329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63</a:t>
            </a:fld>
            <a:endParaRPr lang="en-US"/>
          </a:p>
        </p:txBody>
      </p:sp>
    </p:spTree>
    <p:extLst>
      <p:ext uri="{BB962C8B-B14F-4D97-AF65-F5344CB8AC3E}">
        <p14:creationId xmlns:p14="http://schemas.microsoft.com/office/powerpoint/2010/main" val="199381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Score: To</a:t>
            </a:r>
            <a:r>
              <a:rPr lang="en-US" baseline="0" dirty="0"/>
              <a:t> describe relative standing in norm group (among same age or grade peers).  These are the classification ranges and labels used in WJ IV including: </a:t>
            </a:r>
          </a:p>
          <a:p>
            <a:endParaRPr lang="en-US" baseline="0" dirty="0"/>
          </a:p>
          <a:p>
            <a:r>
              <a:rPr lang="en-US" b="1" dirty="0">
                <a:effectLst/>
              </a:rPr>
              <a:t>Score Range		Percentile Rank	Range Classification</a:t>
            </a:r>
          </a:p>
          <a:p>
            <a:r>
              <a:rPr lang="en-US" b="0" dirty="0">
                <a:effectLst/>
              </a:rPr>
              <a:t>131 and above		98 to 99.9		Very Superior</a:t>
            </a:r>
          </a:p>
          <a:p>
            <a:r>
              <a:rPr lang="en-US" b="0" dirty="0">
                <a:effectLst/>
              </a:rPr>
              <a:t>121 to 130		92 to 97		Superior</a:t>
            </a:r>
          </a:p>
          <a:p>
            <a:r>
              <a:rPr lang="en-US" b="0" dirty="0">
                <a:effectLst/>
              </a:rPr>
              <a:t>111 to 120		76 to 91		High Average</a:t>
            </a:r>
          </a:p>
          <a:p>
            <a:r>
              <a:rPr lang="en-US" b="0" dirty="0">
                <a:effectLst/>
              </a:rPr>
              <a:t>90 to 110		25 to 75		Average</a:t>
            </a:r>
          </a:p>
          <a:p>
            <a:r>
              <a:rPr lang="en-US" b="0" dirty="0">
                <a:effectLst/>
              </a:rPr>
              <a:t>80 to 89		9 to 24			Low Average</a:t>
            </a:r>
          </a:p>
          <a:p>
            <a:r>
              <a:rPr lang="en-US" b="0" dirty="0">
                <a:effectLst/>
              </a:rPr>
              <a:t>70 to 79		3 to 8			Low</a:t>
            </a:r>
          </a:p>
          <a:p>
            <a:r>
              <a:rPr lang="en-US" b="0" dirty="0">
                <a:effectLst/>
              </a:rPr>
              <a:t>69 and below		0.1 to 2		Very Low</a:t>
            </a:r>
          </a:p>
          <a:p>
            <a:endParaRPr lang="en-US" b="0" dirty="0">
              <a:effectLst/>
            </a:endParaRPr>
          </a:p>
          <a:p>
            <a:r>
              <a:rPr lang="en-US" b="0" i="0" dirty="0">
                <a:solidFill>
                  <a:srgbClr val="666666"/>
                </a:solidFill>
                <a:effectLst/>
                <a:latin typeface="Open Sans" panose="020B0606030504020204" pitchFamily="34" charset="0"/>
              </a:rPr>
              <a:t>The W-DIFF score is the difference between an individual’s ability and the ability of the average person at his or her age or grade. The W-DIFF is used to link instructional interventions to an individual’s test or cluster scores. W-DIFF is similar to the decibel scale, which is used to measure hearing. Normal hearing is referenced at 0. If an individual has hearing loss of -30 decibels, this indicates the additional amplitude needed for that person to hear a standard signal a normal hearing person would hear at 0. </a:t>
            </a:r>
          </a:p>
          <a:p>
            <a:endParaRPr lang="en-US" b="0" i="0" dirty="0">
              <a:solidFill>
                <a:srgbClr val="666666"/>
              </a:solidFill>
              <a:effectLst/>
              <a:latin typeface="Open Sans" panose="020B0606030504020204" pitchFamily="34" charset="0"/>
            </a:endParaRPr>
          </a:p>
          <a:p>
            <a:r>
              <a:rPr lang="en-US" b="0" i="0" dirty="0">
                <a:solidFill>
                  <a:srgbClr val="666666"/>
                </a:solidFill>
                <a:effectLst/>
                <a:latin typeface="Open Sans" panose="020B0606030504020204" pitchFamily="34" charset="0"/>
              </a:rPr>
              <a:t>Degree of proficiency scores are metrics derived by transforming the W-DIFF scores, which show how a child performs on a functional level versus tasks that typical children in their same age group or grade would perform at a 90% level of efficiency. Scores can range from 100/90 to 0/90. The table below shows a detailed view of RPI scores, perceived functionality, and the score’s implication for the child’s academic achievement.</a:t>
            </a:r>
          </a:p>
          <a:p>
            <a:endParaRPr lang="en-US" b="0" i="0" dirty="0">
              <a:solidFill>
                <a:srgbClr val="666666"/>
              </a:solidFill>
              <a:effectLst/>
              <a:latin typeface="Open Sans" panose="020B0606030504020204" pitchFamily="34" charset="0"/>
            </a:endParaRPr>
          </a:p>
          <a:p>
            <a:r>
              <a:rPr lang="en-US" b="1" dirty="0">
                <a:effectLst/>
              </a:rPr>
              <a:t>RPI Score		Functionality					Expected Difficulty in Academic Area</a:t>
            </a:r>
          </a:p>
          <a:p>
            <a:r>
              <a:rPr lang="en-US" dirty="0">
                <a:effectLst/>
              </a:rPr>
              <a:t>100/90			Very Advanced				Extremely Easy</a:t>
            </a:r>
          </a:p>
          <a:p>
            <a:r>
              <a:rPr lang="en-US" dirty="0">
                <a:effectLst/>
              </a:rPr>
              <a:t>98/90 to 100/90	Advanced					Very Easy</a:t>
            </a:r>
          </a:p>
          <a:p>
            <a:r>
              <a:rPr lang="en-US" dirty="0">
                <a:effectLst/>
              </a:rPr>
              <a:t>95/90			Within Normal Limits to Advanced		Easy</a:t>
            </a:r>
          </a:p>
          <a:p>
            <a:r>
              <a:rPr lang="en-US" dirty="0">
                <a:effectLst/>
              </a:rPr>
              <a:t>82/90 to 95/90		Within Normal Limits				Manageable</a:t>
            </a:r>
          </a:p>
          <a:p>
            <a:r>
              <a:rPr lang="en-US" dirty="0">
                <a:effectLst/>
              </a:rPr>
              <a:t>67/90 to 82/90		Mildly Impaired to Within Normal Limits	Difficult</a:t>
            </a:r>
          </a:p>
          <a:p>
            <a:r>
              <a:rPr lang="en-US" dirty="0">
                <a:effectLst/>
              </a:rPr>
              <a:t>24/90 to 67/90		Mildly Impaired				Very Difficult</a:t>
            </a:r>
          </a:p>
          <a:p>
            <a:r>
              <a:rPr lang="en-US" dirty="0">
                <a:effectLst/>
              </a:rPr>
              <a:t>3/90 to 24/90		Moderately Impaired				Extremely Difficult</a:t>
            </a:r>
          </a:p>
          <a:p>
            <a:r>
              <a:rPr lang="en-US" dirty="0">
                <a:effectLst/>
              </a:rPr>
              <a:t>0/90 to 3/90		Severely Impaired				Impossible</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10</a:t>
            </a:fld>
            <a:endParaRPr lang="en-US"/>
          </a:p>
        </p:txBody>
      </p:sp>
    </p:spTree>
    <p:extLst>
      <p:ext uri="{BB962C8B-B14F-4D97-AF65-F5344CB8AC3E}">
        <p14:creationId xmlns:p14="http://schemas.microsoft.com/office/powerpoint/2010/main" val="112099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DDF12-E7BC-7B4F-87B9-7796D7463E71}" type="slidenum">
              <a:rPr lang="en-US" smtClean="0"/>
              <a:t>64</a:t>
            </a:fld>
            <a:endParaRPr lang="en-US" dirty="0"/>
          </a:p>
        </p:txBody>
      </p:sp>
    </p:spTree>
    <p:extLst>
      <p:ext uri="{BB962C8B-B14F-4D97-AF65-F5344CB8AC3E}">
        <p14:creationId xmlns:p14="http://schemas.microsoft.com/office/powerpoint/2010/main" val="899855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note that a Grade level must be entered into a student’s test record in order for them to populate in the Roster Report. </a:t>
            </a:r>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65</a:t>
            </a:fld>
            <a:endParaRPr lang="en-US"/>
          </a:p>
        </p:txBody>
      </p:sp>
    </p:spTree>
    <p:extLst>
      <p:ext uri="{BB962C8B-B14F-4D97-AF65-F5344CB8AC3E}">
        <p14:creationId xmlns:p14="http://schemas.microsoft.com/office/powerpoint/2010/main" val="1299001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Dyslexia Report is an add-on to WIIIP</a:t>
            </a:r>
            <a:r>
              <a:rPr lang="en-US" baseline="0" dirty="0"/>
              <a:t> and can only be accessed. </a:t>
            </a:r>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68</a:t>
            </a:fld>
            <a:endParaRPr lang="en-US"/>
          </a:p>
        </p:txBody>
      </p:sp>
    </p:spTree>
    <p:extLst>
      <p:ext uri="{BB962C8B-B14F-4D97-AF65-F5344CB8AC3E}">
        <p14:creationId xmlns:p14="http://schemas.microsoft.com/office/powerpoint/2010/main" val="1299001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72</a:t>
            </a:fld>
            <a:endParaRPr lang="en-US"/>
          </a:p>
        </p:txBody>
      </p:sp>
    </p:spTree>
    <p:extLst>
      <p:ext uri="{BB962C8B-B14F-4D97-AF65-F5344CB8AC3E}">
        <p14:creationId xmlns:p14="http://schemas.microsoft.com/office/powerpoint/2010/main" val="129900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a:p>
        </p:txBody>
      </p:sp>
      <p:sp>
        <p:nvSpPr>
          <p:cNvPr id="4" name="Slide Number Placeholder 3"/>
          <p:cNvSpPr>
            <a:spLocks noGrp="1"/>
          </p:cNvSpPr>
          <p:nvPr>
            <p:ph type="sldNum" sz="quarter" idx="10"/>
          </p:nvPr>
        </p:nvSpPr>
        <p:spPr/>
        <p:txBody>
          <a:bodyPr/>
          <a:lstStyle/>
          <a:p>
            <a:fld id="{767DDF12-E7BC-7B4F-87B9-7796D7463E71}" type="slidenum">
              <a:rPr lang="en-US" smtClean="0"/>
              <a:t>82</a:t>
            </a:fld>
            <a:endParaRPr lang="en-US"/>
          </a:p>
        </p:txBody>
      </p:sp>
    </p:spTree>
    <p:extLst>
      <p:ext uri="{BB962C8B-B14F-4D97-AF65-F5344CB8AC3E}">
        <p14:creationId xmlns:p14="http://schemas.microsoft.com/office/powerpoint/2010/main" val="3378959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83</a:t>
            </a:fld>
            <a:endParaRPr lang="en-US"/>
          </a:p>
        </p:txBody>
      </p:sp>
    </p:spTree>
    <p:extLst>
      <p:ext uri="{BB962C8B-B14F-4D97-AF65-F5344CB8AC3E}">
        <p14:creationId xmlns:p14="http://schemas.microsoft.com/office/powerpoint/2010/main" val="4123279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84</a:t>
            </a:fld>
            <a:endParaRPr lang="en-US"/>
          </a:p>
        </p:txBody>
      </p:sp>
    </p:spTree>
    <p:extLst>
      <p:ext uri="{BB962C8B-B14F-4D97-AF65-F5344CB8AC3E}">
        <p14:creationId xmlns:p14="http://schemas.microsoft.com/office/powerpoint/2010/main" val="412327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can select 68%, 90%</a:t>
            </a:r>
            <a:r>
              <a:rPr lang="en-US" baseline="0" dirty="0"/>
              <a:t> or 95% level of confidence for this part of the report or the table of scores.</a:t>
            </a:r>
          </a:p>
          <a:p>
            <a:r>
              <a:rPr lang="en-US" baseline="0" dirty="0"/>
              <a:t>The appended interpretation that can be included always uses the 68% level to interpret differences between tests/clusters.</a:t>
            </a:r>
          </a:p>
        </p:txBody>
      </p:sp>
      <p:sp>
        <p:nvSpPr>
          <p:cNvPr id="4" name="Slide Number Placeholder 3"/>
          <p:cNvSpPr>
            <a:spLocks noGrp="1"/>
          </p:cNvSpPr>
          <p:nvPr>
            <p:ph type="sldNum" sz="quarter" idx="10"/>
          </p:nvPr>
        </p:nvSpPr>
        <p:spPr/>
        <p:txBody>
          <a:bodyPr/>
          <a:lstStyle/>
          <a:p>
            <a:fld id="{767DDF12-E7BC-7B4F-87B9-7796D7463E71}" type="slidenum">
              <a:rPr lang="en-US" smtClean="0"/>
              <a:t>11</a:t>
            </a:fld>
            <a:endParaRPr lang="en-US"/>
          </a:p>
        </p:txBody>
      </p:sp>
    </p:spTree>
    <p:extLst>
      <p:ext uri="{BB962C8B-B14F-4D97-AF65-F5344CB8AC3E}">
        <p14:creationId xmlns:p14="http://schemas.microsoft.com/office/powerpoint/2010/main" val="403921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give this overview for the totality of tests administered. In this example, examinee was only given tests 1-7. </a:t>
            </a:r>
          </a:p>
        </p:txBody>
      </p:sp>
      <p:sp>
        <p:nvSpPr>
          <p:cNvPr id="4" name="Slide Number Placeholder 3"/>
          <p:cNvSpPr>
            <a:spLocks noGrp="1"/>
          </p:cNvSpPr>
          <p:nvPr>
            <p:ph type="sldNum" sz="quarter" idx="10"/>
          </p:nvPr>
        </p:nvSpPr>
        <p:spPr/>
        <p:txBody>
          <a:bodyPr/>
          <a:lstStyle/>
          <a:p>
            <a:fld id="{767DDF12-E7BC-7B4F-87B9-7796D7463E71}" type="slidenum">
              <a:rPr lang="en-US" smtClean="0"/>
              <a:t>12</a:t>
            </a:fld>
            <a:endParaRPr lang="en-US"/>
          </a:p>
        </p:txBody>
      </p:sp>
    </p:spTree>
    <p:extLst>
      <p:ext uri="{BB962C8B-B14F-4D97-AF65-F5344CB8AC3E}">
        <p14:creationId xmlns:p14="http://schemas.microsoft.com/office/powerpoint/2010/main" val="54545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a:t>
            </a:r>
            <a:r>
              <a:rPr lang="en-US" baseline="0" dirty="0"/>
              <a:t> 10-7</a:t>
            </a:r>
          </a:p>
          <a:p>
            <a:r>
              <a:rPr lang="en-US" baseline="0" dirty="0"/>
              <a:t>Grade: 5.7</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13</a:t>
            </a:fld>
            <a:endParaRPr lang="en-US"/>
          </a:p>
        </p:txBody>
      </p:sp>
    </p:spTree>
    <p:extLst>
      <p:ext uri="{BB962C8B-B14F-4D97-AF65-F5344CB8AC3E}">
        <p14:creationId xmlns:p14="http://schemas.microsoft.com/office/powerpoint/2010/main" val="206990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a:t>
            </a:r>
            <a:r>
              <a:rPr lang="en-US" baseline="0" dirty="0"/>
              <a:t> 10-7</a:t>
            </a:r>
          </a:p>
          <a:p>
            <a:r>
              <a:rPr lang="en-US" baseline="0" dirty="0"/>
              <a:t>Grade: 5.7</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14</a:t>
            </a:fld>
            <a:endParaRPr lang="en-US"/>
          </a:p>
        </p:txBody>
      </p:sp>
    </p:spTree>
    <p:extLst>
      <p:ext uri="{BB962C8B-B14F-4D97-AF65-F5344CB8AC3E}">
        <p14:creationId xmlns:p14="http://schemas.microsoft.com/office/powerpoint/2010/main" val="260838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DDF12-E7BC-7B4F-87B9-7796D7463E71}" type="slidenum">
              <a:rPr lang="en-US" smtClean="0"/>
              <a:t>17</a:t>
            </a:fld>
            <a:endParaRPr lang="en-US" dirty="0"/>
          </a:p>
        </p:txBody>
      </p:sp>
    </p:spTree>
    <p:extLst>
      <p:ext uri="{BB962C8B-B14F-4D97-AF65-F5344CB8AC3E}">
        <p14:creationId xmlns:p14="http://schemas.microsoft.com/office/powerpoint/2010/main" val="162541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Reviewed</a:t>
            </a:r>
            <a:r>
              <a:rPr lang="en-US" baseline="0" dirty="0"/>
              <a:t> by expert clinicians and </a:t>
            </a:r>
            <a:r>
              <a:rPr lang="en-US" dirty="0"/>
              <a:t>Field tested</a:t>
            </a:r>
          </a:p>
          <a:p>
            <a:r>
              <a:rPr lang="en-US" dirty="0"/>
              <a:t>Provides a means to help</a:t>
            </a:r>
            <a:r>
              <a:rPr lang="en-US" baseline="0" dirty="0"/>
              <a:t> interpret scores in the context of relevant environmental, individual, and test situations.</a:t>
            </a:r>
          </a:p>
          <a:p>
            <a:endParaRPr lang="en-US" baseline="0" dirty="0"/>
          </a:p>
          <a:p>
            <a:r>
              <a:rPr lang="en-US" baseline="0" dirty="0"/>
              <a:t>Parent checklists available in Spanish and English</a:t>
            </a:r>
          </a:p>
          <a:p>
            <a:r>
              <a:rPr lang="en-US" baseline="0" dirty="0"/>
              <a:t>Parent checklists available in school age and preschool</a:t>
            </a:r>
          </a:p>
          <a:p>
            <a:endParaRPr lang="en-US" dirty="0"/>
          </a:p>
        </p:txBody>
      </p:sp>
      <p:sp>
        <p:nvSpPr>
          <p:cNvPr id="4" name="Slide Number Placeholder 3"/>
          <p:cNvSpPr>
            <a:spLocks noGrp="1"/>
          </p:cNvSpPr>
          <p:nvPr>
            <p:ph type="sldNum" sz="quarter" idx="10"/>
          </p:nvPr>
        </p:nvSpPr>
        <p:spPr/>
        <p:txBody>
          <a:bodyPr/>
          <a:lstStyle/>
          <a:p>
            <a:fld id="{241D135F-42C0-44DA-8A8B-E48AE52E00AC}" type="slidenum">
              <a:rPr lang="en-US" smtClean="0"/>
              <a:t>19</a:t>
            </a:fld>
            <a:endParaRPr lang="en-US"/>
          </a:p>
        </p:txBody>
      </p:sp>
    </p:spTree>
    <p:extLst>
      <p:ext uri="{BB962C8B-B14F-4D97-AF65-F5344CB8AC3E}">
        <p14:creationId xmlns:p14="http://schemas.microsoft.com/office/powerpoint/2010/main" val="160076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7074"/>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0F437AF-7649-4DEF-B25C-5069C99FD632}"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38122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CC00279-DB5F-4ADA-A201-C23C80F90295}"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55543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5" name="bottom graphic"/>
          <p:cNvGrpSpPr/>
          <p:nvPr/>
        </p:nvGrpSpPr>
        <p:grpSpPr>
          <a:xfrm>
            <a:off x="0" y="5396848"/>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Vertical Title 1"/>
          <p:cNvSpPr>
            <a:spLocks noGrp="1"/>
          </p:cNvSpPr>
          <p:nvPr>
            <p:ph type="title" orient="vert"/>
          </p:nvPr>
        </p:nvSpPr>
        <p:spPr>
          <a:xfrm>
            <a:off x="7315200" y="1150519"/>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9"/>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55A774-388D-4A4F-9B9C-F2093E3C8BE1}"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40471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rinter-friendly">
    <p:spTree>
      <p:nvGrpSpPr>
        <p:cNvPr id="1" name=""/>
        <p:cNvGrpSpPr/>
        <p:nvPr/>
      </p:nvGrpSpPr>
      <p:grpSpPr>
        <a:xfrm>
          <a:off x="0" y="0"/>
          <a:ext cx="0" cy="0"/>
          <a:chOff x="0" y="0"/>
          <a:chExt cx="0" cy="0"/>
        </a:xfrm>
      </p:grpSpPr>
      <p:grpSp>
        <p:nvGrpSpPr>
          <p:cNvPr id="5" name="Group 4"/>
          <p:cNvGrpSpPr/>
          <p:nvPr userDrawn="1"/>
        </p:nvGrpSpPr>
        <p:grpSpPr>
          <a:xfrm>
            <a:off x="500784" y="442000"/>
            <a:ext cx="8192173" cy="5456923"/>
            <a:chOff x="500784" y="442000"/>
            <a:chExt cx="8192173" cy="5456923"/>
          </a:xfrm>
        </p:grpSpPr>
        <p:sp>
          <p:nvSpPr>
            <p:cNvPr id="9" name="Rectangle 8"/>
            <p:cNvSpPr/>
            <p:nvPr userDrawn="1"/>
          </p:nvSpPr>
          <p:spPr>
            <a:xfrm>
              <a:off x="500784" y="1646968"/>
              <a:ext cx="7150604" cy="4251955"/>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MH_vertica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2912" y="442000"/>
              <a:ext cx="1650045" cy="1039328"/>
            </a:xfrm>
            <a:prstGeom prst="rect">
              <a:avLst/>
            </a:prstGeom>
          </p:spPr>
        </p:pic>
      </p:grpSp>
      <p:sp>
        <p:nvSpPr>
          <p:cNvPr id="2" name="Title 1"/>
          <p:cNvSpPr>
            <a:spLocks noGrp="1"/>
          </p:cNvSpPr>
          <p:nvPr>
            <p:ph type="ctrTitle"/>
          </p:nvPr>
        </p:nvSpPr>
        <p:spPr>
          <a:xfrm>
            <a:off x="701675" y="1660525"/>
            <a:ext cx="6400022" cy="734590"/>
          </a:xfrm>
        </p:spPr>
        <p:txBody>
          <a:bodyPr lIns="0" rIns="0" anchor="t">
            <a:noAutofit/>
          </a:bodyPr>
          <a:lstStyle>
            <a:lvl1pPr algn="l">
              <a:defRPr sz="40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701675" y="2305339"/>
            <a:ext cx="6400800" cy="1593273"/>
          </a:xfrm>
        </p:spPr>
        <p:txBody>
          <a:bodyPr lIns="0" rIns="0" anchor="t">
            <a:noAutofit/>
          </a:bodyPr>
          <a:lstStyle>
            <a:lvl1pPr marL="0" indent="0" algn="l">
              <a:buNone/>
              <a:defRPr sz="2400" b="1">
                <a:solidFill>
                  <a:srgbClr val="F2A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Content Placeholder 10"/>
          <p:cNvSpPr>
            <a:spLocks noGrp="1"/>
          </p:cNvSpPr>
          <p:nvPr>
            <p:ph sz="quarter" idx="10"/>
          </p:nvPr>
        </p:nvSpPr>
        <p:spPr>
          <a:xfrm>
            <a:off x="701675"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161840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169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4" name="Group 3"/>
          <p:cNvGrpSpPr/>
          <p:nvPr userDrawn="1"/>
        </p:nvGrpSpPr>
        <p:grpSpPr>
          <a:xfrm>
            <a:off x="457200" y="442000"/>
            <a:ext cx="8235757" cy="5504790"/>
            <a:chOff x="457200" y="442000"/>
            <a:chExt cx="8235757" cy="5504790"/>
          </a:xfrm>
        </p:grpSpPr>
        <p:sp>
          <p:nvSpPr>
            <p:cNvPr id="9" name="Rectangle 8"/>
            <p:cNvSpPr/>
            <p:nvPr userDrawn="1"/>
          </p:nvSpPr>
          <p:spPr>
            <a:xfrm>
              <a:off x="457200" y="1603390"/>
              <a:ext cx="7251192" cy="4343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MH_vertica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2912" y="442000"/>
              <a:ext cx="1650045" cy="1039328"/>
            </a:xfrm>
            <a:prstGeom prst="rect">
              <a:avLst/>
            </a:prstGeom>
          </p:spPr>
        </p:pic>
      </p:grpSp>
      <p:sp>
        <p:nvSpPr>
          <p:cNvPr id="2" name="Title 1"/>
          <p:cNvSpPr>
            <a:spLocks noGrp="1"/>
          </p:cNvSpPr>
          <p:nvPr>
            <p:ph type="ctrTitle"/>
          </p:nvPr>
        </p:nvSpPr>
        <p:spPr>
          <a:xfrm>
            <a:off x="706001" y="1662793"/>
            <a:ext cx="6400022" cy="734590"/>
          </a:xfrm>
        </p:spPr>
        <p:txBody>
          <a:bodyPr lIns="0" rIns="0" anchor="t">
            <a:noAutofit/>
          </a:bodyPr>
          <a:lstStyle>
            <a:lvl1pPr algn="l">
              <a:defRPr sz="4000"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706001" y="2305216"/>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ontent Placeholder 10"/>
          <p:cNvSpPr>
            <a:spLocks noGrp="1"/>
          </p:cNvSpPr>
          <p:nvPr>
            <p:ph sz="quarter" idx="10"/>
          </p:nvPr>
        </p:nvSpPr>
        <p:spPr>
          <a:xfrm>
            <a:off x="706001"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101784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 Image">
    <p:spTree>
      <p:nvGrpSpPr>
        <p:cNvPr id="1" name=""/>
        <p:cNvGrpSpPr/>
        <p:nvPr/>
      </p:nvGrpSpPr>
      <p:grpSpPr>
        <a:xfrm>
          <a:off x="0" y="0"/>
          <a:ext cx="0" cy="0"/>
          <a:chOff x="0" y="0"/>
          <a:chExt cx="0" cy="0"/>
        </a:xfrm>
      </p:grpSpPr>
      <p:pic>
        <p:nvPicPr>
          <p:cNvPr id="2" name="Picture 1" descr="A5H77N.jpg"/>
          <p:cNvPicPr>
            <a:picLocks noChangeAspect="1"/>
          </p:cNvPicPr>
          <p:nvPr userDrawn="1"/>
        </p:nvPicPr>
        <p:blipFill rotWithShape="1">
          <a:blip r:embed="rId2">
            <a:extLst>
              <a:ext uri="{28A0092B-C50C-407E-A947-70E740481C1C}">
                <a14:useLocalDpi xmlns:a14="http://schemas.microsoft.com/office/drawing/2010/main" val="0"/>
              </a:ext>
            </a:extLst>
          </a:blip>
          <a:srcRect l="983" t="7312" r="336" b="4568"/>
          <a:stretch/>
        </p:blipFill>
        <p:spPr>
          <a:xfrm>
            <a:off x="477352" y="1621329"/>
            <a:ext cx="7232339" cy="4305531"/>
          </a:xfrm>
          <a:prstGeom prst="rect">
            <a:avLst/>
          </a:prstGeom>
        </p:spPr>
      </p:pic>
      <p:pic>
        <p:nvPicPr>
          <p:cNvPr id="8" name="Picture 7" descr="HMH_vertical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2912" y="442000"/>
            <a:ext cx="1650045" cy="1039328"/>
          </a:xfrm>
          <a:prstGeom prst="rect">
            <a:avLst/>
          </a:prstGeom>
        </p:spPr>
      </p:pic>
      <p:sp>
        <p:nvSpPr>
          <p:cNvPr id="12" name="Content Placeholder 10"/>
          <p:cNvSpPr>
            <a:spLocks noGrp="1"/>
          </p:cNvSpPr>
          <p:nvPr userDrawn="1">
            <p:ph sz="quarter" idx="10"/>
          </p:nvPr>
        </p:nvSpPr>
        <p:spPr>
          <a:xfrm>
            <a:off x="701675"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
        <p:nvSpPr>
          <p:cNvPr id="4" name="TextBox 3"/>
          <p:cNvSpPr txBox="1"/>
          <p:nvPr userDrawn="1"/>
        </p:nvSpPr>
        <p:spPr>
          <a:xfrm>
            <a:off x="8250090" y="2296884"/>
            <a:ext cx="184666" cy="369332"/>
          </a:xfrm>
          <a:prstGeom prst="rect">
            <a:avLst/>
          </a:prstGeom>
          <a:noFill/>
        </p:spPr>
        <p:txBody>
          <a:bodyPr wrap="none" rtlCol="0">
            <a:spAutoFit/>
          </a:bodyPr>
          <a:lstStyle/>
          <a:p>
            <a:endParaRPr lang="en-US" dirty="0"/>
          </a:p>
        </p:txBody>
      </p:sp>
      <p:sp>
        <p:nvSpPr>
          <p:cNvPr id="20" name="Rectangle 19"/>
          <p:cNvSpPr/>
          <p:nvPr userDrawn="1"/>
        </p:nvSpPr>
        <p:spPr>
          <a:xfrm>
            <a:off x="111126" y="1754187"/>
            <a:ext cx="7143749" cy="2913061"/>
          </a:xfrm>
          <a:prstGeom prst="rect">
            <a:avLst/>
          </a:prstGeom>
          <a:noFill/>
          <a:ln w="3810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Box 6"/>
          <p:cNvSpPr txBox="1">
            <a:spLocks noChangeArrowheads="1"/>
          </p:cNvSpPr>
          <p:nvPr userDrawn="1"/>
        </p:nvSpPr>
        <p:spPr bwMode="auto">
          <a:xfrm>
            <a:off x="730190" y="4435419"/>
            <a:ext cx="4704386" cy="2157599"/>
          </a:xfrm>
          <a:prstGeom prst="rect">
            <a:avLst/>
          </a:prstGeom>
          <a:solidFill>
            <a:schemeClr val="accent6"/>
          </a:solidFill>
          <a:ln w="9525">
            <a:noFill/>
            <a:miter lim="800000"/>
            <a:headEnd/>
            <a:tailEnd/>
          </a:ln>
        </p:spPr>
        <p:txBody>
          <a:bodyPr wrap="square" lIns="91440">
            <a:noAutofit/>
          </a:bodyPr>
          <a:lstStyle/>
          <a:p>
            <a:r>
              <a:rPr lang="en-US" sz="1050" b="1" dirty="0">
                <a:solidFill>
                  <a:schemeClr val="bg1"/>
                </a:solidFill>
                <a:ea typeface="ＭＳ Ｐゴシック" charset="0"/>
                <a:cs typeface="ＭＳ Ｐゴシック" charset="0"/>
              </a:rPr>
              <a:t>Select an image that relates to the presentation subject.</a:t>
            </a:r>
          </a:p>
          <a:p>
            <a:pPr marL="0" algn="l" defTabSz="457200" rtl="0" eaLnBrk="1" latinLnBrk="0" hangingPunct="1"/>
            <a:r>
              <a:rPr lang="en-US" sz="1050" b="1" kern="1200" dirty="0">
                <a:solidFill>
                  <a:schemeClr val="bg1"/>
                </a:solidFill>
                <a:latin typeface="+mn-lt"/>
                <a:ea typeface="ＭＳ Ｐゴシック" charset="0"/>
                <a:cs typeface="ＭＳ Ｐゴシック" charset="0"/>
              </a:rPr>
              <a:t>Do not use an image that reduces</a:t>
            </a:r>
            <a:r>
              <a:rPr lang="en-US" sz="1050" b="1" kern="1200" baseline="0" dirty="0">
                <a:solidFill>
                  <a:schemeClr val="bg1"/>
                </a:solidFill>
                <a:latin typeface="+mn-lt"/>
                <a:ea typeface="ＭＳ Ｐゴシック" charset="0"/>
                <a:cs typeface="ＭＳ Ｐゴシック" charset="0"/>
              </a:rPr>
              <a:t> the visibility </a:t>
            </a:r>
            <a:r>
              <a:rPr lang="en-US" sz="1050" b="1" kern="1200" dirty="0">
                <a:solidFill>
                  <a:schemeClr val="bg1"/>
                </a:solidFill>
                <a:latin typeface="+mn-lt"/>
                <a:ea typeface="ＭＳ Ｐゴシック" charset="0"/>
                <a:cs typeface="ＭＳ Ｐゴシック" charset="0"/>
              </a:rPr>
              <a:t>of the logo.</a:t>
            </a:r>
          </a:p>
          <a:p>
            <a:pPr marL="0" algn="l" defTabSz="457200" rtl="0" eaLnBrk="1" latinLnBrk="0" hangingPunct="1"/>
            <a:r>
              <a:rPr lang="en-US" sz="1050" b="1" kern="1200" dirty="0">
                <a:solidFill>
                  <a:schemeClr val="bg1"/>
                </a:solidFill>
                <a:latin typeface="+mn-lt"/>
                <a:ea typeface="ＭＳ Ｐゴシック" charset="0"/>
                <a:cs typeface="ＭＳ Ｐゴシック" charset="0"/>
              </a:rPr>
              <a:t>Do not use more than one image!</a:t>
            </a:r>
          </a:p>
          <a:p>
            <a:endParaRPr lang="en-US" sz="1000" b="1" dirty="0">
              <a:solidFill>
                <a:schemeClr val="bg1"/>
              </a:solidFill>
              <a:ea typeface="ＭＳ Ｐゴシック" charset="0"/>
              <a:cs typeface="ＭＳ Ｐゴシック" charset="0"/>
            </a:endParaRPr>
          </a:p>
          <a:p>
            <a:r>
              <a:rPr lang="en-US" sz="1000" b="1" dirty="0">
                <a:solidFill>
                  <a:schemeClr val="bg1"/>
                </a:solidFill>
                <a:ea typeface="ＭＳ Ｐゴシック" charset="0"/>
                <a:cs typeface="ＭＳ Ｐゴシック" charset="0"/>
              </a:rPr>
              <a:t>Changing a photo in the image area</a:t>
            </a:r>
          </a:p>
          <a:p>
            <a:r>
              <a:rPr lang="en-US" sz="1000" dirty="0">
                <a:solidFill>
                  <a:schemeClr val="bg1"/>
                </a:solidFill>
                <a:ea typeface="ＭＳ Ｐゴシック" charset="0"/>
                <a:cs typeface="ＭＳ Ｐゴシック" charset="0"/>
              </a:rPr>
              <a:t>In your menu bar select “View” &gt; “Master” &gt; “Slide Master”</a:t>
            </a:r>
          </a:p>
          <a:p>
            <a:r>
              <a:rPr lang="en-US" sz="1000" dirty="0">
                <a:solidFill>
                  <a:schemeClr val="bg1"/>
                </a:solidFill>
                <a:ea typeface="ＭＳ Ｐゴシック" charset="0"/>
                <a:cs typeface="ＭＳ Ｐゴシック" charset="0"/>
              </a:rPr>
              <a:t>Go to the Title Slide Master you wish to change</a:t>
            </a:r>
          </a:p>
          <a:p>
            <a:r>
              <a:rPr lang="en-US" sz="1000" dirty="0">
                <a:solidFill>
                  <a:schemeClr val="bg1"/>
                </a:solidFill>
                <a:ea typeface="ＭＳ Ｐゴシック" charset="0"/>
                <a:cs typeface="ＭＳ Ｐゴシック" charset="0"/>
              </a:rPr>
              <a:t>Select the image and delete </a:t>
            </a:r>
          </a:p>
          <a:p>
            <a:r>
              <a:rPr lang="en-US" sz="1000" dirty="0">
                <a:solidFill>
                  <a:schemeClr val="bg1"/>
                </a:solidFill>
                <a:ea typeface="ＭＳ Ｐゴシック" charset="0"/>
                <a:cs typeface="ＭＳ Ｐゴシック" charset="0"/>
              </a:rPr>
              <a:t>Insert</a:t>
            </a:r>
            <a:r>
              <a:rPr lang="en-US" sz="1000" baseline="0" dirty="0">
                <a:solidFill>
                  <a:schemeClr val="bg1"/>
                </a:solidFill>
                <a:ea typeface="ＭＳ Ｐゴシック" charset="0"/>
                <a:cs typeface="ＭＳ Ｐゴシック" charset="0"/>
              </a:rPr>
              <a:t> new image/photo on page and crop/resize to fit image area</a:t>
            </a:r>
            <a:endParaRPr lang="en-US" sz="1000" dirty="0">
              <a:solidFill>
                <a:schemeClr val="bg1"/>
              </a:solidFill>
              <a:ea typeface="ＭＳ Ｐゴシック" charset="0"/>
              <a:cs typeface="ＭＳ Ｐゴシック" charset="0"/>
            </a:endParaRPr>
          </a:p>
          <a:p>
            <a:r>
              <a:rPr lang="en-US" sz="1000" dirty="0">
                <a:solidFill>
                  <a:schemeClr val="bg1"/>
                </a:solidFill>
                <a:ea typeface="ＭＳ Ｐゴシック" charset="0"/>
                <a:cs typeface="ＭＳ Ｐゴシック" charset="0"/>
              </a:rPr>
              <a:t>Once the new image placement is finalized, select </a:t>
            </a:r>
            <a:r>
              <a:rPr lang="ja-JP" altLang="en-US" sz="1000" dirty="0">
                <a:solidFill>
                  <a:schemeClr val="bg1"/>
                </a:solidFill>
                <a:latin typeface="Arial"/>
                <a:ea typeface="ＭＳ Ｐゴシック" charset="0"/>
                <a:cs typeface="ＭＳ Ｐゴシック" charset="0"/>
              </a:rPr>
              <a:t>“</a:t>
            </a:r>
            <a:r>
              <a:rPr lang="en-US" sz="1000" dirty="0">
                <a:solidFill>
                  <a:schemeClr val="bg1"/>
                </a:solidFill>
                <a:ea typeface="ＭＳ Ｐゴシック" charset="0"/>
                <a:cs typeface="ＭＳ Ｐゴシック" charset="0"/>
              </a:rPr>
              <a:t>Arrange</a:t>
            </a:r>
            <a:r>
              <a:rPr lang="ja-JP" altLang="en-US" sz="1000" dirty="0">
                <a:solidFill>
                  <a:schemeClr val="bg1"/>
                </a:solidFill>
                <a:latin typeface="Arial"/>
                <a:ea typeface="ＭＳ Ｐゴシック" charset="0"/>
                <a:cs typeface="ＭＳ Ｐゴシック" charset="0"/>
              </a:rPr>
              <a:t>”</a:t>
            </a:r>
            <a:r>
              <a:rPr lang="en-US" sz="1000" dirty="0">
                <a:solidFill>
                  <a:schemeClr val="bg1"/>
                </a:solidFill>
                <a:ea typeface="ＭＳ Ｐゴシック" charset="0"/>
                <a:cs typeface="ＭＳ Ｐゴシック" charset="0"/>
              </a:rPr>
              <a:t> &gt; </a:t>
            </a:r>
            <a:r>
              <a:rPr lang="ja-JP" altLang="en-US" sz="1000" dirty="0">
                <a:solidFill>
                  <a:schemeClr val="bg1"/>
                </a:solidFill>
                <a:latin typeface="Arial"/>
                <a:ea typeface="ＭＳ Ｐゴシック" charset="0"/>
                <a:cs typeface="ＭＳ Ｐゴシック" charset="0"/>
              </a:rPr>
              <a:t>“</a:t>
            </a:r>
            <a:r>
              <a:rPr lang="en-US" sz="1000" dirty="0">
                <a:solidFill>
                  <a:schemeClr val="bg1"/>
                </a:solidFill>
                <a:ea typeface="ＭＳ Ｐゴシック" charset="0"/>
                <a:cs typeface="ＭＳ Ｐゴシック" charset="0"/>
              </a:rPr>
              <a:t>Send to back</a:t>
            </a:r>
            <a:r>
              <a:rPr lang="ja-JP" altLang="en-US" sz="1000" dirty="0">
                <a:solidFill>
                  <a:schemeClr val="bg1"/>
                </a:solidFill>
                <a:latin typeface="Arial"/>
                <a:ea typeface="ＭＳ Ｐゴシック" charset="0"/>
                <a:cs typeface="ＭＳ Ｐゴシック" charset="0"/>
              </a:rPr>
              <a:t>”</a:t>
            </a:r>
            <a:endParaRPr lang="en-US" sz="1000" dirty="0">
              <a:solidFill>
                <a:schemeClr val="bg1"/>
              </a:solidFill>
              <a:ea typeface="ＭＳ Ｐゴシック" charset="0"/>
              <a:cs typeface="ＭＳ Ｐゴシック" charset="0"/>
            </a:endParaRPr>
          </a:p>
          <a:p>
            <a:endParaRPr lang="en-US" sz="900" b="1" dirty="0">
              <a:solidFill>
                <a:schemeClr val="bg1"/>
              </a:solidFill>
              <a:ea typeface="ＭＳ Ｐゴシック" charset="0"/>
              <a:cs typeface="ＭＳ Ｐゴシック" charset="0"/>
            </a:endParaRPr>
          </a:p>
          <a:p>
            <a:r>
              <a:rPr lang="en-US" sz="1050" b="1" dirty="0">
                <a:solidFill>
                  <a:schemeClr val="bg1"/>
                </a:solidFill>
                <a:ea typeface="ＭＳ Ｐゴシック" charset="0"/>
                <a:cs typeface="ＭＳ Ｐゴシック" charset="0"/>
              </a:rPr>
              <a:t>Delete these instructions before final use.</a:t>
            </a:r>
            <a:endParaRPr lang="en-US" sz="1000" b="1" dirty="0">
              <a:solidFill>
                <a:schemeClr val="bg1"/>
              </a:solidFill>
              <a:ea typeface="ＭＳ Ｐゴシック" charset="0"/>
              <a:cs typeface="ＭＳ Ｐゴシック" charset="0"/>
            </a:endParaRPr>
          </a:p>
        </p:txBody>
      </p:sp>
      <p:sp>
        <p:nvSpPr>
          <p:cNvPr id="21" name="Title 1"/>
          <p:cNvSpPr>
            <a:spLocks noGrp="1"/>
          </p:cNvSpPr>
          <p:nvPr>
            <p:ph type="ctrTitle"/>
          </p:nvPr>
        </p:nvSpPr>
        <p:spPr>
          <a:xfrm>
            <a:off x="701675" y="1660525"/>
            <a:ext cx="6400022" cy="734590"/>
          </a:xfrm>
        </p:spPr>
        <p:txBody>
          <a:bodyPr lIns="0" rIns="0" anchor="t">
            <a:noAutofit/>
          </a:bodyPr>
          <a:lstStyle>
            <a:lvl1pPr algn="l">
              <a:defRPr sz="4000" b="1">
                <a:solidFill>
                  <a:srgbClr val="FFFFFF"/>
                </a:solidFill>
              </a:defRPr>
            </a:lvl1pPr>
          </a:lstStyle>
          <a:p>
            <a:r>
              <a:rPr lang="en-US"/>
              <a:t>Click to edit Master title style</a:t>
            </a:r>
            <a:endParaRPr lang="en-US" dirty="0"/>
          </a:p>
        </p:txBody>
      </p:sp>
      <p:sp>
        <p:nvSpPr>
          <p:cNvPr id="22" name="Subtitle 2"/>
          <p:cNvSpPr>
            <a:spLocks noGrp="1"/>
          </p:cNvSpPr>
          <p:nvPr>
            <p:ph type="subTitle" idx="1"/>
          </p:nvPr>
        </p:nvSpPr>
        <p:spPr>
          <a:xfrm>
            <a:off x="701675" y="2301875"/>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982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38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7072"/>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0F437AF-7649-4DEF-B25C-5069C99FD632}"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43802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A3A7686-2173-45A7-9E2B-84FA3E5637AF}"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78548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9" name="bottom graphic"/>
          <p:cNvGrpSpPr/>
          <p:nvPr/>
        </p:nvGrpSpPr>
        <p:grpSpPr>
          <a:xfrm>
            <a:off x="0" y="5410545"/>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title"/>
          </p:nvPr>
        </p:nvSpPr>
        <p:spPr>
          <a:xfrm>
            <a:off x="1371601" y="1933847"/>
            <a:ext cx="6858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371601" y="4085593"/>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3014F-F4A0-45AC-8945-0C52D5C84462}"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44568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A3A7686-2173-45A7-9E2B-84FA3E5637AF}"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t>‹#›</a:t>
            </a:fld>
            <a:endParaRPr lang="en-US" dirty="0"/>
          </a:p>
        </p:txBody>
      </p:sp>
    </p:spTree>
    <p:extLst>
      <p:ext uri="{BB962C8B-B14F-4D97-AF65-F5344CB8AC3E}">
        <p14:creationId xmlns:p14="http://schemas.microsoft.com/office/powerpoint/2010/main" val="426363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FB6F2C3-AD16-4947-8BDB-EFD762455A3F}"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47236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414329"/>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572000" y="2414329"/>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249F507-4A27-450C-B2ED-73EAC721E187}" type="datetime1">
              <a:rPr lang="en-US" smtClean="0">
                <a:solidFill>
                  <a:srgbClr val="860C4C"/>
                </a:solidFill>
              </a:rPr>
              <a:pPr/>
              <a:t>11/29/2021</a:t>
            </a:fld>
            <a:endParaRPr dirty="0">
              <a:solidFill>
                <a:srgbClr val="860C4C"/>
              </a:solidFill>
            </a:endParaRPr>
          </a:p>
        </p:txBody>
      </p:sp>
      <p:sp>
        <p:nvSpPr>
          <p:cNvPr id="8" name="Footer Placeholder 7"/>
          <p:cNvSpPr>
            <a:spLocks noGrp="1"/>
          </p:cNvSpPr>
          <p:nvPr>
            <p:ph type="ftr" sz="quarter" idx="11"/>
          </p:nvPr>
        </p:nvSpPr>
        <p:spPr/>
        <p:txBody>
          <a:bodyPr/>
          <a:lstStyle/>
          <a:p>
            <a:endParaRPr dirty="0">
              <a:solidFill>
                <a:srgbClr val="860C4C"/>
              </a:solidFill>
            </a:endParaRPr>
          </a:p>
        </p:txBody>
      </p:sp>
      <p:sp>
        <p:nvSpPr>
          <p:cNvPr id="9" name="Slide Number Placeholder 8"/>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92895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6B6ADDE-656A-40CF-B70D-B22483D2BF56}" type="datetime1">
              <a:rPr lang="en-US" smtClean="0">
                <a:solidFill>
                  <a:srgbClr val="860C4C"/>
                </a:solidFill>
              </a:rPr>
              <a:pPr/>
              <a:t>11/29/2021</a:t>
            </a:fld>
            <a:endParaRPr dirty="0">
              <a:solidFill>
                <a:srgbClr val="860C4C"/>
              </a:solidFill>
            </a:endParaRPr>
          </a:p>
        </p:txBody>
      </p:sp>
      <p:sp>
        <p:nvSpPr>
          <p:cNvPr id="4" name="Footer Placeholder 3"/>
          <p:cNvSpPr>
            <a:spLocks noGrp="1"/>
          </p:cNvSpPr>
          <p:nvPr>
            <p:ph type="ftr" sz="quarter" idx="11"/>
          </p:nvPr>
        </p:nvSpPr>
        <p:spPr/>
        <p:txBody>
          <a:bodyPr/>
          <a:lstStyle/>
          <a:p>
            <a:endParaRPr dirty="0">
              <a:solidFill>
                <a:srgbClr val="860C4C"/>
              </a:solidFill>
            </a:endParaRPr>
          </a:p>
        </p:txBody>
      </p:sp>
      <p:sp>
        <p:nvSpPr>
          <p:cNvPr id="5" name="Slide Number Placeholder 4"/>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81309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10545"/>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Date Placeholder 1"/>
          <p:cNvSpPr>
            <a:spLocks noGrp="1"/>
          </p:cNvSpPr>
          <p:nvPr>
            <p:ph type="dt" sz="half" idx="10"/>
          </p:nvPr>
        </p:nvSpPr>
        <p:spPr/>
        <p:txBody>
          <a:bodyPr/>
          <a:lstStyle/>
          <a:p>
            <a:fld id="{4451BD21-C539-4B2D-882E-65C3EE79E8EC}" type="datetime1">
              <a:rPr lang="en-US" smtClean="0">
                <a:solidFill>
                  <a:srgbClr val="860C4C"/>
                </a:solidFill>
              </a:rPr>
              <a:pPr/>
              <a:t>11/29/2021</a:t>
            </a:fld>
            <a:endParaRPr dirty="0">
              <a:solidFill>
                <a:srgbClr val="860C4C"/>
              </a:solidFill>
            </a:endParaRPr>
          </a:p>
        </p:txBody>
      </p:sp>
      <p:sp>
        <p:nvSpPr>
          <p:cNvPr id="3" name="Footer Placeholder 2"/>
          <p:cNvSpPr>
            <a:spLocks noGrp="1"/>
          </p:cNvSpPr>
          <p:nvPr>
            <p:ph type="ftr" sz="quarter" idx="11"/>
          </p:nvPr>
        </p:nvSpPr>
        <p:spPr/>
        <p:txBody>
          <a:bodyPr/>
          <a:lstStyle/>
          <a:p>
            <a:endParaRPr dirty="0">
              <a:solidFill>
                <a:srgbClr val="860C4C"/>
              </a:solidFill>
            </a:endParaRPr>
          </a:p>
        </p:txBody>
      </p:sp>
      <p:sp>
        <p:nvSpPr>
          <p:cNvPr id="4" name="Slide Number Placeholder 3"/>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75318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81BF4B6-5816-4FF9-9583-5125C2D5F66E}"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0772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46FCDBB-4874-466E-87FF-84E9E5F9D6B0}"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46267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CC00279-DB5F-4ADA-A201-C23C80F90295}"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61818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5" name="bottom graphic"/>
          <p:cNvGrpSpPr/>
          <p:nvPr/>
        </p:nvGrpSpPr>
        <p:grpSpPr>
          <a:xfrm>
            <a:off x="0" y="5396846"/>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Vertical Title 1"/>
          <p:cNvSpPr>
            <a:spLocks noGrp="1"/>
          </p:cNvSpPr>
          <p:nvPr>
            <p:ph type="title" orient="vert"/>
          </p:nvPr>
        </p:nvSpPr>
        <p:spPr>
          <a:xfrm>
            <a:off x="7315200" y="1150519"/>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9"/>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55A774-388D-4A4F-9B9C-F2093E3C8BE1}"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54662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5998"/>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0F437AF-7649-4DEF-B25C-5069C99FD632}"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59533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A3A7686-2173-45A7-9E2B-84FA3E5637AF}"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8787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9" name="bottom graphic"/>
          <p:cNvGrpSpPr/>
          <p:nvPr/>
        </p:nvGrpSpPr>
        <p:grpSpPr>
          <a:xfrm>
            <a:off x="0" y="5410547"/>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title"/>
          </p:nvPr>
        </p:nvSpPr>
        <p:spPr>
          <a:xfrm>
            <a:off x="1371601" y="1933849"/>
            <a:ext cx="6858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371601" y="4085595"/>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3014F-F4A0-45AC-8945-0C52D5C84462}"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423541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9" name="bottom graphic"/>
          <p:cNvGrpSpPr/>
          <p:nvPr/>
        </p:nvGrpSpPr>
        <p:grpSpPr>
          <a:xfrm>
            <a:off x="0" y="5409471"/>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title"/>
          </p:nvPr>
        </p:nvSpPr>
        <p:spPr>
          <a:xfrm>
            <a:off x="1371601" y="1932773"/>
            <a:ext cx="6858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371601" y="4084519"/>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3014F-F4A0-45AC-8945-0C52D5C84462}"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1490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FB6F2C3-AD16-4947-8BDB-EFD762455A3F}"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3397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413255"/>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572000" y="2413255"/>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249F507-4A27-450C-B2ED-73EAC721E187}" type="datetime1">
              <a:rPr lang="en-US" smtClean="0">
                <a:solidFill>
                  <a:srgbClr val="860C4C"/>
                </a:solidFill>
              </a:rPr>
              <a:pPr/>
              <a:t>11/29/2021</a:t>
            </a:fld>
            <a:endParaRPr dirty="0">
              <a:solidFill>
                <a:srgbClr val="860C4C"/>
              </a:solidFill>
            </a:endParaRPr>
          </a:p>
        </p:txBody>
      </p:sp>
      <p:sp>
        <p:nvSpPr>
          <p:cNvPr id="8" name="Footer Placeholder 7"/>
          <p:cNvSpPr>
            <a:spLocks noGrp="1"/>
          </p:cNvSpPr>
          <p:nvPr>
            <p:ph type="ftr" sz="quarter" idx="11"/>
          </p:nvPr>
        </p:nvSpPr>
        <p:spPr/>
        <p:txBody>
          <a:bodyPr/>
          <a:lstStyle/>
          <a:p>
            <a:endParaRPr dirty="0">
              <a:solidFill>
                <a:srgbClr val="860C4C"/>
              </a:solidFill>
            </a:endParaRPr>
          </a:p>
        </p:txBody>
      </p:sp>
      <p:sp>
        <p:nvSpPr>
          <p:cNvPr id="9" name="Slide Number Placeholder 8"/>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29174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6B6ADDE-656A-40CF-B70D-B22483D2BF56}" type="datetime1">
              <a:rPr lang="en-US" smtClean="0">
                <a:solidFill>
                  <a:srgbClr val="860C4C"/>
                </a:solidFill>
              </a:rPr>
              <a:pPr/>
              <a:t>11/29/2021</a:t>
            </a:fld>
            <a:endParaRPr dirty="0">
              <a:solidFill>
                <a:srgbClr val="860C4C"/>
              </a:solidFill>
            </a:endParaRPr>
          </a:p>
        </p:txBody>
      </p:sp>
      <p:sp>
        <p:nvSpPr>
          <p:cNvPr id="4" name="Footer Placeholder 3"/>
          <p:cNvSpPr>
            <a:spLocks noGrp="1"/>
          </p:cNvSpPr>
          <p:nvPr>
            <p:ph type="ftr" sz="quarter" idx="11"/>
          </p:nvPr>
        </p:nvSpPr>
        <p:spPr/>
        <p:txBody>
          <a:bodyPr/>
          <a:lstStyle/>
          <a:p>
            <a:endParaRPr dirty="0">
              <a:solidFill>
                <a:srgbClr val="860C4C"/>
              </a:solidFill>
            </a:endParaRPr>
          </a:p>
        </p:txBody>
      </p:sp>
      <p:sp>
        <p:nvSpPr>
          <p:cNvPr id="5" name="Slide Number Placeholder 4"/>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72892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471"/>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Date Placeholder 1"/>
          <p:cNvSpPr>
            <a:spLocks noGrp="1"/>
          </p:cNvSpPr>
          <p:nvPr>
            <p:ph type="dt" sz="half" idx="10"/>
          </p:nvPr>
        </p:nvSpPr>
        <p:spPr/>
        <p:txBody>
          <a:bodyPr/>
          <a:lstStyle/>
          <a:p>
            <a:fld id="{4451BD21-C539-4B2D-882E-65C3EE79E8EC}" type="datetime1">
              <a:rPr lang="en-US" smtClean="0">
                <a:solidFill>
                  <a:srgbClr val="860C4C"/>
                </a:solidFill>
              </a:rPr>
              <a:pPr/>
              <a:t>11/29/2021</a:t>
            </a:fld>
            <a:endParaRPr dirty="0">
              <a:solidFill>
                <a:srgbClr val="860C4C"/>
              </a:solidFill>
            </a:endParaRPr>
          </a:p>
        </p:txBody>
      </p:sp>
      <p:sp>
        <p:nvSpPr>
          <p:cNvPr id="3" name="Footer Placeholder 2"/>
          <p:cNvSpPr>
            <a:spLocks noGrp="1"/>
          </p:cNvSpPr>
          <p:nvPr>
            <p:ph type="ftr" sz="quarter" idx="11"/>
          </p:nvPr>
        </p:nvSpPr>
        <p:spPr/>
        <p:txBody>
          <a:bodyPr/>
          <a:lstStyle/>
          <a:p>
            <a:endParaRPr dirty="0">
              <a:solidFill>
                <a:srgbClr val="860C4C"/>
              </a:solidFill>
            </a:endParaRPr>
          </a:p>
        </p:txBody>
      </p:sp>
      <p:sp>
        <p:nvSpPr>
          <p:cNvPr id="4" name="Slide Number Placeholder 3"/>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98082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81BF4B6-5816-4FF9-9583-5125C2D5F66E}"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6252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46FCDBB-4874-466E-87FF-84E9E5F9D6B0}"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400532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CC00279-DB5F-4ADA-A201-C23C80F90295}"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4011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5" name="bottom graphic"/>
          <p:cNvGrpSpPr/>
          <p:nvPr/>
        </p:nvGrpSpPr>
        <p:grpSpPr>
          <a:xfrm>
            <a:off x="0" y="5395772"/>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Vertical Title 1"/>
          <p:cNvSpPr>
            <a:spLocks noGrp="1"/>
          </p:cNvSpPr>
          <p:nvPr>
            <p:ph type="title" orient="vert"/>
          </p:nvPr>
        </p:nvSpPr>
        <p:spPr>
          <a:xfrm>
            <a:off x="7315200" y="1150519"/>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9"/>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55A774-388D-4A4F-9B9C-F2093E3C8BE1}"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4070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bwMode="ltGray">
          <a:xfrm>
            <a:off x="344181" y="1598619"/>
            <a:ext cx="7731312" cy="4346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2"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ontent Placeholder 10"/>
          <p:cNvSpPr>
            <a:spLocks noGrp="1"/>
          </p:cNvSpPr>
          <p:nvPr>
            <p:ph sz="quarter" idx="10"/>
          </p:nvPr>
        </p:nvSpPr>
        <p:spPr>
          <a:xfrm>
            <a:off x="534420" y="93260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20257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FB6F2C3-AD16-4947-8BDB-EFD762455A3F}"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62811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rinter-friendly">
    <p:spTree>
      <p:nvGrpSpPr>
        <p:cNvPr id="1" name=""/>
        <p:cNvGrpSpPr/>
        <p:nvPr/>
      </p:nvGrpSpPr>
      <p:grpSpPr>
        <a:xfrm>
          <a:off x="0" y="0"/>
          <a:ext cx="0" cy="0"/>
          <a:chOff x="0" y="0"/>
          <a:chExt cx="0" cy="0"/>
        </a:xfrm>
      </p:grpSpPr>
      <p:sp>
        <p:nvSpPr>
          <p:cNvPr id="13" name="Rectangle 12"/>
          <p:cNvSpPr/>
          <p:nvPr userDrawn="1"/>
        </p:nvSpPr>
        <p:spPr bwMode="ltGray">
          <a:xfrm>
            <a:off x="344181" y="1598619"/>
            <a:ext cx="7731312" cy="4346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sp>
        <p:nvSpPr>
          <p:cNvPr id="14" name="Rectangle 13"/>
          <p:cNvSpPr>
            <a:spLocks/>
          </p:cNvSpPr>
          <p:nvPr userDrawn="1"/>
        </p:nvSpPr>
        <p:spPr bwMode="white">
          <a:xfrm>
            <a:off x="417734" y="1695385"/>
            <a:ext cx="7585351" cy="4153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1" name="Title 1"/>
          <p:cNvSpPr>
            <a:spLocks noGrp="1"/>
          </p:cNvSpPr>
          <p:nvPr>
            <p:ph type="ctrTitle"/>
          </p:nvPr>
        </p:nvSpPr>
        <p:spPr>
          <a:xfrm>
            <a:off x="534420" y="1662793"/>
            <a:ext cx="6400022" cy="734590"/>
          </a:xfrm>
        </p:spPr>
        <p:txBody>
          <a:bodyPr lIns="0" rIns="0" anchor="t">
            <a:noAutofit/>
          </a:bodyPr>
          <a:lstStyle>
            <a:lvl1pPr algn="l">
              <a:defRPr sz="4400" b="1">
                <a:solidFill>
                  <a:schemeClr val="tx2"/>
                </a:solidFill>
              </a:defRPr>
            </a:lvl1pPr>
          </a:lstStyle>
          <a:p>
            <a:r>
              <a:rPr lang="en-US"/>
              <a:t>Click to edit Master title style</a:t>
            </a:r>
            <a:endParaRPr lang="en-US" dirty="0"/>
          </a:p>
        </p:txBody>
      </p:sp>
      <p:sp>
        <p:nvSpPr>
          <p:cNvPr id="16"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Content Placeholder 10"/>
          <p:cNvSpPr>
            <a:spLocks noGrp="1"/>
          </p:cNvSpPr>
          <p:nvPr>
            <p:ph sz="quarter" idx="10"/>
          </p:nvPr>
        </p:nvSpPr>
        <p:spPr>
          <a:xfrm>
            <a:off x="534420" y="93260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347448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4" name="Picture 13" descr="A5H77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70" t="21021" r="323" b="16513"/>
          <a:stretch/>
        </p:blipFill>
        <p:spPr>
          <a:xfrm>
            <a:off x="358109" y="1621329"/>
            <a:ext cx="7705533" cy="430682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8" name="Rectangle 17"/>
          <p:cNvSpPr/>
          <p:nvPr userDrawn="1"/>
        </p:nvSpPr>
        <p:spPr>
          <a:xfrm>
            <a:off x="83367" y="1754330"/>
            <a:ext cx="6806550" cy="2913061"/>
          </a:xfrm>
          <a:prstGeom prst="rect">
            <a:avLst/>
          </a:prstGeom>
          <a:noFill/>
          <a:ln w="69850"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1"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22"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3" name="Content Placeholder 10"/>
          <p:cNvSpPr>
            <a:spLocks noGrp="1"/>
          </p:cNvSpPr>
          <p:nvPr>
            <p:ph sz="quarter" idx="10"/>
          </p:nvPr>
        </p:nvSpPr>
        <p:spPr>
          <a:xfrm>
            <a:off x="534420" y="93260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405297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473" y="0"/>
            <a:ext cx="6859786" cy="6858000"/>
          </a:xfrm>
          <a:prstGeom prst="rect">
            <a:avLst/>
          </a:prstGeom>
        </p:spPr>
      </p:pic>
      <p:sp>
        <p:nvSpPr>
          <p:cNvPr id="10" name="Rectangle 9"/>
          <p:cNvSpPr/>
          <p:nvPr userDrawn="1"/>
        </p:nvSpPr>
        <p:spPr bwMode="ltGray">
          <a:xfrm>
            <a:off x="344181" y="1598619"/>
            <a:ext cx="7731312" cy="4346575"/>
          </a:xfrm>
          <a:prstGeom prst="rect">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7"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18"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Content Placeholder 10"/>
          <p:cNvSpPr>
            <a:spLocks noGrp="1"/>
          </p:cNvSpPr>
          <p:nvPr>
            <p:ph sz="quarter" idx="10"/>
          </p:nvPr>
        </p:nvSpPr>
        <p:spPr>
          <a:xfrm>
            <a:off x="534420" y="93260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36216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printer-friendly">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2989" y="318213"/>
            <a:ext cx="8330378" cy="628040"/>
          </a:xfrm>
        </p:spPr>
        <p:txBody>
          <a:bodyPr/>
          <a:lstStyle>
            <a:lvl1pPr>
              <a:defRPr>
                <a:solidFill>
                  <a:schemeClr val="tx2"/>
                </a:solidFill>
              </a:defRPr>
            </a:lvl1pPr>
          </a:lstStyle>
          <a:p>
            <a:r>
              <a:rPr lang="en-US"/>
              <a:t>Click to edit Master title style</a:t>
            </a:r>
            <a:endParaRPr lang="en-US" dirty="0"/>
          </a:p>
        </p:txBody>
      </p:sp>
      <p:sp>
        <p:nvSpPr>
          <p:cNvPr id="11" name="Content Placeholder 2"/>
          <p:cNvSpPr>
            <a:spLocks noGrp="1"/>
          </p:cNvSpPr>
          <p:nvPr>
            <p:ph idx="1"/>
          </p:nvPr>
        </p:nvSpPr>
        <p:spPr>
          <a:xfrm>
            <a:off x="343060" y="1288647"/>
            <a:ext cx="8315135" cy="4662786"/>
          </a:xfrm>
        </p:spPr>
        <p:txBody>
          <a:bodyPr/>
          <a:lstStyle>
            <a:lvl1pPr marL="0" indent="0">
              <a:buNone/>
              <a:defRPr sz="2400">
                <a:solidFill>
                  <a:schemeClr val="bg1"/>
                </a:solidFill>
              </a:defRPr>
            </a:lvl1pPr>
            <a:lvl2pPr marL="230187" indent="0">
              <a:buNone/>
              <a:defRPr sz="2400">
                <a:solidFill>
                  <a:schemeClr val="bg1"/>
                </a:solidFill>
              </a:defRPr>
            </a:lvl2pPr>
            <a:lvl3pPr marL="454025" indent="0">
              <a:buNone/>
              <a:defRPr sz="2400">
                <a:solidFill>
                  <a:schemeClr val="bg1"/>
                </a:solidFill>
              </a:defRPr>
            </a:lvl3pPr>
            <a:lvl4pPr marL="684212" indent="0">
              <a:buNone/>
              <a:defRPr sz="2400">
                <a:solidFill>
                  <a:schemeClr val="bg1"/>
                </a:solidFill>
              </a:defRPr>
            </a:lvl4pPr>
            <a:lvl5pPr marL="914400" indent="0">
              <a:buNone/>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bwMode="ltGray">
          <a:xfrm>
            <a:off x="0" y="0"/>
            <a:ext cx="7353596" cy="173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2" name="Rectangle 21"/>
          <p:cNvSpPr/>
          <p:nvPr userDrawn="1"/>
        </p:nvSpPr>
        <p:spPr bwMode="ltGray">
          <a:xfrm>
            <a:off x="7387896" y="143"/>
            <a:ext cx="1756105" cy="174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8019" y="6387568"/>
            <a:ext cx="1530240" cy="344268"/>
          </a:xfrm>
          <a:prstGeom prst="rect">
            <a:avLst/>
          </a:prstGeom>
        </p:spPr>
      </p:pic>
      <p:sp>
        <p:nvSpPr>
          <p:cNvPr id="24" name="Slide Number Placeholder 5"/>
          <p:cNvSpPr txBox="1">
            <a:spLocks/>
          </p:cNvSpPr>
          <p:nvPr userDrawn="1"/>
        </p:nvSpPr>
        <p:spPr>
          <a:xfrm>
            <a:off x="83202" y="6415617"/>
            <a:ext cx="259787" cy="365125"/>
          </a:xfrm>
          <a:prstGeom prst="rect">
            <a:avLst/>
          </a:prstGeom>
        </p:spPr>
        <p:txBody>
          <a:bodyPr vert="horz" lIns="0" tIns="45720" rIns="0" bIns="0" rtlCol="0" anchor="b" anchorCtr="0"/>
          <a:lstStyle>
            <a:defPPr>
              <a:defRPr lang="en-US"/>
            </a:defPPr>
            <a:lvl1pPr marL="0" algn="l" defTabSz="457200" rtl="0" eaLnBrk="1" latinLnBrk="0" hangingPunct="1">
              <a:defRPr sz="1200" kern="1200">
                <a:solidFill>
                  <a:srgbClr val="54585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83E5F0D-CBDD-6347-A225-5CD5D5BCDEF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2513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Divider printer-friendly">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90778" y="260625"/>
            <a:ext cx="8749344" cy="6325353"/>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9721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Divider Golden">
    <p:spTree>
      <p:nvGrpSpPr>
        <p:cNvPr id="1" name=""/>
        <p:cNvGrpSpPr/>
        <p:nvPr/>
      </p:nvGrpSpPr>
      <p:grpSpPr>
        <a:xfrm>
          <a:off x="0" y="0"/>
          <a:ext cx="0" cy="0"/>
          <a:chOff x="0" y="0"/>
          <a:chExt cx="0" cy="0"/>
        </a:xfrm>
      </p:grpSpPr>
      <p:sp>
        <p:nvSpPr>
          <p:cNvPr id="8" name="Rectangle 7"/>
          <p:cNvSpPr/>
          <p:nvPr userDrawn="1"/>
        </p:nvSpPr>
        <p:spPr bwMode="ltGray">
          <a:xfrm>
            <a:off x="148939" y="188916"/>
            <a:ext cx="8838447" cy="6480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5"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337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Purple">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268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Fuschia">
    <p:spTree>
      <p:nvGrpSpPr>
        <p:cNvPr id="1" name=""/>
        <p:cNvGrpSpPr/>
        <p:nvPr/>
      </p:nvGrpSpPr>
      <p:grpSpPr>
        <a:xfrm>
          <a:off x="0" y="0"/>
          <a:ext cx="0" cy="0"/>
          <a:chOff x="0" y="0"/>
          <a:chExt cx="0" cy="0"/>
        </a:xfrm>
      </p:grpSpPr>
      <p:sp>
        <p:nvSpPr>
          <p:cNvPr id="11" name="Rectangle 10"/>
          <p:cNvSpPr/>
          <p:nvPr userDrawn="1"/>
        </p:nvSpPr>
        <p:spPr bwMode="ltGray">
          <a:xfrm>
            <a:off x="148939" y="188916"/>
            <a:ext cx="8838447" cy="64801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8409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Blue">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380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Red">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0833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41433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572000" y="241433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249F507-4A27-450C-B2ED-73EAC721E187}" type="datetime1">
              <a:rPr lang="en-US" smtClean="0">
                <a:solidFill>
                  <a:srgbClr val="860C4C"/>
                </a:solidFill>
              </a:rPr>
              <a:pPr/>
              <a:t>11/29/2021</a:t>
            </a:fld>
            <a:endParaRPr dirty="0">
              <a:solidFill>
                <a:srgbClr val="860C4C"/>
              </a:solidFill>
            </a:endParaRPr>
          </a:p>
        </p:txBody>
      </p:sp>
      <p:sp>
        <p:nvSpPr>
          <p:cNvPr id="8" name="Footer Placeholder 7"/>
          <p:cNvSpPr>
            <a:spLocks noGrp="1"/>
          </p:cNvSpPr>
          <p:nvPr>
            <p:ph type="ftr" sz="quarter" idx="11"/>
          </p:nvPr>
        </p:nvSpPr>
        <p:spPr/>
        <p:txBody>
          <a:bodyPr/>
          <a:lstStyle/>
          <a:p>
            <a:endParaRPr dirty="0">
              <a:solidFill>
                <a:srgbClr val="860C4C"/>
              </a:solidFill>
            </a:endParaRPr>
          </a:p>
        </p:txBody>
      </p:sp>
      <p:sp>
        <p:nvSpPr>
          <p:cNvPr id="9" name="Slide Number Placeholder 8"/>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406819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Divider Red">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5"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6288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Pink">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611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23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5878"/>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0F437AF-7649-4DEF-B25C-5069C99FD632}"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7549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A3A7686-2173-45A7-9E2B-84FA3E5637AF}"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8523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9" name="bottom graphic"/>
          <p:cNvGrpSpPr/>
          <p:nvPr/>
        </p:nvGrpSpPr>
        <p:grpSpPr>
          <a:xfrm>
            <a:off x="0" y="5409351"/>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title"/>
          </p:nvPr>
        </p:nvSpPr>
        <p:spPr>
          <a:xfrm>
            <a:off x="1371601" y="1932653"/>
            <a:ext cx="6858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371601" y="4084399"/>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3014F-F4A0-45AC-8945-0C52D5C84462}"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40924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FB6F2C3-AD16-4947-8BDB-EFD762455A3F}"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04782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413135"/>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572000" y="2413135"/>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249F507-4A27-450C-B2ED-73EAC721E187}" type="datetime1">
              <a:rPr lang="en-US" smtClean="0">
                <a:solidFill>
                  <a:srgbClr val="860C4C"/>
                </a:solidFill>
              </a:rPr>
              <a:pPr/>
              <a:t>11/29/2021</a:t>
            </a:fld>
            <a:endParaRPr dirty="0">
              <a:solidFill>
                <a:srgbClr val="860C4C"/>
              </a:solidFill>
            </a:endParaRPr>
          </a:p>
        </p:txBody>
      </p:sp>
      <p:sp>
        <p:nvSpPr>
          <p:cNvPr id="8" name="Footer Placeholder 7"/>
          <p:cNvSpPr>
            <a:spLocks noGrp="1"/>
          </p:cNvSpPr>
          <p:nvPr>
            <p:ph type="ftr" sz="quarter" idx="11"/>
          </p:nvPr>
        </p:nvSpPr>
        <p:spPr/>
        <p:txBody>
          <a:bodyPr/>
          <a:lstStyle/>
          <a:p>
            <a:endParaRPr dirty="0">
              <a:solidFill>
                <a:srgbClr val="860C4C"/>
              </a:solidFill>
            </a:endParaRPr>
          </a:p>
        </p:txBody>
      </p:sp>
      <p:sp>
        <p:nvSpPr>
          <p:cNvPr id="9" name="Slide Number Placeholder 8"/>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46193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6B6ADDE-656A-40CF-B70D-B22483D2BF56}" type="datetime1">
              <a:rPr lang="en-US" smtClean="0">
                <a:solidFill>
                  <a:srgbClr val="860C4C"/>
                </a:solidFill>
              </a:rPr>
              <a:pPr/>
              <a:t>11/29/2021</a:t>
            </a:fld>
            <a:endParaRPr dirty="0">
              <a:solidFill>
                <a:srgbClr val="860C4C"/>
              </a:solidFill>
            </a:endParaRPr>
          </a:p>
        </p:txBody>
      </p:sp>
      <p:sp>
        <p:nvSpPr>
          <p:cNvPr id="4" name="Footer Placeholder 3"/>
          <p:cNvSpPr>
            <a:spLocks noGrp="1"/>
          </p:cNvSpPr>
          <p:nvPr>
            <p:ph type="ftr" sz="quarter" idx="11"/>
          </p:nvPr>
        </p:nvSpPr>
        <p:spPr/>
        <p:txBody>
          <a:bodyPr/>
          <a:lstStyle/>
          <a:p>
            <a:endParaRPr dirty="0">
              <a:solidFill>
                <a:srgbClr val="860C4C"/>
              </a:solidFill>
            </a:endParaRPr>
          </a:p>
        </p:txBody>
      </p:sp>
      <p:sp>
        <p:nvSpPr>
          <p:cNvPr id="5" name="Slide Number Placeholder 4"/>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9958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351"/>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Date Placeholder 1"/>
          <p:cNvSpPr>
            <a:spLocks noGrp="1"/>
          </p:cNvSpPr>
          <p:nvPr>
            <p:ph type="dt" sz="half" idx="10"/>
          </p:nvPr>
        </p:nvSpPr>
        <p:spPr/>
        <p:txBody>
          <a:bodyPr/>
          <a:lstStyle/>
          <a:p>
            <a:fld id="{4451BD21-C539-4B2D-882E-65C3EE79E8EC}" type="datetime1">
              <a:rPr lang="en-US" smtClean="0">
                <a:solidFill>
                  <a:srgbClr val="860C4C"/>
                </a:solidFill>
              </a:rPr>
              <a:pPr/>
              <a:t>11/29/2021</a:t>
            </a:fld>
            <a:endParaRPr dirty="0">
              <a:solidFill>
                <a:srgbClr val="860C4C"/>
              </a:solidFill>
            </a:endParaRPr>
          </a:p>
        </p:txBody>
      </p:sp>
      <p:sp>
        <p:nvSpPr>
          <p:cNvPr id="3" name="Footer Placeholder 2"/>
          <p:cNvSpPr>
            <a:spLocks noGrp="1"/>
          </p:cNvSpPr>
          <p:nvPr>
            <p:ph type="ftr" sz="quarter" idx="11"/>
          </p:nvPr>
        </p:nvSpPr>
        <p:spPr/>
        <p:txBody>
          <a:bodyPr/>
          <a:lstStyle/>
          <a:p>
            <a:endParaRPr dirty="0">
              <a:solidFill>
                <a:srgbClr val="860C4C"/>
              </a:solidFill>
            </a:endParaRPr>
          </a:p>
        </p:txBody>
      </p:sp>
      <p:sp>
        <p:nvSpPr>
          <p:cNvPr id="4" name="Slide Number Placeholder 3"/>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750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6B6ADDE-656A-40CF-B70D-B22483D2BF56}" type="datetime1">
              <a:rPr lang="en-US" smtClean="0">
                <a:solidFill>
                  <a:srgbClr val="860C4C"/>
                </a:solidFill>
              </a:rPr>
              <a:pPr/>
              <a:t>11/29/2021</a:t>
            </a:fld>
            <a:endParaRPr dirty="0">
              <a:solidFill>
                <a:srgbClr val="860C4C"/>
              </a:solidFill>
            </a:endParaRPr>
          </a:p>
        </p:txBody>
      </p:sp>
      <p:sp>
        <p:nvSpPr>
          <p:cNvPr id="4" name="Footer Placeholder 3"/>
          <p:cNvSpPr>
            <a:spLocks noGrp="1"/>
          </p:cNvSpPr>
          <p:nvPr>
            <p:ph type="ftr" sz="quarter" idx="11"/>
          </p:nvPr>
        </p:nvSpPr>
        <p:spPr/>
        <p:txBody>
          <a:bodyPr/>
          <a:lstStyle/>
          <a:p>
            <a:endParaRPr dirty="0">
              <a:solidFill>
                <a:srgbClr val="860C4C"/>
              </a:solidFill>
            </a:endParaRPr>
          </a:p>
        </p:txBody>
      </p:sp>
      <p:sp>
        <p:nvSpPr>
          <p:cNvPr id="5" name="Slide Number Placeholder 4"/>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14759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81BF4B6-5816-4FF9-9583-5125C2D5F66E}"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8304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46FCDBB-4874-466E-87FF-84E9E5F9D6B0}"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7197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CC00279-DB5F-4ADA-A201-C23C80F90295}"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9878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5" name="bottom graphic"/>
          <p:cNvGrpSpPr/>
          <p:nvPr/>
        </p:nvGrpSpPr>
        <p:grpSpPr>
          <a:xfrm>
            <a:off x="0" y="5395652"/>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Vertical Title 1"/>
          <p:cNvSpPr>
            <a:spLocks noGrp="1"/>
          </p:cNvSpPr>
          <p:nvPr>
            <p:ph type="title" orient="vert"/>
          </p:nvPr>
        </p:nvSpPr>
        <p:spPr>
          <a:xfrm>
            <a:off x="7315200" y="1150519"/>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9"/>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55A774-388D-4A4F-9B9C-F2093E3C8BE1}" type="datetime1">
              <a:rPr lang="en-US" smtClean="0">
                <a:solidFill>
                  <a:srgbClr val="860C4C"/>
                </a:solidFill>
              </a:rPr>
              <a:pPr/>
              <a:t>11/29/2021</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20511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5395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bwMode="ltGray">
          <a:xfrm>
            <a:off x="344181" y="1598619"/>
            <a:ext cx="7731312" cy="4346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2"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ontent Placeholder 10"/>
          <p:cNvSpPr>
            <a:spLocks noGrp="1"/>
          </p:cNvSpPr>
          <p:nvPr>
            <p:ph sz="quarter" idx="10"/>
          </p:nvPr>
        </p:nvSpPr>
        <p:spPr>
          <a:xfrm>
            <a:off x="534420" y="93247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619129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rinter-friendly">
    <p:spTree>
      <p:nvGrpSpPr>
        <p:cNvPr id="1" name=""/>
        <p:cNvGrpSpPr/>
        <p:nvPr/>
      </p:nvGrpSpPr>
      <p:grpSpPr>
        <a:xfrm>
          <a:off x="0" y="0"/>
          <a:ext cx="0" cy="0"/>
          <a:chOff x="0" y="0"/>
          <a:chExt cx="0" cy="0"/>
        </a:xfrm>
      </p:grpSpPr>
      <p:sp>
        <p:nvSpPr>
          <p:cNvPr id="13" name="Rectangle 12"/>
          <p:cNvSpPr/>
          <p:nvPr userDrawn="1"/>
        </p:nvSpPr>
        <p:spPr bwMode="ltGray">
          <a:xfrm>
            <a:off x="344181" y="1598619"/>
            <a:ext cx="7731312" cy="4346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sp>
        <p:nvSpPr>
          <p:cNvPr id="14" name="Rectangle 13"/>
          <p:cNvSpPr>
            <a:spLocks/>
          </p:cNvSpPr>
          <p:nvPr userDrawn="1"/>
        </p:nvSpPr>
        <p:spPr bwMode="white">
          <a:xfrm>
            <a:off x="417734" y="1695385"/>
            <a:ext cx="7585351" cy="4153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1" name="Title 1"/>
          <p:cNvSpPr>
            <a:spLocks noGrp="1"/>
          </p:cNvSpPr>
          <p:nvPr>
            <p:ph type="ctrTitle"/>
          </p:nvPr>
        </p:nvSpPr>
        <p:spPr>
          <a:xfrm>
            <a:off x="534420" y="1662793"/>
            <a:ext cx="6400022" cy="734590"/>
          </a:xfrm>
        </p:spPr>
        <p:txBody>
          <a:bodyPr lIns="0" rIns="0" anchor="t">
            <a:noAutofit/>
          </a:bodyPr>
          <a:lstStyle>
            <a:lvl1pPr algn="l">
              <a:defRPr sz="4400" b="1">
                <a:solidFill>
                  <a:schemeClr val="tx2"/>
                </a:solidFill>
              </a:defRPr>
            </a:lvl1pPr>
          </a:lstStyle>
          <a:p>
            <a:r>
              <a:rPr lang="en-US"/>
              <a:t>Click to edit Master title style</a:t>
            </a:r>
            <a:endParaRPr lang="en-US" dirty="0"/>
          </a:p>
        </p:txBody>
      </p:sp>
      <p:sp>
        <p:nvSpPr>
          <p:cNvPr id="16"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Content Placeholder 10"/>
          <p:cNvSpPr>
            <a:spLocks noGrp="1"/>
          </p:cNvSpPr>
          <p:nvPr>
            <p:ph sz="quarter" idx="10"/>
          </p:nvPr>
        </p:nvSpPr>
        <p:spPr>
          <a:xfrm>
            <a:off x="534420" y="93247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1344310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4" name="Picture 13" descr="A5H77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70" t="21021" r="323" b="16513"/>
          <a:stretch/>
        </p:blipFill>
        <p:spPr>
          <a:xfrm>
            <a:off x="358109" y="1621329"/>
            <a:ext cx="7705533" cy="430682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8" name="Rectangle 17"/>
          <p:cNvSpPr/>
          <p:nvPr userDrawn="1"/>
        </p:nvSpPr>
        <p:spPr>
          <a:xfrm>
            <a:off x="83367" y="1754200"/>
            <a:ext cx="6806550" cy="2913061"/>
          </a:xfrm>
          <a:prstGeom prst="rect">
            <a:avLst/>
          </a:prstGeom>
          <a:noFill/>
          <a:ln w="69850"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1"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22"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3" name="Content Placeholder 10"/>
          <p:cNvSpPr>
            <a:spLocks noGrp="1"/>
          </p:cNvSpPr>
          <p:nvPr>
            <p:ph sz="quarter" idx="10"/>
          </p:nvPr>
        </p:nvSpPr>
        <p:spPr>
          <a:xfrm>
            <a:off x="534420" y="93247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2585092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473" y="0"/>
            <a:ext cx="6859786" cy="6858000"/>
          </a:xfrm>
          <a:prstGeom prst="rect">
            <a:avLst/>
          </a:prstGeom>
        </p:spPr>
      </p:pic>
      <p:sp>
        <p:nvSpPr>
          <p:cNvPr id="10" name="Rectangle 9"/>
          <p:cNvSpPr/>
          <p:nvPr userDrawn="1"/>
        </p:nvSpPr>
        <p:spPr bwMode="ltGray">
          <a:xfrm>
            <a:off x="344181" y="1598619"/>
            <a:ext cx="7731312" cy="4346575"/>
          </a:xfrm>
          <a:prstGeom prst="rect">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7"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18"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Content Placeholder 10"/>
          <p:cNvSpPr>
            <a:spLocks noGrp="1"/>
          </p:cNvSpPr>
          <p:nvPr>
            <p:ph sz="quarter" idx="10"/>
          </p:nvPr>
        </p:nvSpPr>
        <p:spPr>
          <a:xfrm>
            <a:off x="534420" y="93247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3143415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95" y="318213"/>
            <a:ext cx="8459213" cy="628040"/>
          </a:xfrm>
        </p:spPr>
        <p:txBody>
          <a:bodyPr/>
          <a:lstStyle/>
          <a:p>
            <a:r>
              <a:rPr lang="en-US"/>
              <a:t>Click to edit Master title style</a:t>
            </a:r>
            <a:endParaRPr lang="en-US" dirty="0"/>
          </a:p>
        </p:txBody>
      </p:sp>
      <p:sp>
        <p:nvSpPr>
          <p:cNvPr id="3" name="Content Placeholder 2"/>
          <p:cNvSpPr>
            <a:spLocks noGrp="1"/>
          </p:cNvSpPr>
          <p:nvPr>
            <p:ph idx="1"/>
          </p:nvPr>
        </p:nvSpPr>
        <p:spPr>
          <a:xfrm>
            <a:off x="342995" y="1151693"/>
            <a:ext cx="8459213" cy="4791907"/>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3202" y="6415487"/>
            <a:ext cx="259787"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94727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10547"/>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Date Placeholder 1"/>
          <p:cNvSpPr>
            <a:spLocks noGrp="1"/>
          </p:cNvSpPr>
          <p:nvPr>
            <p:ph type="dt" sz="half" idx="10"/>
          </p:nvPr>
        </p:nvSpPr>
        <p:spPr/>
        <p:txBody>
          <a:bodyPr/>
          <a:lstStyle/>
          <a:p>
            <a:fld id="{4451BD21-C539-4B2D-882E-65C3EE79E8EC}" type="datetime1">
              <a:rPr lang="en-US" smtClean="0">
                <a:solidFill>
                  <a:srgbClr val="860C4C"/>
                </a:solidFill>
              </a:rPr>
              <a:pPr/>
              <a:t>11/29/2021</a:t>
            </a:fld>
            <a:endParaRPr dirty="0">
              <a:solidFill>
                <a:srgbClr val="860C4C"/>
              </a:solidFill>
            </a:endParaRPr>
          </a:p>
        </p:txBody>
      </p:sp>
      <p:sp>
        <p:nvSpPr>
          <p:cNvPr id="3" name="Footer Placeholder 2"/>
          <p:cNvSpPr>
            <a:spLocks noGrp="1"/>
          </p:cNvSpPr>
          <p:nvPr>
            <p:ph type="ftr" sz="quarter" idx="11"/>
          </p:nvPr>
        </p:nvSpPr>
        <p:spPr/>
        <p:txBody>
          <a:bodyPr/>
          <a:lstStyle/>
          <a:p>
            <a:endParaRPr dirty="0">
              <a:solidFill>
                <a:srgbClr val="860C4C"/>
              </a:solidFill>
            </a:endParaRPr>
          </a:p>
        </p:txBody>
      </p:sp>
      <p:sp>
        <p:nvSpPr>
          <p:cNvPr id="4" name="Slide Number Placeholder 3"/>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7245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itle Slide printer-friendly">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2989" y="318213"/>
            <a:ext cx="8330378" cy="628040"/>
          </a:xfrm>
        </p:spPr>
        <p:txBody>
          <a:bodyPr/>
          <a:lstStyle>
            <a:lvl1pPr>
              <a:defRPr>
                <a:solidFill>
                  <a:schemeClr val="tx2"/>
                </a:solidFill>
              </a:defRPr>
            </a:lvl1pPr>
          </a:lstStyle>
          <a:p>
            <a:r>
              <a:rPr lang="en-US"/>
              <a:t>Click to edit Master title style</a:t>
            </a:r>
            <a:endParaRPr lang="en-US" dirty="0"/>
          </a:p>
        </p:txBody>
      </p:sp>
      <p:sp>
        <p:nvSpPr>
          <p:cNvPr id="11" name="Content Placeholder 2"/>
          <p:cNvSpPr>
            <a:spLocks noGrp="1"/>
          </p:cNvSpPr>
          <p:nvPr>
            <p:ph idx="1"/>
          </p:nvPr>
        </p:nvSpPr>
        <p:spPr>
          <a:xfrm>
            <a:off x="342995" y="1288647"/>
            <a:ext cx="8315135" cy="4662786"/>
          </a:xfrm>
        </p:spPr>
        <p:txBody>
          <a:bodyPr/>
          <a:lstStyle>
            <a:lvl1pPr marL="0" indent="0">
              <a:buNone/>
              <a:defRPr sz="2400">
                <a:solidFill>
                  <a:schemeClr val="bg1"/>
                </a:solidFill>
              </a:defRPr>
            </a:lvl1pPr>
            <a:lvl2pPr marL="230187" indent="0">
              <a:buNone/>
              <a:defRPr sz="2400">
                <a:solidFill>
                  <a:schemeClr val="bg1"/>
                </a:solidFill>
              </a:defRPr>
            </a:lvl2pPr>
            <a:lvl3pPr marL="454025" indent="0">
              <a:buNone/>
              <a:defRPr sz="2400">
                <a:solidFill>
                  <a:schemeClr val="bg1"/>
                </a:solidFill>
              </a:defRPr>
            </a:lvl3pPr>
            <a:lvl4pPr marL="684212" indent="0">
              <a:buNone/>
              <a:defRPr sz="2400">
                <a:solidFill>
                  <a:schemeClr val="bg1"/>
                </a:solidFill>
              </a:defRPr>
            </a:lvl4pPr>
            <a:lvl5pPr marL="914400" indent="0">
              <a:buNone/>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bwMode="ltGray">
          <a:xfrm>
            <a:off x="0" y="0"/>
            <a:ext cx="7353596" cy="173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2" name="Rectangle 21"/>
          <p:cNvSpPr/>
          <p:nvPr userDrawn="1"/>
        </p:nvSpPr>
        <p:spPr bwMode="ltGray">
          <a:xfrm>
            <a:off x="7387896" y="13"/>
            <a:ext cx="1756105" cy="174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8019" y="6387568"/>
            <a:ext cx="1530240" cy="344268"/>
          </a:xfrm>
          <a:prstGeom prst="rect">
            <a:avLst/>
          </a:prstGeom>
        </p:spPr>
      </p:pic>
      <p:sp>
        <p:nvSpPr>
          <p:cNvPr id="24" name="Slide Number Placeholder 5"/>
          <p:cNvSpPr txBox="1">
            <a:spLocks/>
          </p:cNvSpPr>
          <p:nvPr userDrawn="1"/>
        </p:nvSpPr>
        <p:spPr>
          <a:xfrm>
            <a:off x="83202" y="6415487"/>
            <a:ext cx="259787" cy="365125"/>
          </a:xfrm>
          <a:prstGeom prst="rect">
            <a:avLst/>
          </a:prstGeom>
        </p:spPr>
        <p:txBody>
          <a:bodyPr vert="horz" lIns="0" tIns="45720" rIns="0" bIns="0" rtlCol="0" anchor="b" anchorCtr="0"/>
          <a:lstStyle>
            <a:defPPr>
              <a:defRPr lang="en-US"/>
            </a:defPPr>
            <a:lvl1pPr marL="0" algn="l" defTabSz="457200" rtl="0" eaLnBrk="1" latinLnBrk="0" hangingPunct="1">
              <a:defRPr sz="1200" kern="1200">
                <a:solidFill>
                  <a:srgbClr val="54585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83E5F0D-CBDD-6347-A225-5CD5D5BCDEF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325045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95" y="318213"/>
            <a:ext cx="8459213" cy="6280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42989" y="1155701"/>
            <a:ext cx="4109551" cy="479742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7" y="1155701"/>
            <a:ext cx="4230201" cy="479742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9"/>
          <p:cNvSpPr>
            <a:spLocks noGrp="1"/>
          </p:cNvSpPr>
          <p:nvPr>
            <p:ph type="sldNum" sz="quarter" idx="10"/>
          </p:nvPr>
        </p:nvSpPr>
        <p:spPr>
          <a:xfrm>
            <a:off x="85090" y="6415487"/>
            <a:ext cx="257899"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824139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89" y="318213"/>
            <a:ext cx="6671789" cy="62804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42989" y="1146175"/>
            <a:ext cx="41093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89" y="1785940"/>
            <a:ext cx="4109368" cy="415766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146175"/>
            <a:ext cx="423020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1785940"/>
            <a:ext cx="4230202" cy="415766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a:xfrm>
            <a:off x="85091" y="6415487"/>
            <a:ext cx="257898"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266210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95" y="318213"/>
            <a:ext cx="8459213" cy="628040"/>
          </a:xfrm>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a:xfrm>
            <a:off x="85091" y="6415487"/>
            <a:ext cx="257898"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4170992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85092" y="6415487"/>
            <a:ext cx="257899"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1587257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Divider printer-friendly">
    <p:spTree>
      <p:nvGrpSpPr>
        <p:cNvPr id="1" name=""/>
        <p:cNvGrpSpPr/>
        <p:nvPr/>
      </p:nvGrpSpPr>
      <p:grpSpPr>
        <a:xfrm>
          <a:off x="0" y="0"/>
          <a:ext cx="0" cy="0"/>
          <a:chOff x="0" y="0"/>
          <a:chExt cx="0" cy="0"/>
        </a:xfrm>
      </p:grpSpPr>
      <p:sp>
        <p:nvSpPr>
          <p:cNvPr id="2" name="Title 1"/>
          <p:cNvSpPr>
            <a:spLocks noGrp="1"/>
          </p:cNvSpPr>
          <p:nvPr>
            <p:ph type="ctrTitle"/>
          </p:nvPr>
        </p:nvSpPr>
        <p:spPr>
          <a:xfrm>
            <a:off x="534420" y="1660525"/>
            <a:ext cx="6400022" cy="734590"/>
          </a:xfrm>
        </p:spPr>
        <p:txBody>
          <a:bodyPr lIns="0" rIns="0" anchor="t">
            <a:noAutofit/>
          </a:bodyPr>
          <a:lstStyle>
            <a:lvl1pPr algn="l">
              <a:defRPr sz="4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userDrawn="1"/>
        </p:nvSpPr>
        <p:spPr>
          <a:xfrm>
            <a:off x="190778" y="260495"/>
            <a:ext cx="8749344" cy="6325353"/>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Tree>
    <p:extLst>
      <p:ext uri="{BB962C8B-B14F-4D97-AF65-F5344CB8AC3E}">
        <p14:creationId xmlns:p14="http://schemas.microsoft.com/office/powerpoint/2010/main" val="678523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Divider printer-friendly">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90778" y="260495"/>
            <a:ext cx="8749344" cy="6325353"/>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983549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Divider Golden">
    <p:spTree>
      <p:nvGrpSpPr>
        <p:cNvPr id="1" name=""/>
        <p:cNvGrpSpPr/>
        <p:nvPr/>
      </p:nvGrpSpPr>
      <p:grpSpPr>
        <a:xfrm>
          <a:off x="0" y="0"/>
          <a:ext cx="0" cy="0"/>
          <a:chOff x="0" y="0"/>
          <a:chExt cx="0" cy="0"/>
        </a:xfrm>
      </p:grpSpPr>
      <p:sp>
        <p:nvSpPr>
          <p:cNvPr id="8" name="Rectangle 7"/>
          <p:cNvSpPr/>
          <p:nvPr userDrawn="1"/>
        </p:nvSpPr>
        <p:spPr bwMode="ltGray">
          <a:xfrm>
            <a:off x="148874" y="188916"/>
            <a:ext cx="8838447" cy="6480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5"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28421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Purple">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471973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Fuschia">
    <p:spTree>
      <p:nvGrpSpPr>
        <p:cNvPr id="1" name=""/>
        <p:cNvGrpSpPr/>
        <p:nvPr/>
      </p:nvGrpSpPr>
      <p:grpSpPr>
        <a:xfrm>
          <a:off x="0" y="0"/>
          <a:ext cx="0" cy="0"/>
          <a:chOff x="0" y="0"/>
          <a:chExt cx="0" cy="0"/>
        </a:xfrm>
      </p:grpSpPr>
      <p:sp>
        <p:nvSpPr>
          <p:cNvPr id="11" name="Rectangle 10"/>
          <p:cNvSpPr/>
          <p:nvPr userDrawn="1"/>
        </p:nvSpPr>
        <p:spPr bwMode="ltGray">
          <a:xfrm>
            <a:off x="148874" y="188916"/>
            <a:ext cx="8838447" cy="64801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4314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81BF4B6-5816-4FF9-9583-5125C2D5F66E}"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8279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Blue">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507343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Red">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06679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Divider Red">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5"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80422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Pink">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93416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64"/>
            <a:ext cx="2133600" cy="365125"/>
          </a:xfrm>
          <a:prstGeom prst="rect">
            <a:avLst/>
          </a:prstGeom>
        </p:spPr>
        <p:txBody>
          <a:bodyPr/>
          <a:lstStyle/>
          <a:p>
            <a:pPr defTabSz="457200"/>
            <a:fld id="{D8639DDE-3703-4510-8660-979A6B35AD53}" type="datetimeFigureOut">
              <a:rPr lang="en-US" smtClean="0">
                <a:solidFill>
                  <a:srgbClr val="54585A"/>
                </a:solidFill>
              </a:rPr>
              <a:pPr defTabSz="457200"/>
              <a:t>11/29/2021</a:t>
            </a:fld>
            <a:endParaRPr lang="en-US" dirty="0">
              <a:solidFill>
                <a:srgbClr val="54585A"/>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p>
            <a:pPr defTabSz="457200"/>
            <a:endParaRPr lang="en-US" dirty="0">
              <a:solidFill>
                <a:srgbClr val="54585A"/>
              </a:solidFill>
            </a:endParaRPr>
          </a:p>
        </p:txBody>
      </p:sp>
      <p:sp>
        <p:nvSpPr>
          <p:cNvPr id="6" name="Slide Number Placeholder 5"/>
          <p:cNvSpPr>
            <a:spLocks noGrp="1"/>
          </p:cNvSpPr>
          <p:nvPr>
            <p:ph type="sldNum" sz="quarter" idx="12"/>
          </p:nvPr>
        </p:nvSpPr>
        <p:spPr/>
        <p:txBody>
          <a:bodyPr/>
          <a:lstStyle/>
          <a:p>
            <a:fld id="{61569FED-2864-4C59-8458-5715528CFA8E}" type="slidenum">
              <a:rPr lang="en-US" smtClean="0"/>
              <a:pPr/>
              <a:t>‹#›</a:t>
            </a:fld>
            <a:endParaRPr lang="en-US" dirty="0"/>
          </a:p>
        </p:txBody>
      </p:sp>
    </p:spTree>
    <p:extLst>
      <p:ext uri="{BB962C8B-B14F-4D97-AF65-F5344CB8AC3E}">
        <p14:creationId xmlns:p14="http://schemas.microsoft.com/office/powerpoint/2010/main" val="1041747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9068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FC2A-3C97-4C66-983C-DC1B2659394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AA244D5-5382-456F-8F51-6620482580B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0E3440-B425-4AC1-8863-474DAE9684D0}"/>
              </a:ext>
            </a:extLst>
          </p:cNvPr>
          <p:cNvSpPr>
            <a:spLocks noGrp="1"/>
          </p:cNvSpPr>
          <p:nvPr>
            <p:ph type="dt" sz="half" idx="10"/>
          </p:nvPr>
        </p:nvSpPr>
        <p:spPr/>
        <p:txBody>
          <a:bodyPr/>
          <a:lstStyle/>
          <a:p>
            <a:fld id="{20F437AF-7649-4DEF-B25C-5069C99FD632}" type="datetime1">
              <a:rPr lang="en-US" smtClean="0">
                <a:solidFill>
                  <a:srgbClr val="860C4C"/>
                </a:solidFill>
              </a:rPr>
              <a:pPr/>
              <a:t>11/29/2021</a:t>
            </a:fld>
            <a:endParaRPr lang="en-US" dirty="0">
              <a:solidFill>
                <a:srgbClr val="860C4C"/>
              </a:solidFill>
            </a:endParaRPr>
          </a:p>
        </p:txBody>
      </p:sp>
      <p:sp>
        <p:nvSpPr>
          <p:cNvPr id="5" name="Footer Placeholder 4">
            <a:extLst>
              <a:ext uri="{FF2B5EF4-FFF2-40B4-BE49-F238E27FC236}">
                <a16:creationId xmlns:a16="http://schemas.microsoft.com/office/drawing/2014/main" id="{74147CA6-485A-4029-A9E1-4E0417691787}"/>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CC0C8D72-4376-44EC-B864-7E5991874F73}"/>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6774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3599-DBA3-42F6-A109-04F313034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88270-20E6-4926-9D9B-717F199D1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AAA86-8A70-42E3-95C1-32BBD2F7001F}"/>
              </a:ext>
            </a:extLst>
          </p:cNvPr>
          <p:cNvSpPr>
            <a:spLocks noGrp="1"/>
          </p:cNvSpPr>
          <p:nvPr>
            <p:ph type="dt" sz="half" idx="10"/>
          </p:nvPr>
        </p:nvSpPr>
        <p:spPr/>
        <p:txBody>
          <a:bodyPr/>
          <a:lstStyle/>
          <a:p>
            <a:fld id="{AA3A7686-2173-45A7-9E2B-84FA3E5637AF}" type="datetime1">
              <a:rPr lang="en-US" smtClean="0">
                <a:solidFill>
                  <a:srgbClr val="860C4C"/>
                </a:solidFill>
              </a:rPr>
              <a:pPr/>
              <a:t>11/29/2021</a:t>
            </a:fld>
            <a:endParaRPr lang="en-US" dirty="0">
              <a:solidFill>
                <a:srgbClr val="860C4C"/>
              </a:solidFill>
            </a:endParaRPr>
          </a:p>
        </p:txBody>
      </p:sp>
      <p:sp>
        <p:nvSpPr>
          <p:cNvPr id="5" name="Footer Placeholder 4">
            <a:extLst>
              <a:ext uri="{FF2B5EF4-FFF2-40B4-BE49-F238E27FC236}">
                <a16:creationId xmlns:a16="http://schemas.microsoft.com/office/drawing/2014/main" id="{99815434-C006-4808-8CD2-DA9465416F0E}"/>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B15453CD-9E72-4899-8E11-D5787C56FB8B}"/>
              </a:ext>
            </a:extLst>
          </p:cNvPr>
          <p:cNvSpPr>
            <a:spLocks noGrp="1"/>
          </p:cNvSpPr>
          <p:nvPr>
            <p:ph type="sldNum" sz="quarter" idx="12"/>
          </p:nvPr>
        </p:nvSpPr>
        <p:spPr/>
        <p:txBody>
          <a:bodyPr/>
          <a:lstStyle/>
          <a:p>
            <a:fld id="{783E5F0D-CBDD-6347-A225-5CD5D5BCDEFD}" type="slidenum">
              <a:rPr lang="en-US" smtClean="0"/>
              <a:t>‹#›</a:t>
            </a:fld>
            <a:endParaRPr lang="en-US" dirty="0"/>
          </a:p>
        </p:txBody>
      </p:sp>
    </p:spTree>
    <p:extLst>
      <p:ext uri="{BB962C8B-B14F-4D97-AF65-F5344CB8AC3E}">
        <p14:creationId xmlns:p14="http://schemas.microsoft.com/office/powerpoint/2010/main" val="324924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F205-F212-4B5D-82D1-09CDAAB242A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0A033B-0436-42B3-BFD6-8B7BEA2B5D0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A36184-41AE-46E9-8500-DC8B6E578548}"/>
              </a:ext>
            </a:extLst>
          </p:cNvPr>
          <p:cNvSpPr>
            <a:spLocks noGrp="1"/>
          </p:cNvSpPr>
          <p:nvPr>
            <p:ph type="dt" sz="half" idx="10"/>
          </p:nvPr>
        </p:nvSpPr>
        <p:spPr/>
        <p:txBody>
          <a:bodyPr/>
          <a:lstStyle/>
          <a:p>
            <a:fld id="{F353014F-F4A0-45AC-8945-0C52D5C84462}" type="datetime1">
              <a:rPr lang="en-US" smtClean="0">
                <a:solidFill>
                  <a:srgbClr val="860C4C"/>
                </a:solidFill>
              </a:rPr>
              <a:pPr/>
              <a:t>11/29/2021</a:t>
            </a:fld>
            <a:endParaRPr lang="en-US" dirty="0">
              <a:solidFill>
                <a:srgbClr val="860C4C"/>
              </a:solidFill>
            </a:endParaRPr>
          </a:p>
        </p:txBody>
      </p:sp>
      <p:sp>
        <p:nvSpPr>
          <p:cNvPr id="5" name="Footer Placeholder 4">
            <a:extLst>
              <a:ext uri="{FF2B5EF4-FFF2-40B4-BE49-F238E27FC236}">
                <a16:creationId xmlns:a16="http://schemas.microsoft.com/office/drawing/2014/main" id="{E1A86F3D-74EE-4EE7-A9F5-D7977E4DCDF7}"/>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05832A1E-545C-46F3-A2A5-9D30E28468B1}"/>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62827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A284-C96B-482C-BE41-D2196B65F8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893CE-EB0C-4D3D-B636-5D8EA34CE99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95DBE-C36E-4D36-AE11-534A8FF848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2A189F-C380-42FC-8FBB-AC3AE9EAAD9D}"/>
              </a:ext>
            </a:extLst>
          </p:cNvPr>
          <p:cNvSpPr>
            <a:spLocks noGrp="1"/>
          </p:cNvSpPr>
          <p:nvPr>
            <p:ph type="dt" sz="half" idx="10"/>
          </p:nvPr>
        </p:nvSpPr>
        <p:spPr/>
        <p:txBody>
          <a:bodyPr/>
          <a:lstStyle/>
          <a:p>
            <a:fld id="{1FB6F2C3-AD16-4947-8BDB-EFD762455A3F}" type="datetime1">
              <a:rPr lang="en-US" smtClean="0">
                <a:solidFill>
                  <a:srgbClr val="860C4C"/>
                </a:solidFill>
              </a:rPr>
              <a:pPr/>
              <a:t>11/29/2021</a:t>
            </a:fld>
            <a:endParaRPr lang="en-US" dirty="0">
              <a:solidFill>
                <a:srgbClr val="860C4C"/>
              </a:solidFill>
            </a:endParaRPr>
          </a:p>
        </p:txBody>
      </p:sp>
      <p:sp>
        <p:nvSpPr>
          <p:cNvPr id="6" name="Footer Placeholder 5">
            <a:extLst>
              <a:ext uri="{FF2B5EF4-FFF2-40B4-BE49-F238E27FC236}">
                <a16:creationId xmlns:a16="http://schemas.microsoft.com/office/drawing/2014/main" id="{5DA42B70-7F94-4F28-BCAA-61FBA9FABA31}"/>
              </a:ext>
            </a:extLst>
          </p:cNvPr>
          <p:cNvSpPr>
            <a:spLocks noGrp="1"/>
          </p:cNvSpPr>
          <p:nvPr>
            <p:ph type="ftr" sz="quarter" idx="11"/>
          </p:nvPr>
        </p:nvSpPr>
        <p:spPr/>
        <p:txBody>
          <a:bodyPr/>
          <a:lstStyle/>
          <a:p>
            <a:endParaRPr lang="en-US" dirty="0">
              <a:solidFill>
                <a:srgbClr val="860C4C"/>
              </a:solidFill>
            </a:endParaRPr>
          </a:p>
        </p:txBody>
      </p:sp>
      <p:sp>
        <p:nvSpPr>
          <p:cNvPr id="7" name="Slide Number Placeholder 6">
            <a:extLst>
              <a:ext uri="{FF2B5EF4-FFF2-40B4-BE49-F238E27FC236}">
                <a16:creationId xmlns:a16="http://schemas.microsoft.com/office/drawing/2014/main" id="{9F96B9D8-80A8-4E69-A9A1-1ED1A17A7153}"/>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6035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46FCDBB-4874-466E-87FF-84E9E5F9D6B0}" type="datetime1">
              <a:rPr lang="en-US" smtClean="0">
                <a:solidFill>
                  <a:srgbClr val="860C4C"/>
                </a:solidFill>
              </a:rPr>
              <a:pPr/>
              <a:t>11/29/2021</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6228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D06F-2A0D-4D2D-958B-8E66275FC7B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380A3-BE13-41D4-989E-CB52692D090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67696-E923-4C16-8B1D-FA17C3C0E50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B68F4-7D93-48F8-AF25-3BF3D6E90B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92610-908E-44F5-BB9B-3E52E32DB42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70A2A5-28CD-45FC-8F5D-6D088F405E63}"/>
              </a:ext>
            </a:extLst>
          </p:cNvPr>
          <p:cNvSpPr>
            <a:spLocks noGrp="1"/>
          </p:cNvSpPr>
          <p:nvPr>
            <p:ph type="dt" sz="half" idx="10"/>
          </p:nvPr>
        </p:nvSpPr>
        <p:spPr/>
        <p:txBody>
          <a:bodyPr/>
          <a:lstStyle/>
          <a:p>
            <a:fld id="{A249F507-4A27-450C-B2ED-73EAC721E187}" type="datetime1">
              <a:rPr lang="en-US" smtClean="0">
                <a:solidFill>
                  <a:srgbClr val="860C4C"/>
                </a:solidFill>
              </a:rPr>
              <a:pPr/>
              <a:t>11/29/2021</a:t>
            </a:fld>
            <a:endParaRPr lang="en-US" dirty="0">
              <a:solidFill>
                <a:srgbClr val="860C4C"/>
              </a:solidFill>
            </a:endParaRPr>
          </a:p>
        </p:txBody>
      </p:sp>
      <p:sp>
        <p:nvSpPr>
          <p:cNvPr id="8" name="Footer Placeholder 7">
            <a:extLst>
              <a:ext uri="{FF2B5EF4-FFF2-40B4-BE49-F238E27FC236}">
                <a16:creationId xmlns:a16="http://schemas.microsoft.com/office/drawing/2014/main" id="{05074120-B217-4327-89E5-F5752A73791E}"/>
              </a:ext>
            </a:extLst>
          </p:cNvPr>
          <p:cNvSpPr>
            <a:spLocks noGrp="1"/>
          </p:cNvSpPr>
          <p:nvPr>
            <p:ph type="ftr" sz="quarter" idx="11"/>
          </p:nvPr>
        </p:nvSpPr>
        <p:spPr/>
        <p:txBody>
          <a:bodyPr/>
          <a:lstStyle/>
          <a:p>
            <a:endParaRPr lang="en-US" dirty="0">
              <a:solidFill>
                <a:srgbClr val="860C4C"/>
              </a:solidFill>
            </a:endParaRPr>
          </a:p>
        </p:txBody>
      </p:sp>
      <p:sp>
        <p:nvSpPr>
          <p:cNvPr id="9" name="Slide Number Placeholder 8">
            <a:extLst>
              <a:ext uri="{FF2B5EF4-FFF2-40B4-BE49-F238E27FC236}">
                <a16:creationId xmlns:a16="http://schemas.microsoft.com/office/drawing/2014/main" id="{36E21D07-F3CE-4421-B501-81DDECDD4111}"/>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30593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9E82-554B-4B4A-8A0C-519973443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393BF-54E4-4871-B4BC-396B2DD9A153}"/>
              </a:ext>
            </a:extLst>
          </p:cNvPr>
          <p:cNvSpPr>
            <a:spLocks noGrp="1"/>
          </p:cNvSpPr>
          <p:nvPr>
            <p:ph type="dt" sz="half" idx="10"/>
          </p:nvPr>
        </p:nvSpPr>
        <p:spPr/>
        <p:txBody>
          <a:bodyPr/>
          <a:lstStyle/>
          <a:p>
            <a:fld id="{96B6ADDE-656A-40CF-B70D-B22483D2BF56}" type="datetime1">
              <a:rPr lang="en-US" smtClean="0">
                <a:solidFill>
                  <a:srgbClr val="860C4C"/>
                </a:solidFill>
              </a:rPr>
              <a:pPr/>
              <a:t>11/29/2021</a:t>
            </a:fld>
            <a:endParaRPr lang="en-US" dirty="0">
              <a:solidFill>
                <a:srgbClr val="860C4C"/>
              </a:solidFill>
            </a:endParaRPr>
          </a:p>
        </p:txBody>
      </p:sp>
      <p:sp>
        <p:nvSpPr>
          <p:cNvPr id="4" name="Footer Placeholder 3">
            <a:extLst>
              <a:ext uri="{FF2B5EF4-FFF2-40B4-BE49-F238E27FC236}">
                <a16:creationId xmlns:a16="http://schemas.microsoft.com/office/drawing/2014/main" id="{1E42045B-4537-4D6A-A2D4-8743D70EBBAF}"/>
              </a:ext>
            </a:extLst>
          </p:cNvPr>
          <p:cNvSpPr>
            <a:spLocks noGrp="1"/>
          </p:cNvSpPr>
          <p:nvPr>
            <p:ph type="ftr" sz="quarter" idx="11"/>
          </p:nvPr>
        </p:nvSpPr>
        <p:spPr/>
        <p:txBody>
          <a:bodyPr/>
          <a:lstStyle/>
          <a:p>
            <a:endParaRPr lang="en-US" dirty="0">
              <a:solidFill>
                <a:srgbClr val="860C4C"/>
              </a:solidFill>
            </a:endParaRPr>
          </a:p>
        </p:txBody>
      </p:sp>
      <p:sp>
        <p:nvSpPr>
          <p:cNvPr id="5" name="Slide Number Placeholder 4">
            <a:extLst>
              <a:ext uri="{FF2B5EF4-FFF2-40B4-BE49-F238E27FC236}">
                <a16:creationId xmlns:a16="http://schemas.microsoft.com/office/drawing/2014/main" id="{0F2463D2-CECF-4DF4-B1B7-377CCAFFEDA1}"/>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96313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41170E-7EA4-4FFE-A52C-E035C1C240DE}"/>
              </a:ext>
            </a:extLst>
          </p:cNvPr>
          <p:cNvSpPr>
            <a:spLocks noGrp="1"/>
          </p:cNvSpPr>
          <p:nvPr>
            <p:ph type="dt" sz="half" idx="10"/>
          </p:nvPr>
        </p:nvSpPr>
        <p:spPr/>
        <p:txBody>
          <a:bodyPr/>
          <a:lstStyle/>
          <a:p>
            <a:fld id="{4451BD21-C539-4B2D-882E-65C3EE79E8EC}" type="datetime1">
              <a:rPr lang="en-US" smtClean="0">
                <a:solidFill>
                  <a:srgbClr val="860C4C"/>
                </a:solidFill>
              </a:rPr>
              <a:pPr/>
              <a:t>11/29/2021</a:t>
            </a:fld>
            <a:endParaRPr lang="en-US" dirty="0">
              <a:solidFill>
                <a:srgbClr val="860C4C"/>
              </a:solidFill>
            </a:endParaRPr>
          </a:p>
        </p:txBody>
      </p:sp>
      <p:sp>
        <p:nvSpPr>
          <p:cNvPr id="3" name="Footer Placeholder 2">
            <a:extLst>
              <a:ext uri="{FF2B5EF4-FFF2-40B4-BE49-F238E27FC236}">
                <a16:creationId xmlns:a16="http://schemas.microsoft.com/office/drawing/2014/main" id="{7B84CEE4-9BF7-402C-B19F-088E745632D1}"/>
              </a:ext>
            </a:extLst>
          </p:cNvPr>
          <p:cNvSpPr>
            <a:spLocks noGrp="1"/>
          </p:cNvSpPr>
          <p:nvPr>
            <p:ph type="ftr" sz="quarter" idx="11"/>
          </p:nvPr>
        </p:nvSpPr>
        <p:spPr/>
        <p:txBody>
          <a:bodyPr/>
          <a:lstStyle/>
          <a:p>
            <a:endParaRPr lang="en-US" dirty="0">
              <a:solidFill>
                <a:srgbClr val="860C4C"/>
              </a:solidFill>
            </a:endParaRPr>
          </a:p>
        </p:txBody>
      </p:sp>
      <p:sp>
        <p:nvSpPr>
          <p:cNvPr id="4" name="Slide Number Placeholder 3">
            <a:extLst>
              <a:ext uri="{FF2B5EF4-FFF2-40B4-BE49-F238E27FC236}">
                <a16:creationId xmlns:a16="http://schemas.microsoft.com/office/drawing/2014/main" id="{68BEA743-4E62-4629-8957-9CD5D7F466B7}"/>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39976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DEB1-BC2F-4E84-9F21-D83F4F77E1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97BB001-DA77-413D-ACFB-0AB7E3B555F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B1F0C-AD5E-48C7-AC1A-8403D575D0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3EC907-270E-44F4-A472-02062183006A}"/>
              </a:ext>
            </a:extLst>
          </p:cNvPr>
          <p:cNvSpPr>
            <a:spLocks noGrp="1"/>
          </p:cNvSpPr>
          <p:nvPr>
            <p:ph type="dt" sz="half" idx="10"/>
          </p:nvPr>
        </p:nvSpPr>
        <p:spPr/>
        <p:txBody>
          <a:bodyPr/>
          <a:lstStyle/>
          <a:p>
            <a:fld id="{981BF4B6-5816-4FF9-9583-5125C2D5F66E}" type="datetime1">
              <a:rPr lang="en-US" smtClean="0">
                <a:solidFill>
                  <a:srgbClr val="860C4C"/>
                </a:solidFill>
              </a:rPr>
              <a:pPr/>
              <a:t>11/29/2021</a:t>
            </a:fld>
            <a:endParaRPr lang="en-US" dirty="0">
              <a:solidFill>
                <a:srgbClr val="860C4C"/>
              </a:solidFill>
            </a:endParaRPr>
          </a:p>
        </p:txBody>
      </p:sp>
      <p:sp>
        <p:nvSpPr>
          <p:cNvPr id="6" name="Footer Placeholder 5">
            <a:extLst>
              <a:ext uri="{FF2B5EF4-FFF2-40B4-BE49-F238E27FC236}">
                <a16:creationId xmlns:a16="http://schemas.microsoft.com/office/drawing/2014/main" id="{B727BD69-0526-4E83-A7B3-7B6B25E3DD21}"/>
              </a:ext>
            </a:extLst>
          </p:cNvPr>
          <p:cNvSpPr>
            <a:spLocks noGrp="1"/>
          </p:cNvSpPr>
          <p:nvPr>
            <p:ph type="ftr" sz="quarter" idx="11"/>
          </p:nvPr>
        </p:nvSpPr>
        <p:spPr/>
        <p:txBody>
          <a:bodyPr/>
          <a:lstStyle/>
          <a:p>
            <a:endParaRPr lang="en-US" dirty="0">
              <a:solidFill>
                <a:srgbClr val="860C4C"/>
              </a:solidFill>
            </a:endParaRPr>
          </a:p>
        </p:txBody>
      </p:sp>
      <p:sp>
        <p:nvSpPr>
          <p:cNvPr id="7" name="Slide Number Placeholder 6">
            <a:extLst>
              <a:ext uri="{FF2B5EF4-FFF2-40B4-BE49-F238E27FC236}">
                <a16:creationId xmlns:a16="http://schemas.microsoft.com/office/drawing/2014/main" id="{B363A915-EDAC-4021-A645-A49CA105CC5E}"/>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6127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3DF1-2CB7-428C-8E76-B776FFB9FF3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3920823-1649-4BFD-BB09-DAB8CC207D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7B8EC45-B1B5-4067-9267-273EEF4C815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216151-7980-4E73-B3F0-56B3EA53377D}"/>
              </a:ext>
            </a:extLst>
          </p:cNvPr>
          <p:cNvSpPr>
            <a:spLocks noGrp="1"/>
          </p:cNvSpPr>
          <p:nvPr>
            <p:ph type="dt" sz="half" idx="10"/>
          </p:nvPr>
        </p:nvSpPr>
        <p:spPr/>
        <p:txBody>
          <a:bodyPr/>
          <a:lstStyle/>
          <a:p>
            <a:fld id="{B46FCDBB-4874-466E-87FF-84E9E5F9D6B0}" type="datetime1">
              <a:rPr lang="en-US" smtClean="0">
                <a:solidFill>
                  <a:srgbClr val="860C4C"/>
                </a:solidFill>
              </a:rPr>
              <a:pPr/>
              <a:t>11/29/2021</a:t>
            </a:fld>
            <a:endParaRPr lang="en-US" dirty="0">
              <a:solidFill>
                <a:srgbClr val="860C4C"/>
              </a:solidFill>
            </a:endParaRPr>
          </a:p>
        </p:txBody>
      </p:sp>
      <p:sp>
        <p:nvSpPr>
          <p:cNvPr id="6" name="Footer Placeholder 5">
            <a:extLst>
              <a:ext uri="{FF2B5EF4-FFF2-40B4-BE49-F238E27FC236}">
                <a16:creationId xmlns:a16="http://schemas.microsoft.com/office/drawing/2014/main" id="{9315FFC8-355C-48E7-A3AE-EBA9AF667853}"/>
              </a:ext>
            </a:extLst>
          </p:cNvPr>
          <p:cNvSpPr>
            <a:spLocks noGrp="1"/>
          </p:cNvSpPr>
          <p:nvPr>
            <p:ph type="ftr" sz="quarter" idx="11"/>
          </p:nvPr>
        </p:nvSpPr>
        <p:spPr/>
        <p:txBody>
          <a:bodyPr/>
          <a:lstStyle/>
          <a:p>
            <a:endParaRPr lang="en-US" dirty="0">
              <a:solidFill>
                <a:srgbClr val="860C4C"/>
              </a:solidFill>
            </a:endParaRPr>
          </a:p>
        </p:txBody>
      </p:sp>
      <p:sp>
        <p:nvSpPr>
          <p:cNvPr id="7" name="Slide Number Placeholder 6">
            <a:extLst>
              <a:ext uri="{FF2B5EF4-FFF2-40B4-BE49-F238E27FC236}">
                <a16:creationId xmlns:a16="http://schemas.microsoft.com/office/drawing/2014/main" id="{CD365AA0-8EE4-49D0-AF5B-19ED3625461D}"/>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50716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F546-25EC-4854-89C5-D305224A4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11C7EB-BF67-49AC-BDAA-38D5BD6F2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848EB-F414-40B7-BA6E-B63167FF78ED}"/>
              </a:ext>
            </a:extLst>
          </p:cNvPr>
          <p:cNvSpPr>
            <a:spLocks noGrp="1"/>
          </p:cNvSpPr>
          <p:nvPr>
            <p:ph type="dt" sz="half" idx="10"/>
          </p:nvPr>
        </p:nvSpPr>
        <p:spPr/>
        <p:txBody>
          <a:bodyPr/>
          <a:lstStyle/>
          <a:p>
            <a:fld id="{CCC00279-DB5F-4ADA-A201-C23C80F90295}" type="datetime1">
              <a:rPr lang="en-US" smtClean="0">
                <a:solidFill>
                  <a:srgbClr val="860C4C"/>
                </a:solidFill>
              </a:rPr>
              <a:pPr/>
              <a:t>11/29/2021</a:t>
            </a:fld>
            <a:endParaRPr lang="en-US" dirty="0">
              <a:solidFill>
                <a:srgbClr val="860C4C"/>
              </a:solidFill>
            </a:endParaRPr>
          </a:p>
        </p:txBody>
      </p:sp>
      <p:sp>
        <p:nvSpPr>
          <p:cNvPr id="5" name="Footer Placeholder 4">
            <a:extLst>
              <a:ext uri="{FF2B5EF4-FFF2-40B4-BE49-F238E27FC236}">
                <a16:creationId xmlns:a16="http://schemas.microsoft.com/office/drawing/2014/main" id="{57F16256-836B-4F25-B7CC-D09012C3660A}"/>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DCF0E113-7302-46BC-9500-064A4096D2F9}"/>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98139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68AE3-9F95-445E-B19A-F13BB457209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06D2E-271E-4B04-9D71-213B3E42A50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29E5D-2439-4CB7-9CC4-F89D81A083BA}"/>
              </a:ext>
            </a:extLst>
          </p:cNvPr>
          <p:cNvSpPr>
            <a:spLocks noGrp="1"/>
          </p:cNvSpPr>
          <p:nvPr>
            <p:ph type="dt" sz="half" idx="10"/>
          </p:nvPr>
        </p:nvSpPr>
        <p:spPr/>
        <p:txBody>
          <a:bodyPr/>
          <a:lstStyle/>
          <a:p>
            <a:fld id="{6755A774-388D-4A4F-9B9C-F2093E3C8BE1}" type="datetime1">
              <a:rPr lang="en-US" smtClean="0">
                <a:solidFill>
                  <a:srgbClr val="860C4C"/>
                </a:solidFill>
              </a:rPr>
              <a:pPr/>
              <a:t>11/29/2021</a:t>
            </a:fld>
            <a:endParaRPr lang="en-US" dirty="0">
              <a:solidFill>
                <a:srgbClr val="860C4C"/>
              </a:solidFill>
            </a:endParaRPr>
          </a:p>
        </p:txBody>
      </p:sp>
      <p:sp>
        <p:nvSpPr>
          <p:cNvPr id="5" name="Footer Placeholder 4">
            <a:extLst>
              <a:ext uri="{FF2B5EF4-FFF2-40B4-BE49-F238E27FC236}">
                <a16:creationId xmlns:a16="http://schemas.microsoft.com/office/drawing/2014/main" id="{0A6BCC37-6820-45E6-A633-897B7226B996}"/>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6A624CA1-0110-48FA-BFA4-1B5823ACB71E}"/>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0107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224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723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1_Divider Golden">
    <p:spTree>
      <p:nvGrpSpPr>
        <p:cNvPr id="1" name=""/>
        <p:cNvGrpSpPr/>
        <p:nvPr/>
      </p:nvGrpSpPr>
      <p:grpSpPr>
        <a:xfrm>
          <a:off x="0" y="0"/>
          <a:ext cx="0" cy="0"/>
          <a:chOff x="0" y="0"/>
          <a:chExt cx="0" cy="0"/>
        </a:xfrm>
      </p:grpSpPr>
      <p:sp>
        <p:nvSpPr>
          <p:cNvPr id="6" name="Rectangle 5"/>
          <p:cNvSpPr/>
          <p:nvPr/>
        </p:nvSpPr>
        <p:spPr>
          <a:xfrm>
            <a:off x="203505" y="216029"/>
            <a:ext cx="8736990" cy="64259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ctrTitle"/>
          </p:nvPr>
        </p:nvSpPr>
        <p:spPr>
          <a:xfrm>
            <a:off x="701675" y="1660525"/>
            <a:ext cx="6400022" cy="734590"/>
          </a:xfrm>
        </p:spPr>
        <p:txBody>
          <a:bodyPr lIns="0" rIns="0" anchor="t">
            <a:noAutofit/>
          </a:bodyPr>
          <a:lstStyle>
            <a:lvl1pPr algn="l">
              <a:defRPr sz="4000"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688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image" Target="../media/image7.jpeg"/><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6.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10547"/>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7" name="squares"/>
          <p:cNvGrpSpPr/>
          <p:nvPr/>
        </p:nvGrpSpPr>
        <p:grpSpPr>
          <a:xfrm>
            <a:off x="666" y="801882"/>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5" name="Footer Placeholder 4"/>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defTabSz="1218987"/>
            <a:endParaRPr dirty="0">
              <a:solidFill>
                <a:srgbClr val="860C4C"/>
              </a:solidFill>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53D5F0C1-970E-439D-8D06-D2DE8AC428C8}" type="datetime1">
              <a:rPr lang="en-US" smtClean="0">
                <a:solidFill>
                  <a:srgbClr val="860C4C"/>
                </a:solidFill>
              </a:rPr>
              <a:pPr defTabSz="1218987"/>
              <a:t>11/29/2021</a:t>
            </a:fld>
            <a:endParaRPr dirty="0">
              <a:solidFill>
                <a:srgbClr val="860C4C"/>
              </a:solidFill>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413952193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673" r:id="rId14"/>
    <p:sldLayoutId id="2147483675" r:id="rId15"/>
    <p:sldLayoutId id="214748369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10545"/>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7" name="squares"/>
          <p:cNvGrpSpPr/>
          <p:nvPr/>
        </p:nvGrpSpPr>
        <p:grpSpPr>
          <a:xfrm>
            <a:off x="665" y="801880"/>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5" name="Footer Placeholder 4"/>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defTabSz="1218987"/>
            <a:endParaRPr dirty="0">
              <a:solidFill>
                <a:srgbClr val="860C4C"/>
              </a:solidFill>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53D5F0C1-970E-439D-8D06-D2DE8AC428C8}" type="datetime1">
              <a:rPr lang="en-US" smtClean="0">
                <a:solidFill>
                  <a:srgbClr val="860C4C"/>
                </a:solidFill>
              </a:rPr>
              <a:pPr defTabSz="1218987"/>
              <a:t>11/29/2021</a:t>
            </a:fld>
            <a:endParaRPr dirty="0">
              <a:solidFill>
                <a:srgbClr val="860C4C"/>
              </a:solidFill>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34C99D79-8A4B-4031-B1E0-AF26F8EDF2BC}" type="slidenum">
              <a:rPr>
                <a:solidFill>
                  <a:srgbClr val="860C4C"/>
                </a:solidFill>
              </a:rPr>
              <a:pPr defTabSz="1218987"/>
              <a:t>‹#›</a:t>
            </a:fld>
            <a:endParaRPr dirty="0">
              <a:solidFill>
                <a:srgbClr val="860C4C"/>
              </a:solidFill>
            </a:endParaRPr>
          </a:p>
        </p:txBody>
      </p:sp>
    </p:spTree>
    <p:extLst>
      <p:ext uri="{BB962C8B-B14F-4D97-AF65-F5344CB8AC3E}">
        <p14:creationId xmlns:p14="http://schemas.microsoft.com/office/powerpoint/2010/main" val="81788141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471"/>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7" name="squares"/>
          <p:cNvGrpSpPr/>
          <p:nvPr/>
        </p:nvGrpSpPr>
        <p:grpSpPr>
          <a:xfrm>
            <a:off x="128" y="800806"/>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5" name="Footer Placeholder 4"/>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defTabSz="1218987"/>
            <a:endParaRPr dirty="0">
              <a:solidFill>
                <a:srgbClr val="860C4C"/>
              </a:solidFill>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53D5F0C1-970E-439D-8D06-D2DE8AC428C8}" type="datetime1">
              <a:rPr lang="en-US" smtClean="0">
                <a:solidFill>
                  <a:srgbClr val="860C4C"/>
                </a:solidFill>
              </a:rPr>
              <a:pPr defTabSz="1218987"/>
              <a:t>11/29/2021</a:t>
            </a:fld>
            <a:endParaRPr dirty="0">
              <a:solidFill>
                <a:srgbClr val="860C4C"/>
              </a:solidFill>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34C99D79-8A4B-4031-B1E0-AF26F8EDF2BC}" type="slidenum">
              <a:rPr>
                <a:solidFill>
                  <a:srgbClr val="860C4C"/>
                </a:solidFill>
              </a:rPr>
              <a:pPr defTabSz="1218987"/>
              <a:t>‹#›</a:t>
            </a:fld>
            <a:endParaRPr dirty="0">
              <a:solidFill>
                <a:srgbClr val="860C4C"/>
              </a:solidFill>
            </a:endParaRPr>
          </a:p>
        </p:txBody>
      </p:sp>
    </p:spTree>
    <p:extLst>
      <p:ext uri="{BB962C8B-B14F-4D97-AF65-F5344CB8AC3E}">
        <p14:creationId xmlns:p14="http://schemas.microsoft.com/office/powerpoint/2010/main" val="215150605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351"/>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7" name="squares"/>
          <p:cNvGrpSpPr/>
          <p:nvPr/>
        </p:nvGrpSpPr>
        <p:grpSpPr>
          <a:xfrm>
            <a:off x="68" y="800686"/>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5" name="Footer Placeholder 4"/>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defTabSz="1218987"/>
            <a:endParaRPr dirty="0">
              <a:solidFill>
                <a:srgbClr val="860C4C"/>
              </a:solidFill>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53D5F0C1-970E-439D-8D06-D2DE8AC428C8}" type="datetime1">
              <a:rPr lang="en-US" smtClean="0">
                <a:solidFill>
                  <a:srgbClr val="860C4C"/>
                </a:solidFill>
              </a:rPr>
              <a:pPr defTabSz="1218987"/>
              <a:t>11/29/2021</a:t>
            </a:fld>
            <a:endParaRPr dirty="0">
              <a:solidFill>
                <a:srgbClr val="860C4C"/>
              </a:solidFill>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34C99D79-8A4B-4031-B1E0-AF26F8EDF2BC}" type="slidenum">
              <a:rPr>
                <a:solidFill>
                  <a:srgbClr val="860C4C"/>
                </a:solidFill>
              </a:rPr>
              <a:pPr defTabSz="1218987"/>
              <a:t>‹#›</a:t>
            </a:fld>
            <a:endParaRPr dirty="0">
              <a:solidFill>
                <a:srgbClr val="860C4C"/>
              </a:solidFill>
            </a:endParaRPr>
          </a:p>
        </p:txBody>
      </p:sp>
    </p:spTree>
    <p:extLst>
      <p:ext uri="{BB962C8B-B14F-4D97-AF65-F5344CB8AC3E}">
        <p14:creationId xmlns:p14="http://schemas.microsoft.com/office/powerpoint/2010/main" val="3506021600"/>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95" y="318213"/>
            <a:ext cx="8459213" cy="628040"/>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42995" y="1151693"/>
            <a:ext cx="8459213" cy="4791907"/>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092" y="6415487"/>
            <a:ext cx="257899" cy="365125"/>
          </a:xfrm>
          <a:prstGeom prst="rect">
            <a:avLst/>
          </a:prstGeom>
        </p:spPr>
        <p:txBody>
          <a:bodyPr vert="horz" lIns="0" tIns="45720" rIns="0" bIns="0" rtlCol="0" anchor="b" anchorCtr="0"/>
          <a:lstStyle>
            <a:lvl1pPr algn="l">
              <a:defRPr sz="1200">
                <a:solidFill>
                  <a:srgbClr val="54585A"/>
                </a:solidFill>
              </a:defRPr>
            </a:lvl1pPr>
          </a:lstStyle>
          <a:p>
            <a:pPr defTabSz="457200"/>
            <a:fld id="{783E5F0D-CBDD-6347-A225-5CD5D5BCDEFD}" type="slidenum">
              <a:rPr lang="en-US" smtClean="0"/>
              <a:pPr defTabSz="457200"/>
              <a:t>‹#›</a:t>
            </a:fld>
            <a:endParaRPr lang="en-US" dirty="0"/>
          </a:p>
        </p:txBody>
      </p:sp>
      <p:sp>
        <p:nvSpPr>
          <p:cNvPr id="11" name="Rectangle 10"/>
          <p:cNvSpPr/>
          <p:nvPr/>
        </p:nvSpPr>
        <p:spPr bwMode="ltGray">
          <a:xfrm>
            <a:off x="0" y="0"/>
            <a:ext cx="7353596" cy="17373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4" name="Rectangle 13"/>
          <p:cNvSpPr/>
          <p:nvPr/>
        </p:nvSpPr>
        <p:spPr bwMode="ltGray">
          <a:xfrm>
            <a:off x="7387896" y="13"/>
            <a:ext cx="1756105" cy="174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5" name="Picture 1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78019" y="6371573"/>
            <a:ext cx="1530240" cy="376285"/>
          </a:xfrm>
          <a:prstGeom prst="rect">
            <a:avLst/>
          </a:prstGeom>
        </p:spPr>
      </p:pic>
    </p:spTree>
    <p:extLst>
      <p:ext uri="{BB962C8B-B14F-4D97-AF65-F5344CB8AC3E}">
        <p14:creationId xmlns:p14="http://schemas.microsoft.com/office/powerpoint/2010/main" val="16172720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 id="2147484150" r:id="rId18"/>
    <p:sldLayoutId id="2147484151" r:id="rId19"/>
    <p:sldLayoutId id="2147484152" r:id="rId20"/>
    <p:sldLayoutId id="2147484153" r:id="rId21"/>
  </p:sldLayoutIdLst>
  <p:hf hdr="0" ftr="0" dt="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85750" indent="-285750" algn="l" defTabSz="457200" rtl="0" eaLnBrk="1" latinLnBrk="0" hangingPunct="1">
        <a:spcBef>
          <a:spcPts val="0"/>
        </a:spcBef>
        <a:spcAft>
          <a:spcPts val="0"/>
        </a:spcAft>
        <a:buSzPct val="120000"/>
        <a:buFont typeface="Arial"/>
        <a:buChar char="•"/>
        <a:defRPr sz="2200" kern="1200">
          <a:solidFill>
            <a:schemeClr val="tx1"/>
          </a:solidFill>
          <a:latin typeface="+mn-lt"/>
          <a:ea typeface="+mn-ea"/>
          <a:cs typeface="+mn-cs"/>
        </a:defRPr>
      </a:lvl1pPr>
      <a:lvl2pPr marL="571500" indent="-285750" algn="l" defTabSz="457200" rtl="0" eaLnBrk="1" latinLnBrk="0" hangingPunct="1">
        <a:spcBef>
          <a:spcPts val="0"/>
        </a:spcBef>
        <a:spcAft>
          <a:spcPts val="0"/>
        </a:spcAft>
        <a:buFont typeface="Arial"/>
        <a:buChar char="–"/>
        <a:defRPr sz="2200" kern="1200">
          <a:solidFill>
            <a:schemeClr val="tx1"/>
          </a:solidFill>
          <a:latin typeface="+mn-lt"/>
          <a:ea typeface="+mn-ea"/>
          <a:cs typeface="+mn-cs"/>
        </a:defRPr>
      </a:lvl2pPr>
      <a:lvl3pPr marL="800100" indent="-228600" algn="l" defTabSz="457200" rtl="0" eaLnBrk="1" latinLnBrk="0" hangingPunct="1">
        <a:spcBef>
          <a:spcPts val="0"/>
        </a:spcBef>
        <a:spcAft>
          <a:spcPts val="0"/>
        </a:spcAft>
        <a:buFont typeface="Arial"/>
        <a:buChar char="•"/>
        <a:defRPr sz="2200" kern="1200">
          <a:solidFill>
            <a:schemeClr val="tx1"/>
          </a:solidFill>
          <a:latin typeface="+mn-lt"/>
          <a:ea typeface="+mn-ea"/>
          <a:cs typeface="+mn-cs"/>
        </a:defRPr>
      </a:lvl3pPr>
      <a:lvl4pPr marL="1028700" indent="-228600" algn="l" defTabSz="457200" rtl="0" eaLnBrk="1" latinLnBrk="0" hangingPunct="1">
        <a:spcBef>
          <a:spcPts val="0"/>
        </a:spcBef>
        <a:spcAft>
          <a:spcPts val="0"/>
        </a:spcAft>
        <a:buFont typeface="Lucida Grande"/>
        <a:buChar char="-"/>
        <a:defRPr sz="2200" kern="1200">
          <a:solidFill>
            <a:schemeClr val="tx1"/>
          </a:solidFill>
          <a:latin typeface="+mn-lt"/>
          <a:ea typeface="+mn-ea"/>
          <a:cs typeface="+mn-cs"/>
        </a:defRPr>
      </a:lvl4pPr>
      <a:lvl5pPr marL="1257300" indent="-228600" algn="l" defTabSz="457200" rtl="0" eaLnBrk="1" latinLnBrk="0" hangingPunct="1">
        <a:spcBef>
          <a:spcPts val="0"/>
        </a:spcBef>
        <a:spcAft>
          <a:spcPts val="0"/>
        </a:spcAft>
        <a:buFont typeface="Lucida Grande"/>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A4A3A4"/>
          </p15:clr>
        </p15:guide>
        <p15:guide id="2" orient="horz" pos="2160">
          <p15:clr>
            <a:srgbClr val="A4A3A4"/>
          </p15:clr>
        </p15:guide>
        <p15:guide id="3" orient="horz" pos="720">
          <p15:clr>
            <a:srgbClr val="A4A3A4"/>
          </p15:clr>
        </p15:guide>
        <p15:guide id="4" orient="horz" pos="3744">
          <p15:clr>
            <a:srgbClr val="A4A3A4"/>
          </p15:clr>
        </p15:guide>
        <p15:guide id="5" pos="287">
          <p15:clr>
            <a:srgbClr val="A4A3A4"/>
          </p15:clr>
        </p15:guide>
        <p15:guide id="6" pos="7391">
          <p15:clr>
            <a:srgbClr val="A4A3A4"/>
          </p15:clr>
        </p15:guide>
        <p15:guide id="7" orient="horz" pos="1008">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5E86A-49A6-4EC6-A6CD-B2DDE695515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960C1-46EF-4F0B-AFFB-68CC53E798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732DF-DD3A-4C73-8A92-FEBAC9A708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1218987"/>
            <a:fld id="{53D5F0C1-970E-439D-8D06-D2DE8AC428C8}" type="datetime1">
              <a:rPr lang="en-US" smtClean="0">
                <a:solidFill>
                  <a:srgbClr val="860C4C"/>
                </a:solidFill>
              </a:rPr>
              <a:pPr defTabSz="1218987"/>
              <a:t>11/29/2021</a:t>
            </a:fld>
            <a:endParaRPr lang="en-US" dirty="0">
              <a:solidFill>
                <a:srgbClr val="860C4C"/>
              </a:solidFill>
            </a:endParaRPr>
          </a:p>
        </p:txBody>
      </p:sp>
      <p:sp>
        <p:nvSpPr>
          <p:cNvPr id="5" name="Footer Placeholder 4">
            <a:extLst>
              <a:ext uri="{FF2B5EF4-FFF2-40B4-BE49-F238E27FC236}">
                <a16:creationId xmlns:a16="http://schemas.microsoft.com/office/drawing/2014/main" id="{31B9AAF3-D7C2-471B-9B59-02CC7E15F7C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1218987"/>
            <a:endParaRPr lang="en-US" dirty="0">
              <a:solidFill>
                <a:srgbClr val="860C4C"/>
              </a:solidFill>
            </a:endParaRPr>
          </a:p>
        </p:txBody>
      </p:sp>
      <p:sp>
        <p:nvSpPr>
          <p:cNvPr id="6" name="Slide Number Placeholder 5">
            <a:extLst>
              <a:ext uri="{FF2B5EF4-FFF2-40B4-BE49-F238E27FC236}">
                <a16:creationId xmlns:a16="http://schemas.microsoft.com/office/drawing/2014/main" id="{BD21FC57-247E-4E38-8402-27C1BCB1818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975186332"/>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6" r:id="rId12"/>
    <p:sldLayoutId id="2147484188" r:id="rId13"/>
    <p:sldLayoutId id="21474841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7.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9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9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97.xml"/></Relationships>
</file>

<file path=ppt/slides/_rels/slide6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7.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97.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7.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7.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s3.amazonaws.com/onlinehelp.riversideinsights.com/Help/testbed/OSR/index.htm#t=Test_Records%2FDyslexia_Report_Required_Tests_and_Clusters.htm" TargetMode="External"/><Relationship Id="rId1" Type="http://schemas.openxmlformats.org/officeDocument/2006/relationships/slideLayout" Target="../slideLayouts/slideLayout87.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7.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97.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7.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7.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7.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7.xml"/></Relationships>
</file>

<file path=ppt/slides/_rels/slide8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7.xml"/></Relationships>
</file>

<file path=ppt/slides/_rels/slide8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1.xml"/></Relationships>
</file>

<file path=ppt/slides/_rels/slide88.xml.rels><?xml version="1.0" encoding="UTF-8" standalone="yes"?>
<Relationships xmlns="http://schemas.openxmlformats.org/package/2006/relationships"><Relationship Id="rId2" Type="http://schemas.openxmlformats.org/officeDocument/2006/relationships/hyperlink" Target="mailto:inquiry@service.riversideinsights.com" TargetMode="Externa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0725BB11-776A-4E89-B512-3301EA0E30F4}"/>
              </a:ext>
            </a:extLst>
          </p:cNvPr>
          <p:cNvSpPr>
            <a:spLocks noGrp="1"/>
          </p:cNvSpPr>
          <p:nvPr>
            <p:ph type="subTitle" idx="1"/>
          </p:nvPr>
        </p:nvSpPr>
        <p:spPr/>
        <p:txBody>
          <a:bodyPr/>
          <a:lstStyle/>
          <a:p>
            <a:pPr algn="ctr"/>
            <a:r>
              <a:rPr lang="en-US" sz="3200" dirty="0">
                <a:solidFill>
                  <a:srgbClr val="000000"/>
                </a:solidFill>
                <a:cs typeface="Arial"/>
              </a:rPr>
              <a:t>The </a:t>
            </a:r>
            <a:r>
              <a:rPr lang="en-US" sz="3200" i="1" dirty="0">
                <a:solidFill>
                  <a:srgbClr val="000000"/>
                </a:solidFill>
                <a:cs typeface="Arial"/>
              </a:rPr>
              <a:t>WJ </a:t>
            </a:r>
            <a:r>
              <a:rPr lang="en-US" sz="3200" dirty="0">
                <a:solidFill>
                  <a:srgbClr val="000000"/>
                </a:solidFill>
                <a:cs typeface="Arial"/>
              </a:rPr>
              <a:t>IV </a:t>
            </a:r>
            <a:r>
              <a:rPr lang="en-US" sz="3200" i="1" dirty="0">
                <a:solidFill>
                  <a:srgbClr val="000000"/>
                </a:solidFill>
                <a:cs typeface="Arial"/>
              </a:rPr>
              <a:t>Interpretation and Instructional Interventions Program</a:t>
            </a:r>
            <a:r>
              <a:rPr lang="en-US" sz="3200" dirty="0">
                <a:solidFill>
                  <a:srgbClr val="000000"/>
                </a:solidFill>
                <a:cs typeface="Arial"/>
              </a:rPr>
              <a:t>™ (</a:t>
            </a:r>
            <a:r>
              <a:rPr lang="en-US" sz="3200" i="1" dirty="0">
                <a:solidFill>
                  <a:srgbClr val="000000"/>
                </a:solidFill>
                <a:cs typeface="Arial"/>
              </a:rPr>
              <a:t>WIIIP</a:t>
            </a:r>
            <a:r>
              <a:rPr lang="en-US" sz="3200" dirty="0">
                <a:solidFill>
                  <a:srgbClr val="000000"/>
                </a:solidFill>
                <a:cs typeface="Arial"/>
              </a:rPr>
              <a:t>™)</a:t>
            </a:r>
            <a:endParaRPr lang="en-US" sz="3200" dirty="0"/>
          </a:p>
        </p:txBody>
      </p:sp>
      <p:sp>
        <p:nvSpPr>
          <p:cNvPr id="4" name="Slide Number Placeholder 3">
            <a:extLst>
              <a:ext uri="{FF2B5EF4-FFF2-40B4-BE49-F238E27FC236}">
                <a16:creationId xmlns:a16="http://schemas.microsoft.com/office/drawing/2014/main" id="{3F3E2831-D0C8-4A9D-94FB-971808F025AD}"/>
              </a:ext>
            </a:extLst>
          </p:cNvPr>
          <p:cNvSpPr>
            <a:spLocks noGrp="1"/>
          </p:cNvSpPr>
          <p:nvPr>
            <p:ph type="sldNum" sz="quarter" idx="12"/>
          </p:nvPr>
        </p:nvSpPr>
        <p:spPr/>
        <p:txBody>
          <a:bodyPr/>
          <a:lstStyle/>
          <a:p>
            <a:fld id="{783E5F0D-CBDD-6347-A225-5CD5D5BCDEFD}" type="slidenum">
              <a:rPr lang="en-US" smtClean="0"/>
              <a:t>1</a:t>
            </a:fld>
            <a:endParaRPr lang="en-US" dirty="0"/>
          </a:p>
        </p:txBody>
      </p:sp>
      <p:pic>
        <p:nvPicPr>
          <p:cNvPr id="7" name="Picture 3">
            <a:extLst>
              <a:ext uri="{FF2B5EF4-FFF2-40B4-BE49-F238E27FC236}">
                <a16:creationId xmlns:a16="http://schemas.microsoft.com/office/drawing/2014/main" id="{1351776D-EC17-458C-9BBC-F51899F2F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666" y="671596"/>
            <a:ext cx="4282667" cy="183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23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9"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Two Options for Basis of Interpretation</a:t>
            </a:r>
          </a:p>
        </p:txBody>
      </p:sp>
      <p:sp>
        <p:nvSpPr>
          <p:cNvPr id="7"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800" b="1" dirty="0">
                <a:latin typeface="Arial" panose="020B0604020202020204" pitchFamily="34" charset="0"/>
                <a:cs typeface="Arial" panose="020B0604020202020204" pitchFamily="34" charset="0"/>
              </a:rPr>
              <a:t>The Comprehensive Report narrative can be based on: </a:t>
            </a:r>
          </a:p>
          <a:p>
            <a:pPr marL="0" indent="0">
              <a:buNone/>
            </a:pPr>
            <a:endParaRPr lang="en-US" altLang="en-US" sz="2800" b="1" dirty="0">
              <a:latin typeface="Arial" panose="020B0604020202020204" pitchFamily="34" charset="0"/>
              <a:cs typeface="Arial" panose="020B0604020202020204" pitchFamily="34" charset="0"/>
            </a:endParaRPr>
          </a:p>
          <a:p>
            <a:pPr lvl="1"/>
            <a:r>
              <a:rPr lang="en-US" altLang="en-US" sz="2800" b="1" dirty="0">
                <a:latin typeface="Arial" panose="020B0604020202020204" pitchFamily="34" charset="0"/>
                <a:cs typeface="Arial" panose="020B0604020202020204" pitchFamily="34" charset="0"/>
              </a:rPr>
              <a:t>Standard Scores (SS)</a:t>
            </a:r>
          </a:p>
          <a:p>
            <a:pPr lvl="2"/>
            <a:r>
              <a:rPr lang="en-US" altLang="en-US" sz="2800" b="1" dirty="0">
                <a:latin typeface="Arial" panose="020B0604020202020204" pitchFamily="34" charset="0"/>
                <a:cs typeface="Arial" panose="020B0604020202020204" pitchFamily="34" charset="0"/>
              </a:rPr>
              <a:t>Peer comparison</a:t>
            </a:r>
          </a:p>
          <a:p>
            <a:endParaRPr lang="en-US" altLang="en-US" sz="2800" b="1" dirty="0">
              <a:latin typeface="Arial" panose="020B0604020202020204" pitchFamily="34" charset="0"/>
              <a:cs typeface="Arial" panose="020B0604020202020204" pitchFamily="34" charset="0"/>
            </a:endParaRPr>
          </a:p>
          <a:p>
            <a:pPr lvl="1"/>
            <a:r>
              <a:rPr lang="en-US" altLang="en-US" sz="2800" b="1" dirty="0">
                <a:latin typeface="Arial" panose="020B0604020202020204" pitchFamily="34" charset="0"/>
                <a:cs typeface="Arial" panose="020B0604020202020204" pitchFamily="34" charset="0"/>
              </a:rPr>
              <a:t>Proficiency  (RPI based on the W-Difference Score)</a:t>
            </a:r>
          </a:p>
          <a:p>
            <a:pPr lvl="2"/>
            <a:r>
              <a:rPr lang="en-US" altLang="en-US" sz="2800" b="1" dirty="0">
                <a:latin typeface="Arial" panose="020B0604020202020204" pitchFamily="34" charset="0"/>
                <a:cs typeface="Arial" panose="020B0604020202020204" pitchFamily="34" charset="0"/>
              </a:rPr>
              <a:t>Describes functionality</a:t>
            </a:r>
          </a:p>
          <a:p>
            <a:endParaRPr lang="en-US" altLang="en-US" sz="2800" b="1" dirty="0"/>
          </a:p>
        </p:txBody>
      </p:sp>
    </p:spTree>
    <p:extLst>
      <p:ext uri="{BB962C8B-B14F-4D97-AF65-F5344CB8AC3E}">
        <p14:creationId xmlns:p14="http://schemas.microsoft.com/office/powerpoint/2010/main" val="62556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286" y="1701150"/>
            <a:ext cx="7639049" cy="3539430"/>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John’s overall intellectual ability, as measured by the WJ IV General Intellectual Ability (GIA) standard score (73), is in the low range of others his age. There is a 68% probability that his true GIA score would be included in the range of standard scores from 69 to 77.</a:t>
            </a:r>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Standard Score Option Report Excerpt</a:t>
            </a:r>
          </a:p>
        </p:txBody>
      </p:sp>
    </p:spTree>
    <p:extLst>
      <p:ext uri="{BB962C8B-B14F-4D97-AF65-F5344CB8AC3E}">
        <p14:creationId xmlns:p14="http://schemas.microsoft.com/office/powerpoint/2010/main" val="86571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825" y="1909460"/>
            <a:ext cx="7639049" cy="483209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Among the WJ IV cognitive measures, John’s standard scores are within the superior range for one test (Letter-Pattern Matching); and within the high average range for one test (Verbal Attention). John’s scores are within the average range for two tests (Phonological Processing and Story Recall). John’s scores are within the low range for two tests (Number Series and Visualization). His performance is somewhat lower than expected for his age level on one test (Oral Vocabulary). </a:t>
            </a:r>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Standard Score Option- overview of WJ IV COG Measures</a:t>
            </a:r>
          </a:p>
        </p:txBody>
      </p:sp>
    </p:spTree>
    <p:extLst>
      <p:ext uri="{BB962C8B-B14F-4D97-AF65-F5344CB8AC3E}">
        <p14:creationId xmlns:p14="http://schemas.microsoft.com/office/powerpoint/2010/main" val="423416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8345" y="1840464"/>
            <a:ext cx="6905625" cy="2176750"/>
          </a:xfrm>
          <a:prstGeom prst="rect">
            <a:avLst/>
          </a:prstGeom>
        </p:spPr>
        <p:txBody>
          <a:bodyPr wrap="square">
            <a:spAutoFit/>
          </a:bodyPr>
          <a:lstStyle/>
          <a:p>
            <a:pPr>
              <a:lnSpc>
                <a:spcPct val="107000"/>
              </a:lnSpc>
            </a:pPr>
            <a:r>
              <a:rPr lang="en-US" sz="3200" dirty="0">
                <a:latin typeface="Arial" panose="020B0604020202020204" pitchFamily="34" charset="0"/>
                <a:cs typeface="Arial" panose="020B0604020202020204" pitchFamily="34" charset="0"/>
              </a:rPr>
              <a:t>John’s overall intellectual ability, as measured by the WJ IV General Intellectual Ability cluster, is limited when compared to others of his age.</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Proficiency Option Report Excerpt</a:t>
            </a:r>
          </a:p>
        </p:txBody>
      </p:sp>
    </p:spTree>
    <p:extLst>
      <p:ext uri="{BB962C8B-B14F-4D97-AF65-F5344CB8AC3E}">
        <p14:creationId xmlns:p14="http://schemas.microsoft.com/office/powerpoint/2010/main" val="45968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630" y="2013963"/>
            <a:ext cx="8229599" cy="4015330"/>
          </a:xfrm>
          <a:prstGeom prst="rect">
            <a:avLst/>
          </a:prstGeom>
        </p:spPr>
        <p:txBody>
          <a:bodyPr wrap="square">
            <a:spAutoFit/>
          </a:bodyPr>
          <a:lstStyle/>
          <a:p>
            <a:pPr>
              <a:lnSpc>
                <a:spcPct val="107000"/>
              </a:lnSpc>
            </a:pPr>
            <a:r>
              <a:rPr lang="en-US" sz="2400" dirty="0">
                <a:latin typeface="Arial" panose="020B0604020202020204" pitchFamily="34" charset="0"/>
                <a:cs typeface="Arial" panose="020B0604020202020204" pitchFamily="34" charset="0"/>
              </a:rPr>
              <a:t>Among the WJ IV cognitive measures, John’s proficiency level is within the very advanced range for one test (Letter-Pattern Matching); and within the advanced range for one test (Verbal Attention). John’s proficiency is within the average range for two tests (Phonological Processing and Story Recall). John’s proficiency is within the limited range for one test (Visualization); and within the very limited range for one test (Number Series). His performance is somewhat lower than expected for his age level on one test (Oral Vocabulary).</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Proficiency Option- Overview of Cognitive Measures</a:t>
            </a:r>
          </a:p>
        </p:txBody>
      </p:sp>
    </p:spTree>
    <p:extLst>
      <p:ext uri="{BB962C8B-B14F-4D97-AF65-F5344CB8AC3E}">
        <p14:creationId xmlns:p14="http://schemas.microsoft.com/office/powerpoint/2010/main" val="60644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28" y="2349143"/>
            <a:ext cx="8171542" cy="1452192"/>
          </a:xfrm>
          <a:prstGeom prst="rect">
            <a:avLst/>
          </a:prstGeom>
        </p:spPr>
        <p:txBody>
          <a:bodyPr wrap="square">
            <a:spAutoFit/>
          </a:bodyPr>
          <a:lstStyle/>
          <a:p>
            <a:pPr>
              <a:lnSpc>
                <a:spcPct val="107000"/>
              </a:lnSpc>
            </a:pPr>
            <a:r>
              <a:rPr lang="en-US" sz="2800" dirty="0">
                <a:latin typeface="Arial" panose="020B0604020202020204" pitchFamily="34" charset="0"/>
                <a:cs typeface="Arial" panose="020B0604020202020204" pitchFamily="34" charset="0"/>
              </a:rPr>
              <a:t>His Letter-Pattern Matching standard score is in the superior range (percentile rank of 96; standard score of 127)</a:t>
            </a:r>
            <a:endParaRPr 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20680" y="1825923"/>
            <a:ext cx="6400800" cy="954107"/>
          </a:xfrm>
          <a:prstGeom prst="rect">
            <a:avLst/>
          </a:prstGeom>
        </p:spPr>
        <p:txBody>
          <a:bodyPr wrap="square">
            <a:spAutoFit/>
          </a:bodyPr>
          <a:lstStyle/>
          <a:p>
            <a:r>
              <a:rPr lang="en-US" sz="2800" b="1" dirty="0">
                <a:solidFill>
                  <a:schemeClr val="tx2"/>
                </a:solidFill>
                <a:latin typeface="Arial" panose="020B0604020202020204" pitchFamily="34" charset="0"/>
                <a:ea typeface="Times New Roman" panose="02020603050405020304" pitchFamily="18" charset="0"/>
                <a:cs typeface="Arial" panose="020B0604020202020204" pitchFamily="34" charset="0"/>
              </a:rPr>
              <a:t>Letter-Pattern Matching:   SS is 127</a:t>
            </a:r>
            <a:r>
              <a:rPr lang="en-US" sz="2800" b="1" i="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endParaRPr lang="en-US" sz="2800" b="1" dirty="0">
              <a:solidFill>
                <a:schemeClr val="tx2"/>
              </a:solidFill>
              <a:latin typeface="Arial" panose="020B0604020202020204" pitchFamily="34" charset="0"/>
              <a:cs typeface="Arial" panose="020B0604020202020204" pitchFamily="34" charset="0"/>
            </a:endParaRPr>
          </a:p>
        </p:txBody>
      </p:sp>
      <p:grpSp>
        <p:nvGrpSpPr>
          <p:cNvPr id="6" name="Group 5"/>
          <p:cNvGrpSpPr/>
          <p:nvPr/>
        </p:nvGrpSpPr>
        <p:grpSpPr>
          <a:xfrm>
            <a:off x="435427" y="4306011"/>
            <a:ext cx="8379643" cy="2439194"/>
            <a:chOff x="435427" y="3602202"/>
            <a:chExt cx="8379643" cy="2439194"/>
          </a:xfrm>
        </p:grpSpPr>
        <p:sp>
          <p:nvSpPr>
            <p:cNvPr id="4" name="Rectangle 3"/>
            <p:cNvSpPr/>
            <p:nvPr/>
          </p:nvSpPr>
          <p:spPr>
            <a:xfrm>
              <a:off x="453570" y="4125422"/>
              <a:ext cx="8361500" cy="1915974"/>
            </a:xfrm>
            <a:prstGeom prst="rect">
              <a:avLst/>
            </a:prstGeom>
          </p:spPr>
          <p:txBody>
            <a:bodyPr wrap="square">
              <a:spAutoFit/>
            </a:bodyPr>
            <a:lstStyle/>
            <a:p>
              <a:pPr>
                <a:lnSpc>
                  <a:spcPct val="107000"/>
                </a:lnSpc>
              </a:pPr>
              <a:r>
                <a:rPr lang="en-US" sz="2800" dirty="0"/>
                <a:t>His speed of orthographic processing is very advanced (RPI of 100/90); he will probably find it extremely easy to succeed on age-level tasks requiring rapid discrimination among letter patterns. </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35427" y="3602202"/>
              <a:ext cx="7376161" cy="523220"/>
            </a:xfrm>
            <a:prstGeom prst="rect">
              <a:avLst/>
            </a:prstGeom>
          </p:spPr>
          <p:txBody>
            <a:bodyPr wrap="square">
              <a:spAutoFit/>
            </a:bodyPr>
            <a:lstStyle/>
            <a:p>
              <a:r>
                <a:rPr lang="en-US" sz="2800" b="1" dirty="0">
                  <a:solidFill>
                    <a:schemeClr val="tx2"/>
                  </a:solidFill>
                  <a:latin typeface="Arial" panose="020B0604020202020204" pitchFamily="34" charset="0"/>
                  <a:ea typeface="Times New Roman" panose="02020603050405020304" pitchFamily="18" charset="0"/>
                  <a:cs typeface="Arial" panose="020B0604020202020204" pitchFamily="34" charset="0"/>
                </a:rPr>
                <a:t>Letter-Pattern Matching:  RPI is 100/90</a:t>
              </a:r>
              <a:r>
                <a:rPr lang="en-US" sz="2800" b="1" i="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endParaRPr lang="en-US" sz="2800" b="1" dirty="0">
                <a:solidFill>
                  <a:schemeClr val="tx2"/>
                </a:solidFill>
                <a:latin typeface="Arial" panose="020B0604020202020204" pitchFamily="34" charset="0"/>
                <a:cs typeface="Arial" panose="020B0604020202020204" pitchFamily="34" charset="0"/>
              </a:endParaRPr>
            </a:p>
          </p:txBody>
        </p:sp>
      </p:gr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6766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Letter-Pattern Matching (SS and RPI interpretation)</a:t>
            </a:r>
          </a:p>
        </p:txBody>
      </p:sp>
    </p:spTree>
    <p:extLst>
      <p:ext uri="{BB962C8B-B14F-4D97-AF65-F5344CB8AC3E}">
        <p14:creationId xmlns:p14="http://schemas.microsoft.com/office/powerpoint/2010/main" val="273277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938255"/>
            <a:ext cx="8077199" cy="4708981"/>
          </a:xfrm>
          <a:prstGeom prst="rect">
            <a:avLst/>
          </a:prstGeom>
        </p:spPr>
        <p:txBody>
          <a:bodyPr wrap="square">
            <a:spAutoFit/>
          </a:bodyPr>
          <a:lstStyle/>
          <a:p>
            <a:pPr>
              <a:lnSpc>
                <a:spcPts val="2400"/>
              </a:lnSpc>
            </a:pPr>
            <a:r>
              <a:rPr lang="en-US" sz="2000" dirty="0">
                <a:latin typeface="Arial" panose="020B0604020202020204" pitchFamily="34" charset="0"/>
                <a:cs typeface="Arial" panose="020B0604020202020204" pitchFamily="34" charset="0"/>
              </a:rPr>
              <a:t>This appendix provides information about each ability measure, including a description of John’s developmental level, a comparison to age peers using a standard score range classification, and a description of his proficiency level.</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ts val="2400"/>
              </a:lnSpc>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a:lnSpc>
                <a:spcPts val="2400"/>
              </a:lnSpc>
            </a:pPr>
            <a:r>
              <a:rPr lang="en-US"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WJ</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IV Tests of Cognitive Abilities</a:t>
            </a:r>
            <a:b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000" dirty="0">
              <a:latin typeface="Arial" panose="020B0604020202020204" pitchFamily="34" charset="0"/>
              <a:ea typeface="Times New Roman" panose="02020603050405020304" pitchFamily="18" charset="0"/>
              <a:cs typeface="Arial" panose="020B0604020202020204" pitchFamily="34" charset="0"/>
            </a:endParaRPr>
          </a:p>
          <a:p>
            <a:pPr>
              <a:lnSpc>
                <a:spcPts val="2400"/>
              </a:lnSpc>
            </a:pPr>
            <a:r>
              <a:rPr lang="en-US" sz="2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Intellectual Ability</a:t>
            </a:r>
            <a:b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000" dirty="0">
              <a:latin typeface="Arial" panose="020B0604020202020204" pitchFamily="34" charset="0"/>
              <a:ea typeface="Times New Roman" panose="02020603050405020304" pitchFamily="18" charset="0"/>
              <a:cs typeface="Arial" panose="020B0604020202020204" pitchFamily="34" charset="0"/>
            </a:endParaRPr>
          </a:p>
          <a:p>
            <a:pPr>
              <a:lnSpc>
                <a:spcPts val="2400"/>
              </a:lnSpc>
            </a:pPr>
            <a:r>
              <a:rPr lang="en-US" sz="2000" dirty="0">
                <a:latin typeface="Arial" panose="020B0604020202020204" pitchFamily="34" charset="0"/>
                <a:cs typeface="Arial" panose="020B0604020202020204" pitchFamily="34" charset="0"/>
              </a:rPr>
              <a:t>General Intellectual Ability represents a measure of John’s overall intelligence. John’s performance on General Intellectual Ability is comparable to that of the average individual at age 10-1. His general intellectual ability standard score is in the low range (percentile rank of 4; standard score of 73). His overall intellectual ability is limited (RPI of 54/90).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6"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Appendix A: Detailed Interpretation of Clusters and Tests</a:t>
            </a:r>
          </a:p>
        </p:txBody>
      </p:sp>
    </p:spTree>
    <p:extLst>
      <p:ext uri="{BB962C8B-B14F-4D97-AF65-F5344CB8AC3E}">
        <p14:creationId xmlns:p14="http://schemas.microsoft.com/office/powerpoint/2010/main" val="57901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Summary</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
        <p:nvSpPr>
          <p:cNvPr id="6" name="Rectangle 3"/>
          <p:cNvSpPr txBox="1">
            <a:spLocks noChangeArrowheads="1"/>
          </p:cNvSpPr>
          <p:nvPr/>
        </p:nvSpPr>
        <p:spPr>
          <a:xfrm>
            <a:off x="457200" y="1611045"/>
            <a:ext cx="8184524" cy="4972635"/>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Choose SS or Proficiency for basis of interpretation </a:t>
            </a:r>
          </a:p>
          <a:p>
            <a:r>
              <a:rPr lang="en-US" altLang="en-US" sz="2800" b="1" u="sng" dirty="0">
                <a:latin typeface="Arial" panose="020B0604020202020204" pitchFamily="34" charset="0"/>
                <a:cs typeface="Arial" panose="020B0604020202020204" pitchFamily="34" charset="0"/>
              </a:rPr>
              <a:t>You retain responsibility and control over content of report and interpretation</a:t>
            </a:r>
          </a:p>
          <a:p>
            <a:r>
              <a:rPr lang="en-US" altLang="en-US" sz="2800" b="1" dirty="0">
                <a:latin typeface="Arial" panose="020B0604020202020204" pitchFamily="34" charset="0"/>
                <a:cs typeface="Arial" panose="020B0604020202020204" pitchFamily="34" charset="0"/>
              </a:rPr>
              <a:t>Output reports in Word, PDF, or web-based format</a:t>
            </a:r>
          </a:p>
          <a:p>
            <a:r>
              <a:rPr lang="en-US" altLang="en-US" sz="2800" b="1" dirty="0">
                <a:latin typeface="Arial" panose="020B0604020202020204" pitchFamily="34" charset="0"/>
                <a:cs typeface="Arial" panose="020B0604020202020204" pitchFamily="34" charset="0"/>
              </a:rPr>
              <a:t>Detailed score interpretation can be included in Test Appendix A- Detailed Interpretation of Clusters and Tests</a:t>
            </a:r>
          </a:p>
          <a:p>
            <a:r>
              <a:rPr lang="en-US" altLang="en-US" sz="2800" b="1" dirty="0">
                <a:latin typeface="Arial" panose="020B0604020202020204" pitchFamily="34" charset="0"/>
                <a:cs typeface="Arial" panose="020B0604020202020204" pitchFamily="34" charset="0"/>
              </a:rPr>
              <a:t>Interventions can be included</a:t>
            </a:r>
          </a:p>
          <a:p>
            <a:r>
              <a:rPr lang="en-US" altLang="en-US" sz="2800" b="1" dirty="0">
                <a:latin typeface="Arial" panose="020B0604020202020204" pitchFamily="34" charset="0"/>
                <a:cs typeface="Arial" panose="020B0604020202020204" pitchFamily="34" charset="0"/>
              </a:rPr>
              <a:t>One or more checklists can be included</a:t>
            </a:r>
          </a:p>
        </p:txBody>
      </p:sp>
    </p:spTree>
    <p:extLst>
      <p:ext uri="{BB962C8B-B14F-4D97-AF65-F5344CB8AC3E}">
        <p14:creationId xmlns:p14="http://schemas.microsoft.com/office/powerpoint/2010/main" val="149043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latin typeface="Arial" panose="020B0604020202020204" pitchFamily="34" charset="0"/>
                <a:cs typeface="Arial" panose="020B0604020202020204" pitchFamily="34" charset="0"/>
              </a:rPr>
              <a:t>Checklists</a:t>
            </a:r>
          </a:p>
        </p:txBody>
      </p:sp>
      <p:sp>
        <p:nvSpPr>
          <p:cNvPr id="7" name="Subtitle 6"/>
          <p:cNvSpPr>
            <a:spLocks noGrp="1"/>
          </p:cNvSpPr>
          <p:nvPr>
            <p:ph type="subTitle" idx="1"/>
          </p:nvPr>
        </p:nvSpPr>
        <p:spPr>
          <a:xfrm>
            <a:off x="701674" y="2658548"/>
            <a:ext cx="6470651" cy="1752600"/>
          </a:xfrm>
        </p:spPr>
        <p:txBody>
          <a:bodyPr/>
          <a:lstStyle/>
          <a:p>
            <a:pPr marL="457200" indent="-457200">
              <a:buFont typeface="Arial" panose="020B0604020202020204" pitchFamily="34" charset="0"/>
              <a:buChar char="•"/>
            </a:pPr>
            <a:r>
              <a:rPr lang="en-US" sz="2800" i="1" dirty="0">
                <a:latin typeface="Arial" panose="020B0604020202020204" pitchFamily="34" charset="0"/>
                <a:cs typeface="Arial" panose="020B0604020202020204" pitchFamily="34" charset="0"/>
              </a:rPr>
              <a:t>Help collect, organize, and document important information about the examinee</a:t>
            </a:r>
          </a:p>
          <a:p>
            <a:pPr marL="457200" indent="-457200">
              <a:buFont typeface="Arial" panose="020B0604020202020204" pitchFamily="34" charset="0"/>
              <a:buChar char="•"/>
            </a:pPr>
            <a:r>
              <a:rPr lang="en-US" sz="2800" i="1" dirty="0">
                <a:latin typeface="Arial" panose="020B0604020202020204" pitchFamily="34" charset="0"/>
                <a:cs typeface="Arial" panose="020B0604020202020204" pitchFamily="34" charset="0"/>
              </a:rPr>
              <a:t>Highlights and reinforces the importance of qualitative information in the evaluation process</a:t>
            </a:r>
          </a:p>
        </p:txBody>
      </p:sp>
    </p:spTree>
    <p:extLst>
      <p:ext uri="{BB962C8B-B14F-4D97-AF65-F5344CB8AC3E}">
        <p14:creationId xmlns:p14="http://schemas.microsoft.com/office/powerpoint/2010/main" val="299712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9"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Reproducible Checklists </a:t>
            </a:r>
          </a:p>
        </p:txBody>
      </p:sp>
      <p:sp>
        <p:nvSpPr>
          <p:cNvPr id="11"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Reason for Referral Checklist</a:t>
            </a:r>
          </a:p>
          <a:p>
            <a:r>
              <a:rPr lang="en-US" altLang="en-US" sz="2800" b="1" dirty="0">
                <a:latin typeface="Arial" panose="020B0604020202020204" pitchFamily="34" charset="0"/>
                <a:cs typeface="Arial" panose="020B0604020202020204" pitchFamily="34" charset="0"/>
              </a:rPr>
              <a:t>Parent’s Checklist: School Age &amp; Preschool</a:t>
            </a:r>
          </a:p>
          <a:p>
            <a:r>
              <a:rPr lang="en-US" altLang="en-US" sz="2800" b="1" dirty="0">
                <a:latin typeface="Arial" panose="020B0604020202020204" pitchFamily="34" charset="0"/>
                <a:cs typeface="Arial" panose="020B0604020202020204" pitchFamily="34" charset="0"/>
              </a:rPr>
              <a:t>Teacher’s Checklist: School Age &amp; Preschool</a:t>
            </a:r>
          </a:p>
          <a:p>
            <a:r>
              <a:rPr lang="en-US" altLang="en-US" sz="2800" b="1" dirty="0">
                <a:latin typeface="Arial" panose="020B0604020202020204" pitchFamily="34" charset="0"/>
                <a:cs typeface="Arial" panose="020B0604020202020204" pitchFamily="34" charset="0"/>
              </a:rPr>
              <a:t>Classroom Behavior Observation Form</a:t>
            </a:r>
          </a:p>
          <a:p>
            <a:r>
              <a:rPr lang="en-US" altLang="en-US" sz="2800" b="1" dirty="0">
                <a:latin typeface="Arial" panose="020B0604020202020204" pitchFamily="34" charset="0"/>
                <a:cs typeface="Arial" panose="020B0604020202020204" pitchFamily="34" charset="0"/>
              </a:rPr>
              <a:t>Self-Report Checklist: Adolescent/Adult</a:t>
            </a:r>
          </a:p>
          <a:p>
            <a:r>
              <a:rPr lang="en-US" altLang="en-US" sz="2800" b="1" dirty="0">
                <a:latin typeface="Arial" panose="020B0604020202020204" pitchFamily="34" charset="0"/>
                <a:cs typeface="Arial" panose="020B0604020202020204" pitchFamily="34" charset="0"/>
              </a:rPr>
              <a:t>Writing Evaluation Scale</a:t>
            </a:r>
          </a:p>
          <a:p>
            <a:r>
              <a:rPr lang="en-US" altLang="en-US" sz="2800" b="1" dirty="0">
                <a:latin typeface="Arial" panose="020B0604020202020204" pitchFamily="34" charset="0"/>
                <a:cs typeface="Arial" panose="020B0604020202020204" pitchFamily="34" charset="0"/>
              </a:rPr>
              <a:t>Dyslexia Evaluation Checklist (Parent &amp; Teacher)</a:t>
            </a:r>
          </a:p>
        </p:txBody>
      </p:sp>
      <p:sp>
        <p:nvSpPr>
          <p:cNvPr id="6" name="Rectangle 7"/>
          <p:cNvSpPr>
            <a:spLocks noChangeArrowheads="1"/>
          </p:cNvSpPr>
          <p:nvPr/>
        </p:nvSpPr>
        <p:spPr bwMode="auto">
          <a:xfrm>
            <a:off x="457200" y="5206085"/>
            <a:ext cx="8184524" cy="1631216"/>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SzPct val="120000"/>
              <a:defRPr/>
            </a:pPr>
            <a:r>
              <a:rPr lang="en-US" sz="2000" b="1" dirty="0">
                <a:cs typeface="Arial"/>
              </a:rPr>
              <a:t>Additional checklists included in test record:  </a:t>
            </a:r>
          </a:p>
          <a:p>
            <a:pPr marL="342900" indent="-342900">
              <a:buSzPct val="120000"/>
              <a:buFont typeface="Arial" panose="020B0604020202020204" pitchFamily="34" charset="0"/>
              <a:buChar char="•"/>
              <a:defRPr/>
            </a:pPr>
            <a:r>
              <a:rPr lang="en-US" sz="2000" b="1" dirty="0">
                <a:cs typeface="Arial"/>
              </a:rPr>
              <a:t>All three batteries include Test Session Observations Checklist to capture qualitative data for the overall administration of each battery</a:t>
            </a:r>
          </a:p>
          <a:p>
            <a:pPr marL="342900" indent="-342900">
              <a:buSzPct val="120000"/>
              <a:buFont typeface="Arial" panose="020B0604020202020204" pitchFamily="34" charset="0"/>
              <a:buChar char="•"/>
              <a:defRPr/>
            </a:pPr>
            <a:r>
              <a:rPr lang="en-US" sz="2000" b="1" dirty="0">
                <a:cs typeface="Arial"/>
              </a:rPr>
              <a:t>ACH tests (Standard Battery: 1-11) include qualitative observations checklists</a:t>
            </a:r>
          </a:p>
        </p:txBody>
      </p:sp>
    </p:spTree>
    <p:extLst>
      <p:ext uri="{BB962C8B-B14F-4D97-AF65-F5344CB8AC3E}">
        <p14:creationId xmlns:p14="http://schemas.microsoft.com/office/powerpoint/2010/main" val="155264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0353" y="1443841"/>
            <a:ext cx="7252153"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Overview</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Interpretive Overview Options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Description and Use of the Checklists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Evidence-Based Interventions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Formative Interventions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Dyslexia Reports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Availability &amp; Pricing</a:t>
            </a:r>
          </a:p>
        </p:txBody>
      </p:sp>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Agenda</a:t>
            </a:r>
          </a:p>
        </p:txBody>
      </p:sp>
    </p:spTree>
    <p:extLst>
      <p:ext uri="{BB962C8B-B14F-4D97-AF65-F5344CB8AC3E}">
        <p14:creationId xmlns:p14="http://schemas.microsoft.com/office/powerpoint/2010/main" val="401462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Checklists</a:t>
            </a:r>
            <a:endParaRPr lang="en-US" sz="3600" b="1" i="1" dirty="0">
              <a:solidFill>
                <a:schemeClr val="tx2"/>
              </a:solidFill>
              <a:cs typeface="Arial"/>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Reason for Referral Checklist</a:t>
            </a:r>
          </a:p>
        </p:txBody>
      </p:sp>
      <p:sp>
        <p:nvSpPr>
          <p:cNvPr id="6"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dirty="0">
                <a:latin typeface="Arial" panose="020B0604020202020204" pitchFamily="34" charset="0"/>
                <a:cs typeface="Arial" panose="020B0604020202020204" pitchFamily="34" charset="0"/>
              </a:rPr>
              <a:t>Can be included as a brief introductory section in the Comprehensive Report which captures:</a:t>
            </a:r>
          </a:p>
          <a:p>
            <a:pPr lvl="1"/>
            <a:r>
              <a:rPr lang="en-US" altLang="en-US" sz="2400" b="1" dirty="0">
                <a:latin typeface="Arial" panose="020B0604020202020204" pitchFamily="34" charset="0"/>
                <a:cs typeface="Arial" panose="020B0604020202020204" pitchFamily="34" charset="0"/>
              </a:rPr>
              <a:t>Name of referee and relationship to examinee</a:t>
            </a:r>
          </a:p>
          <a:p>
            <a:pPr lvl="1"/>
            <a:r>
              <a:rPr lang="en-US" altLang="en-US" sz="2400" b="1" dirty="0">
                <a:latin typeface="Arial" panose="020B0604020202020204" pitchFamily="34" charset="0"/>
                <a:cs typeface="Arial" panose="020B0604020202020204" pitchFamily="34" charset="0"/>
              </a:rPr>
              <a:t>Primary reason for referral</a:t>
            </a:r>
          </a:p>
          <a:p>
            <a:pPr lvl="1"/>
            <a:r>
              <a:rPr lang="en-US" altLang="en-US" sz="2400" b="1" dirty="0">
                <a:latin typeface="Arial" panose="020B0604020202020204" pitchFamily="34" charset="0"/>
                <a:cs typeface="Arial" panose="020B0604020202020204" pitchFamily="34" charset="0"/>
              </a:rPr>
              <a:t>Common questions and additional specifics are also included.</a:t>
            </a:r>
          </a:p>
          <a:p>
            <a:pPr lvl="1"/>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Can be completed before online entry using the reproducible checklist or during online entry</a:t>
            </a:r>
          </a:p>
          <a:p>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Checklists located under “Add a Test Record” section</a:t>
            </a:r>
          </a:p>
          <a:p>
            <a:endParaRPr lang="en-US" altLang="en-US" sz="2800" b="1" dirty="0"/>
          </a:p>
          <a:p>
            <a:endParaRPr lang="en-US" altLang="en-US" sz="2800" b="1" dirty="0"/>
          </a:p>
          <a:p>
            <a:endParaRPr lang="en-US" altLang="en-US" sz="2800" b="1" dirty="0"/>
          </a:p>
          <a:p>
            <a:endParaRPr lang="en-US" altLang="en-US" sz="2800" b="1" dirty="0"/>
          </a:p>
          <a:p>
            <a:endParaRPr lang="en-US" altLang="en-US" sz="2800" b="1" dirty="0"/>
          </a:p>
        </p:txBody>
      </p:sp>
    </p:spTree>
    <p:extLst>
      <p:ext uri="{BB962C8B-B14F-4D97-AF65-F5344CB8AC3E}">
        <p14:creationId xmlns:p14="http://schemas.microsoft.com/office/powerpoint/2010/main" val="18837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2433363"/>
            <a:ext cx="7734300" cy="341632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Mrs. Lindsay Mason, John’s mother, referred him for an evaluation of a suspected learning disability. Specifically, it was reported that he has difficulty decoding words, reading fluently, and comprehending text. This evaluation is intended to address the following questions: What cognitive, language, and/or academic strengths and weaknesses exist? What are John’s cognitive, language, and academic developmental levels? </a:t>
            </a:r>
            <a:endParaRPr lang="en-US" sz="2400" dirty="0">
              <a:solidFill>
                <a:schemeClr val="tx1">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660400" y="1923008"/>
            <a:ext cx="4572000" cy="830997"/>
          </a:xfrm>
          <a:prstGeom prst="rect">
            <a:avLst/>
          </a:prstGeom>
        </p:spPr>
        <p:txBody>
          <a:bodyPr>
            <a:spAutoFit/>
          </a:bodyPr>
          <a:lstStyle/>
          <a:p>
            <a:r>
              <a:rPr lang="en-US" sz="2400" dirty="0">
                <a:latin typeface="Arial" panose="020B0604020202020204" pitchFamily="34" charset="0"/>
                <a:cs typeface="Arial" panose="020B0604020202020204" pitchFamily="34" charset="0"/>
              </a:rPr>
              <a:t>REASON FOR REFERRAL</a:t>
            </a:r>
            <a:br>
              <a:rPr lang="en-US" sz="2400" b="1" dirty="0">
                <a:solidFill>
                  <a:schemeClr val="tx1">
                    <a:lumMod val="50000"/>
                  </a:schemeClr>
                </a:solidFill>
                <a:latin typeface="Arial" panose="020B0604020202020204" pitchFamily="34" charset="0"/>
                <a:cs typeface="Arial" panose="020B0604020202020204" pitchFamily="34" charset="0"/>
              </a:rPr>
            </a:br>
            <a:endParaRPr lang="en-US" sz="2400" b="1" dirty="0">
              <a:solidFill>
                <a:schemeClr val="tx1">
                  <a:lumMod val="50000"/>
                </a:schemeClr>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sp>
        <p:nvSpPr>
          <p:cNvPr id="9" name="Rectangle 7"/>
          <p:cNvSpPr>
            <a:spLocks noChangeArrowheads="1"/>
          </p:cNvSpPr>
          <p:nvPr/>
        </p:nvSpPr>
        <p:spPr bwMode="auto">
          <a:xfrm>
            <a:off x="435288" y="6087830"/>
            <a:ext cx="8184524" cy="400110"/>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Checklist Information Appears in the Comprehensive Report.</a:t>
            </a:r>
          </a:p>
        </p:txBody>
      </p:sp>
    </p:spTree>
    <p:extLst>
      <p:ext uri="{BB962C8B-B14F-4D97-AF65-F5344CB8AC3E}">
        <p14:creationId xmlns:p14="http://schemas.microsoft.com/office/powerpoint/2010/main" val="176458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057" t="4006" r="25943" b="4229"/>
          <a:stretch/>
        </p:blipFill>
        <p:spPr>
          <a:xfrm>
            <a:off x="1683539" y="367569"/>
            <a:ext cx="5456481" cy="6122862"/>
          </a:xfrm>
          <a:prstGeom prst="rect">
            <a:avLst/>
          </a:prstGeom>
          <a:ln>
            <a:solidFill>
              <a:schemeClr val="tx1"/>
            </a:solidFill>
          </a:ln>
        </p:spPr>
      </p:pic>
      <p:sp>
        <p:nvSpPr>
          <p:cNvPr id="2" name="TextBox 1">
            <a:extLst>
              <a:ext uri="{FF2B5EF4-FFF2-40B4-BE49-F238E27FC236}">
                <a16:creationId xmlns:a16="http://schemas.microsoft.com/office/drawing/2014/main" id="{29A6F670-6D54-4F30-BD7A-DCEFBB9CCD8E}"/>
              </a:ext>
            </a:extLst>
          </p:cNvPr>
          <p:cNvSpPr txBox="1"/>
          <p:nvPr/>
        </p:nvSpPr>
        <p:spPr>
          <a:xfrm rot="18521018">
            <a:off x="2097796" y="2921169"/>
            <a:ext cx="4627964" cy="1015663"/>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2957978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Parent’s Checklist: School Age</a:t>
            </a:r>
          </a:p>
        </p:txBody>
      </p:sp>
      <p:sp>
        <p:nvSpPr>
          <p:cNvPr id="8" name="TextBox 7"/>
          <p:cNvSpPr txBox="1"/>
          <p:nvPr/>
        </p:nvSpPr>
        <p:spPr>
          <a:xfrm>
            <a:off x="282389" y="1698799"/>
            <a:ext cx="8754035"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Intended for use by parents (or caregivers) of school-aged children</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Includes eight parts:</a:t>
            </a:r>
          </a:p>
          <a:p>
            <a:pPr marL="914400" lvl="1"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Parts I through V: Developmental History</a:t>
            </a:r>
          </a:p>
          <a:p>
            <a:pPr marL="914400" lvl="1"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Part VI: Current Temperament and Mood</a:t>
            </a:r>
          </a:p>
          <a:p>
            <a:pPr marL="914400" lvl="1"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Part VII: Current Behaviors</a:t>
            </a:r>
          </a:p>
          <a:p>
            <a:pPr marL="914400" lvl="1"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Part VIII: Behavior Problems at Home</a:t>
            </a:r>
          </a:p>
          <a:p>
            <a:endParaRPr lang="en-US" sz="2800" b="1" dirty="0"/>
          </a:p>
          <a:p>
            <a:endParaRPr lang="en-US" sz="2800" b="1" dirty="0"/>
          </a:p>
          <a:p>
            <a:endParaRPr lang="en-US" sz="2800" b="1" dirty="0"/>
          </a:p>
        </p:txBody>
      </p:sp>
    </p:spTree>
    <p:extLst>
      <p:ext uri="{BB962C8B-B14F-4D97-AF65-F5344CB8AC3E}">
        <p14:creationId xmlns:p14="http://schemas.microsoft.com/office/powerpoint/2010/main" val="1606941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7059" t="2785" r="26100" b="13832"/>
          <a:stretch/>
        </p:blipFill>
        <p:spPr>
          <a:xfrm>
            <a:off x="1514610" y="367569"/>
            <a:ext cx="6114779" cy="6122862"/>
          </a:xfrm>
          <a:prstGeom prst="rect">
            <a:avLst/>
          </a:prstGeom>
          <a:ln>
            <a:solidFill>
              <a:schemeClr val="tx1"/>
            </a:solidFill>
          </a:ln>
        </p:spPr>
      </p:pic>
      <p:sp>
        <p:nvSpPr>
          <p:cNvPr id="4" name="TextBox 3">
            <a:extLst>
              <a:ext uri="{FF2B5EF4-FFF2-40B4-BE49-F238E27FC236}">
                <a16:creationId xmlns:a16="http://schemas.microsoft.com/office/drawing/2014/main" id="{3F12B000-27D5-4D37-9E30-87A5C6F3249D}"/>
              </a:ext>
            </a:extLst>
          </p:cNvPr>
          <p:cNvSpPr txBox="1"/>
          <p:nvPr/>
        </p:nvSpPr>
        <p:spPr>
          <a:xfrm rot="18521018">
            <a:off x="2097796" y="2921169"/>
            <a:ext cx="4627964" cy="1015663"/>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345405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1" y="2235200"/>
            <a:ext cx="7926372" cy="3942080"/>
          </a:xfrm>
          <a:prstGeom prst="rect">
            <a:avLst/>
          </a:prstGeom>
        </p:spPr>
        <p:txBody>
          <a:bodyPr vert="horz" lIns="0" tIns="45720" rIns="0" bIns="45720" rtlCol="0">
            <a:noAutofit/>
          </a:bodyPr>
          <a:lstStyle/>
          <a:p>
            <a:pPr marL="285750" lvl="0" indent="-285750">
              <a:buFont typeface="Arial" panose="020B0604020202020204" pitchFamily="34" charset="0"/>
              <a:buChar char="•"/>
            </a:pPr>
            <a:endParaRPr kumimoji="0" lang="en-US" b="0" i="0" u="none" strike="noStrike" kern="1200" cap="none" spc="0" normalizeH="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Online Entry of Parent’s Checklist</a:t>
            </a:r>
          </a:p>
        </p:txBody>
      </p:sp>
      <p:pic>
        <p:nvPicPr>
          <p:cNvPr id="4" name="Picture 3">
            <a:extLst>
              <a:ext uri="{FF2B5EF4-FFF2-40B4-BE49-F238E27FC236}">
                <a16:creationId xmlns:a16="http://schemas.microsoft.com/office/drawing/2014/main" id="{12B568C8-368A-4BD9-8E00-37604D38C94C}"/>
              </a:ext>
            </a:extLst>
          </p:cNvPr>
          <p:cNvPicPr>
            <a:picLocks noChangeAspect="1"/>
          </p:cNvPicPr>
          <p:nvPr/>
        </p:nvPicPr>
        <p:blipFill>
          <a:blip r:embed="rId2"/>
          <a:stretch>
            <a:fillRect/>
          </a:stretch>
        </p:blipFill>
        <p:spPr>
          <a:xfrm>
            <a:off x="281746" y="1909460"/>
            <a:ext cx="8580507" cy="4097072"/>
          </a:xfrm>
          <a:prstGeom prst="rect">
            <a:avLst/>
          </a:prstGeom>
        </p:spPr>
      </p:pic>
    </p:spTree>
    <p:extLst>
      <p:ext uri="{BB962C8B-B14F-4D97-AF65-F5344CB8AC3E}">
        <p14:creationId xmlns:p14="http://schemas.microsoft.com/office/powerpoint/2010/main" val="209776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pic>
        <p:nvPicPr>
          <p:cNvPr id="5" name="Picture 4">
            <a:extLst>
              <a:ext uri="{FF2B5EF4-FFF2-40B4-BE49-F238E27FC236}">
                <a16:creationId xmlns:a16="http://schemas.microsoft.com/office/drawing/2014/main" id="{EDD3018C-CCF0-4512-B243-9A1BA909A534}"/>
              </a:ext>
            </a:extLst>
          </p:cNvPr>
          <p:cNvPicPr>
            <a:picLocks noChangeAspect="1"/>
          </p:cNvPicPr>
          <p:nvPr/>
        </p:nvPicPr>
        <p:blipFill>
          <a:blip r:embed="rId2"/>
          <a:stretch>
            <a:fillRect/>
          </a:stretch>
        </p:blipFill>
        <p:spPr>
          <a:xfrm>
            <a:off x="803082" y="1742488"/>
            <a:ext cx="7306695" cy="4496427"/>
          </a:xfrm>
          <a:prstGeom prst="rect">
            <a:avLst/>
          </a:prstGeom>
        </p:spPr>
      </p:pic>
    </p:spTree>
    <p:extLst>
      <p:ext uri="{BB962C8B-B14F-4D97-AF65-F5344CB8AC3E}">
        <p14:creationId xmlns:p14="http://schemas.microsoft.com/office/powerpoint/2010/main" val="21786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389" y="1698799"/>
            <a:ext cx="8754035" cy="5324535"/>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Intended to integrate information provided by student’s teacher</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Includes six parts:</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I: Ratings of Oral Language and Achievement</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II: Current Level of Instruction</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III: Student’s Temperament and Mood </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IV: Current Classroom Functioning</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V: Primary Concern</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VI: Problem Behaviors in the Classroom</a:t>
            </a:r>
          </a:p>
          <a:p>
            <a:endParaRPr lang="en-US" sz="2800" b="1" dirty="0"/>
          </a:p>
          <a:p>
            <a:endParaRPr lang="en-US" sz="2800" b="1" dirty="0"/>
          </a:p>
          <a:p>
            <a:endParaRPr lang="en-US" sz="2800" b="1" dirty="0"/>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Teacher’s Checklist: School Age</a:t>
            </a:r>
          </a:p>
        </p:txBody>
      </p:sp>
    </p:spTree>
    <p:extLst>
      <p:ext uri="{BB962C8B-B14F-4D97-AF65-F5344CB8AC3E}">
        <p14:creationId xmlns:p14="http://schemas.microsoft.com/office/powerpoint/2010/main" val="196015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1" y="2235200"/>
            <a:ext cx="7926372" cy="3942080"/>
          </a:xfrm>
          <a:prstGeom prst="rect">
            <a:avLst/>
          </a:prstGeom>
        </p:spPr>
        <p:txBody>
          <a:bodyPr vert="horz" lIns="0" tIns="45720" rIns="0" bIns="45720" rtlCol="0">
            <a:noAutofit/>
          </a:bodyPr>
          <a:lstStyle/>
          <a:p>
            <a:pPr marL="285750" lvl="0" indent="-285750">
              <a:buFont typeface="Arial" panose="020B0604020202020204" pitchFamily="34" charset="0"/>
              <a:buChar char="•"/>
            </a:pPr>
            <a:endParaRPr kumimoji="0" lang="en-US" b="0" i="0" u="none" strike="noStrike" kern="1200" cap="none" spc="0" normalizeH="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Checklists</a:t>
            </a:r>
            <a:endParaRPr lang="en-US" sz="3600" b="1" i="1" dirty="0">
              <a:solidFill>
                <a:schemeClr val="tx2"/>
              </a:solidFill>
              <a:cs typeface="Arial"/>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Online Entry of Teacher’s Checklist</a:t>
            </a:r>
          </a:p>
        </p:txBody>
      </p:sp>
      <p:pic>
        <p:nvPicPr>
          <p:cNvPr id="5" name="Picture 4">
            <a:extLst>
              <a:ext uri="{FF2B5EF4-FFF2-40B4-BE49-F238E27FC236}">
                <a16:creationId xmlns:a16="http://schemas.microsoft.com/office/drawing/2014/main" id="{547FCD64-9107-49EB-A688-1F0DB442E880}"/>
              </a:ext>
            </a:extLst>
          </p:cNvPr>
          <p:cNvPicPr>
            <a:picLocks noChangeAspect="1"/>
          </p:cNvPicPr>
          <p:nvPr/>
        </p:nvPicPr>
        <p:blipFill>
          <a:blip r:embed="rId2"/>
          <a:stretch>
            <a:fillRect/>
          </a:stretch>
        </p:blipFill>
        <p:spPr>
          <a:xfrm>
            <a:off x="845212" y="1636949"/>
            <a:ext cx="7222435" cy="4850991"/>
          </a:xfrm>
          <a:prstGeom prst="rect">
            <a:avLst/>
          </a:prstGeom>
        </p:spPr>
      </p:pic>
    </p:spTree>
    <p:extLst>
      <p:ext uri="{BB962C8B-B14F-4D97-AF65-F5344CB8AC3E}">
        <p14:creationId xmlns:p14="http://schemas.microsoft.com/office/powerpoint/2010/main" val="375681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pic>
        <p:nvPicPr>
          <p:cNvPr id="3" name="Picture 2">
            <a:extLst>
              <a:ext uri="{FF2B5EF4-FFF2-40B4-BE49-F238E27FC236}">
                <a16:creationId xmlns:a16="http://schemas.microsoft.com/office/drawing/2014/main" id="{7D945999-37C6-4B82-82FB-E766F3ED177D}"/>
              </a:ext>
            </a:extLst>
          </p:cNvPr>
          <p:cNvPicPr>
            <a:picLocks noChangeAspect="1"/>
          </p:cNvPicPr>
          <p:nvPr/>
        </p:nvPicPr>
        <p:blipFill>
          <a:blip r:embed="rId2"/>
          <a:stretch>
            <a:fillRect/>
          </a:stretch>
        </p:blipFill>
        <p:spPr>
          <a:xfrm>
            <a:off x="341630" y="1713974"/>
            <a:ext cx="8526454" cy="4348705"/>
          </a:xfrm>
          <a:prstGeom prst="rect">
            <a:avLst/>
          </a:prstGeom>
        </p:spPr>
      </p:pic>
    </p:spTree>
    <p:extLst>
      <p:ext uri="{BB962C8B-B14F-4D97-AF65-F5344CB8AC3E}">
        <p14:creationId xmlns:p14="http://schemas.microsoft.com/office/powerpoint/2010/main" val="150888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Overview</a:t>
            </a:r>
          </a:p>
        </p:txBody>
      </p:sp>
    </p:spTree>
    <p:extLst>
      <p:ext uri="{BB962C8B-B14F-4D97-AF65-F5344CB8AC3E}">
        <p14:creationId xmlns:p14="http://schemas.microsoft.com/office/powerpoint/2010/main" val="56541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Classroom Behavior Observation Form</a:t>
            </a:r>
          </a:p>
        </p:txBody>
      </p:sp>
      <p:sp>
        <p:nvSpPr>
          <p:cNvPr id="6"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200" b="1" dirty="0">
                <a:latin typeface="Arial" panose="020B0604020202020204" pitchFamily="34" charset="0"/>
                <a:cs typeface="Arial" panose="020B0604020202020204" pitchFamily="34" charset="0"/>
              </a:rPr>
              <a:t>Allows the examiner to integrate direct observations into the Comprehensive Report  </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Can include one or two classroom observations in the comprehensive report</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Includes three parts: </a:t>
            </a:r>
          </a:p>
          <a:p>
            <a:pPr lvl="2"/>
            <a:r>
              <a:rPr lang="en-US" altLang="en-US" sz="2200" b="1" dirty="0">
                <a:latin typeface="Arial" panose="020B0604020202020204" pitchFamily="34" charset="0"/>
                <a:cs typeface="Arial" panose="020B0604020202020204" pitchFamily="34" charset="0"/>
              </a:rPr>
              <a:t>Part I: Time Sampling Form </a:t>
            </a:r>
          </a:p>
          <a:p>
            <a:pPr lvl="3"/>
            <a:r>
              <a:rPr lang="en-US" altLang="en-US" sz="2200" b="1" dirty="0">
                <a:latin typeface="Arial" panose="020B0604020202020204" pitchFamily="34" charset="0"/>
                <a:cs typeface="Arial" panose="020B0604020202020204" pitchFamily="34" charset="0"/>
              </a:rPr>
              <a:t>Comparison Student (typical peer) and Referred Student</a:t>
            </a:r>
          </a:p>
          <a:p>
            <a:pPr lvl="2"/>
            <a:r>
              <a:rPr lang="en-US" altLang="en-US" sz="2200" b="1" dirty="0">
                <a:latin typeface="Arial" panose="020B0604020202020204" pitchFamily="34" charset="0"/>
                <a:cs typeface="Arial" panose="020B0604020202020204" pitchFamily="34" charset="0"/>
              </a:rPr>
              <a:t>Part II: Impact of Problem Behaviors on learning and classroom environment</a:t>
            </a:r>
          </a:p>
          <a:p>
            <a:pPr lvl="2"/>
            <a:r>
              <a:rPr lang="en-US" altLang="en-US" sz="2200" b="1" dirty="0">
                <a:latin typeface="Arial" panose="020B0604020202020204" pitchFamily="34" charset="0"/>
                <a:cs typeface="Arial" panose="020B0604020202020204" pitchFamily="34" charset="0"/>
              </a:rPr>
              <a:t>Part III: Review of Primary Problem Behavior- identify primary problem and provide additional information.</a:t>
            </a:r>
          </a:p>
        </p:txBody>
      </p:sp>
    </p:spTree>
    <p:extLst>
      <p:ext uri="{BB962C8B-B14F-4D97-AF65-F5344CB8AC3E}">
        <p14:creationId xmlns:p14="http://schemas.microsoft.com/office/powerpoint/2010/main" val="2070499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17990" y="378120"/>
            <a:ext cx="5108019" cy="6101760"/>
            <a:chOff x="252193" y="425423"/>
            <a:chExt cx="5108019" cy="6101760"/>
          </a:xfrm>
        </p:grpSpPr>
        <p:pic>
          <p:nvPicPr>
            <p:cNvPr id="2" name="Picture 1"/>
            <p:cNvPicPr>
              <a:picLocks noChangeAspect="1"/>
            </p:cNvPicPr>
            <p:nvPr/>
          </p:nvPicPr>
          <p:blipFill rotWithShape="1">
            <a:blip r:embed="rId3"/>
            <a:srcRect l="27333" t="814" r="26835" b="1852"/>
            <a:stretch/>
          </p:blipFill>
          <p:spPr>
            <a:xfrm>
              <a:off x="252193" y="425423"/>
              <a:ext cx="5108019" cy="6101760"/>
            </a:xfrm>
            <a:prstGeom prst="rect">
              <a:avLst/>
            </a:prstGeom>
            <a:ln>
              <a:solidFill>
                <a:schemeClr val="tx1"/>
              </a:solidFill>
            </a:ln>
          </p:spPr>
        </p:pic>
        <p:sp>
          <p:nvSpPr>
            <p:cNvPr id="4" name="TextBox 3"/>
            <p:cNvSpPr txBox="1"/>
            <p:nvPr/>
          </p:nvSpPr>
          <p:spPr>
            <a:xfrm>
              <a:off x="764744" y="3165035"/>
              <a:ext cx="232756" cy="307777"/>
            </a:xfrm>
            <a:prstGeom prst="rect">
              <a:avLst/>
            </a:prstGeom>
            <a:noFill/>
          </p:spPr>
          <p:txBody>
            <a:bodyPr wrap="square" rtlCol="0">
              <a:spAutoFit/>
            </a:bodyPr>
            <a:lstStyle/>
            <a:p>
              <a:r>
                <a:rPr lang="en-US" sz="1400" dirty="0"/>
                <a:t>+</a:t>
              </a:r>
            </a:p>
          </p:txBody>
        </p:sp>
        <p:sp>
          <p:nvSpPr>
            <p:cNvPr id="5" name="TextBox 4"/>
            <p:cNvSpPr txBox="1"/>
            <p:nvPr/>
          </p:nvSpPr>
          <p:spPr>
            <a:xfrm>
              <a:off x="1175204" y="3158809"/>
              <a:ext cx="232756" cy="307777"/>
            </a:xfrm>
            <a:prstGeom prst="rect">
              <a:avLst/>
            </a:prstGeom>
            <a:noFill/>
          </p:spPr>
          <p:txBody>
            <a:bodyPr wrap="square" rtlCol="0">
              <a:spAutoFit/>
            </a:bodyPr>
            <a:lstStyle/>
            <a:p>
              <a:r>
                <a:rPr lang="en-US" sz="1400" dirty="0"/>
                <a:t>+</a:t>
              </a:r>
            </a:p>
          </p:txBody>
        </p:sp>
        <p:sp>
          <p:nvSpPr>
            <p:cNvPr id="6" name="Rectangle 5"/>
            <p:cNvSpPr/>
            <p:nvPr/>
          </p:nvSpPr>
          <p:spPr>
            <a:xfrm>
              <a:off x="769099" y="3274868"/>
              <a:ext cx="288862" cy="307777"/>
            </a:xfrm>
            <a:prstGeom prst="rect">
              <a:avLst/>
            </a:prstGeom>
          </p:spPr>
          <p:txBody>
            <a:bodyPr wrap="none">
              <a:spAutoFit/>
            </a:bodyPr>
            <a:lstStyle/>
            <a:p>
              <a:r>
                <a:rPr lang="en-US" sz="1400" dirty="0"/>
                <a:t>+</a:t>
              </a:r>
            </a:p>
          </p:txBody>
        </p:sp>
        <p:sp>
          <p:nvSpPr>
            <p:cNvPr id="7" name="Rectangle 6"/>
            <p:cNvSpPr/>
            <p:nvPr/>
          </p:nvSpPr>
          <p:spPr>
            <a:xfrm>
              <a:off x="1175204" y="3220937"/>
              <a:ext cx="261610" cy="369332"/>
            </a:xfrm>
            <a:prstGeom prst="rect">
              <a:avLst/>
            </a:prstGeom>
          </p:spPr>
          <p:txBody>
            <a:bodyPr wrap="none">
              <a:spAutoFit/>
            </a:bodyPr>
            <a:lstStyle/>
            <a:p>
              <a:r>
                <a:rPr lang="en-US" dirty="0"/>
                <a:t>-</a:t>
              </a:r>
            </a:p>
          </p:txBody>
        </p:sp>
        <p:sp>
          <p:nvSpPr>
            <p:cNvPr id="8" name="TextBox 7"/>
            <p:cNvSpPr txBox="1"/>
            <p:nvPr/>
          </p:nvSpPr>
          <p:spPr>
            <a:xfrm>
              <a:off x="1407960" y="3343446"/>
              <a:ext cx="248786" cy="230832"/>
            </a:xfrm>
            <a:prstGeom prst="rect">
              <a:avLst/>
            </a:prstGeom>
            <a:noFill/>
          </p:spPr>
          <p:txBody>
            <a:bodyPr wrap="none" rtlCol="0">
              <a:spAutoFit/>
            </a:bodyPr>
            <a:lstStyle/>
            <a:p>
              <a:r>
                <a:rPr lang="en-US" sz="900" dirty="0"/>
                <a:t>√</a:t>
              </a:r>
            </a:p>
          </p:txBody>
        </p:sp>
        <p:sp>
          <p:nvSpPr>
            <p:cNvPr id="9" name="TextBox 8"/>
            <p:cNvSpPr txBox="1"/>
            <p:nvPr/>
          </p:nvSpPr>
          <p:spPr>
            <a:xfrm>
              <a:off x="3259107" y="3341443"/>
              <a:ext cx="1335579" cy="230832"/>
            </a:xfrm>
            <a:prstGeom prst="rect">
              <a:avLst/>
            </a:prstGeom>
            <a:noFill/>
          </p:spPr>
          <p:txBody>
            <a:bodyPr wrap="square" rtlCol="0">
              <a:spAutoFit/>
            </a:bodyPr>
            <a:lstStyle/>
            <a:p>
              <a:r>
                <a:rPr lang="en-US" sz="900" dirty="0">
                  <a:latin typeface="Comic Sans MS" panose="030F0702030302020204" pitchFamily="66" charset="0"/>
                </a:rPr>
                <a:t>Playing with pencil</a:t>
              </a:r>
            </a:p>
          </p:txBody>
        </p:sp>
      </p:grpSp>
      <p:sp>
        <p:nvSpPr>
          <p:cNvPr id="12" name="TextBox 11">
            <a:extLst>
              <a:ext uri="{FF2B5EF4-FFF2-40B4-BE49-F238E27FC236}">
                <a16:creationId xmlns:a16="http://schemas.microsoft.com/office/drawing/2014/main" id="{9D197449-E0C7-4ACD-A90B-23AEC06712E0}"/>
              </a:ext>
            </a:extLst>
          </p:cNvPr>
          <p:cNvSpPr txBox="1"/>
          <p:nvPr/>
        </p:nvSpPr>
        <p:spPr>
          <a:xfrm rot="18521018">
            <a:off x="2097796" y="2921169"/>
            <a:ext cx="4627964" cy="1015663"/>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4016584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Self-Report Checklist: Adolescent/Adult</a:t>
            </a:r>
          </a:p>
        </p:txBody>
      </p:sp>
      <p:sp>
        <p:nvSpPr>
          <p:cNvPr id="8" name="Rectangle 3"/>
          <p:cNvSpPr txBox="1">
            <a:spLocks noChangeArrowheads="1"/>
          </p:cNvSpPr>
          <p:nvPr/>
        </p:nvSpPr>
        <p:spPr>
          <a:xfrm>
            <a:off x="457200" y="1709521"/>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dirty="0">
                <a:latin typeface="Arial" panose="020B0604020202020204" pitchFamily="34" charset="0"/>
                <a:cs typeface="Arial" panose="020B0604020202020204" pitchFamily="34" charset="0"/>
              </a:rPr>
              <a:t>Intended for use by adolescent or adult who is capable of reading and understanding the questions</a:t>
            </a:r>
          </a:p>
          <a:p>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Modification of the Parent’s Checklist:  School Age </a:t>
            </a:r>
          </a:p>
          <a:p>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Includes five parts:</a:t>
            </a:r>
          </a:p>
          <a:p>
            <a:pPr lvl="2"/>
            <a:r>
              <a:rPr lang="en-US" altLang="en-US" sz="2400" b="1" dirty="0">
                <a:latin typeface="Arial" panose="020B0604020202020204" pitchFamily="34" charset="0"/>
                <a:cs typeface="Arial" panose="020B0604020202020204" pitchFamily="34" charset="0"/>
              </a:rPr>
              <a:t>Part I: Current Home and Health Status</a:t>
            </a:r>
          </a:p>
          <a:p>
            <a:pPr lvl="2"/>
            <a:r>
              <a:rPr lang="en-US" altLang="en-US" sz="2400" b="1" dirty="0">
                <a:latin typeface="Arial" panose="020B0604020202020204" pitchFamily="34" charset="0"/>
                <a:cs typeface="Arial" panose="020B0604020202020204" pitchFamily="34" charset="0"/>
              </a:rPr>
              <a:t>Part II: Self-Description of Attitudes</a:t>
            </a:r>
          </a:p>
          <a:p>
            <a:pPr lvl="2"/>
            <a:r>
              <a:rPr lang="en-US" altLang="en-US" sz="2400" b="1" dirty="0">
                <a:latin typeface="Arial" panose="020B0604020202020204" pitchFamily="34" charset="0"/>
                <a:cs typeface="Arial" panose="020B0604020202020204" pitchFamily="34" charset="0"/>
              </a:rPr>
              <a:t>Part III: Self-Rating of Abilities and Skills</a:t>
            </a:r>
          </a:p>
          <a:p>
            <a:pPr lvl="2"/>
            <a:r>
              <a:rPr lang="en-US" altLang="en-US" sz="2400" b="1" dirty="0">
                <a:latin typeface="Arial" panose="020B0604020202020204" pitchFamily="34" charset="0"/>
                <a:cs typeface="Arial" panose="020B0604020202020204" pitchFamily="34" charset="0"/>
              </a:rPr>
              <a:t>Part IV: School History</a:t>
            </a:r>
          </a:p>
          <a:p>
            <a:pPr lvl="2"/>
            <a:r>
              <a:rPr lang="en-US" altLang="en-US" sz="2400" b="1" dirty="0">
                <a:latin typeface="Arial" panose="020B0604020202020204" pitchFamily="34" charset="0"/>
                <a:cs typeface="Arial" panose="020B0604020202020204" pitchFamily="34" charset="0"/>
              </a:rPr>
              <a:t>Part V: Recollections of Early Schooling</a:t>
            </a:r>
          </a:p>
        </p:txBody>
      </p:sp>
    </p:spTree>
    <p:extLst>
      <p:ext uri="{BB962C8B-B14F-4D97-AF65-F5344CB8AC3E}">
        <p14:creationId xmlns:p14="http://schemas.microsoft.com/office/powerpoint/2010/main" val="3932817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9F7DE6-B281-4960-989F-C6C523422F53}"/>
              </a:ext>
            </a:extLst>
          </p:cNvPr>
          <p:cNvPicPr>
            <a:picLocks noChangeAspect="1"/>
          </p:cNvPicPr>
          <p:nvPr/>
        </p:nvPicPr>
        <p:blipFill>
          <a:blip r:embed="rId3"/>
          <a:stretch>
            <a:fillRect/>
          </a:stretch>
        </p:blipFill>
        <p:spPr>
          <a:xfrm>
            <a:off x="1791730" y="0"/>
            <a:ext cx="5560540" cy="6858000"/>
          </a:xfrm>
          <a:prstGeom prst="rect">
            <a:avLst/>
          </a:prstGeom>
        </p:spPr>
      </p:pic>
      <p:sp>
        <p:nvSpPr>
          <p:cNvPr id="4" name="TextBox 3">
            <a:extLst>
              <a:ext uri="{FF2B5EF4-FFF2-40B4-BE49-F238E27FC236}">
                <a16:creationId xmlns:a16="http://schemas.microsoft.com/office/drawing/2014/main" id="{C2AB47C3-FF0D-4DA4-AF9B-E21AD1AEC98B}"/>
              </a:ext>
            </a:extLst>
          </p:cNvPr>
          <p:cNvSpPr txBox="1"/>
          <p:nvPr/>
        </p:nvSpPr>
        <p:spPr>
          <a:xfrm rot="18521018">
            <a:off x="2097796" y="2921169"/>
            <a:ext cx="4627964" cy="1015663"/>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2753027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05725-E9A2-4D13-947B-F0DA62E08980}"/>
              </a:ext>
            </a:extLst>
          </p:cNvPr>
          <p:cNvPicPr>
            <a:picLocks noChangeAspect="1"/>
          </p:cNvPicPr>
          <p:nvPr/>
        </p:nvPicPr>
        <p:blipFill>
          <a:blip r:embed="rId2"/>
          <a:stretch>
            <a:fillRect/>
          </a:stretch>
        </p:blipFill>
        <p:spPr>
          <a:xfrm>
            <a:off x="472746" y="1846815"/>
            <a:ext cx="8211207" cy="3653060"/>
          </a:xfrm>
          <a:prstGeom prst="rect">
            <a:avLst/>
          </a:prstGeom>
        </p:spPr>
      </p:pic>
      <p:sp>
        <p:nvSpPr>
          <p:cNvPr id="4" name="Title 1">
            <a:extLst>
              <a:ext uri="{FF2B5EF4-FFF2-40B4-BE49-F238E27FC236}">
                <a16:creationId xmlns:a16="http://schemas.microsoft.com/office/drawing/2014/main" id="{16EA910F-1D05-4960-91E7-DA4DFFFCC12C}"/>
              </a:ext>
            </a:extLst>
          </p:cNvPr>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1E7B8BF-12B6-41DB-B8B8-2FA082DF5182}"/>
              </a:ext>
            </a:extLst>
          </p:cNvPr>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spTree>
    <p:extLst>
      <p:ext uri="{BB962C8B-B14F-4D97-AF65-F5344CB8AC3E}">
        <p14:creationId xmlns:p14="http://schemas.microsoft.com/office/powerpoint/2010/main" val="2787692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Writing Evaluation Scale</a:t>
            </a:r>
          </a:p>
        </p:txBody>
      </p:sp>
      <p:sp>
        <p:nvSpPr>
          <p:cNvPr id="9"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Provides narrative interpretation of examinee’s writing skills</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Supplements test results and provides more detail on individual’s writing competency</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Helps identify instructional goals  </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Assists in monitoring progress</a:t>
            </a:r>
          </a:p>
        </p:txBody>
      </p:sp>
    </p:spTree>
    <p:extLst>
      <p:ext uri="{BB962C8B-B14F-4D97-AF65-F5344CB8AC3E}">
        <p14:creationId xmlns:p14="http://schemas.microsoft.com/office/powerpoint/2010/main" val="2954942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C63F4-1DC6-409E-B1BF-A33EB7CA1920}"/>
              </a:ext>
            </a:extLst>
          </p:cNvPr>
          <p:cNvPicPr>
            <a:picLocks noChangeAspect="1"/>
          </p:cNvPicPr>
          <p:nvPr/>
        </p:nvPicPr>
        <p:blipFill>
          <a:blip r:embed="rId3"/>
          <a:stretch>
            <a:fillRect/>
          </a:stretch>
        </p:blipFill>
        <p:spPr>
          <a:xfrm>
            <a:off x="1780145" y="0"/>
            <a:ext cx="5583709" cy="6858000"/>
          </a:xfrm>
          <a:prstGeom prst="rect">
            <a:avLst/>
          </a:prstGeom>
        </p:spPr>
      </p:pic>
      <p:sp>
        <p:nvSpPr>
          <p:cNvPr id="4" name="TextBox 3">
            <a:extLst>
              <a:ext uri="{FF2B5EF4-FFF2-40B4-BE49-F238E27FC236}">
                <a16:creationId xmlns:a16="http://schemas.microsoft.com/office/drawing/2014/main" id="{312A079F-8246-4122-B980-B3A580AB21AD}"/>
              </a:ext>
            </a:extLst>
          </p:cNvPr>
          <p:cNvSpPr txBox="1"/>
          <p:nvPr/>
        </p:nvSpPr>
        <p:spPr>
          <a:xfrm rot="18521018">
            <a:off x="1314227" y="2747964"/>
            <a:ext cx="6515544" cy="1056079"/>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1695699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EA910F-1D05-4960-91E7-DA4DFFFCC12C}"/>
              </a:ext>
            </a:extLst>
          </p:cNvPr>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1E7B8BF-12B6-41DB-B8B8-2FA082DF5182}"/>
              </a:ext>
            </a:extLst>
          </p:cNvPr>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pic>
        <p:nvPicPr>
          <p:cNvPr id="6" name="Picture 5">
            <a:extLst>
              <a:ext uri="{FF2B5EF4-FFF2-40B4-BE49-F238E27FC236}">
                <a16:creationId xmlns:a16="http://schemas.microsoft.com/office/drawing/2014/main" id="{7E27D1B7-F2E9-4816-BEB8-09CA95E24110}"/>
              </a:ext>
            </a:extLst>
          </p:cNvPr>
          <p:cNvPicPr>
            <a:picLocks noChangeAspect="1"/>
          </p:cNvPicPr>
          <p:nvPr/>
        </p:nvPicPr>
        <p:blipFill>
          <a:blip r:embed="rId2"/>
          <a:stretch>
            <a:fillRect/>
          </a:stretch>
        </p:blipFill>
        <p:spPr>
          <a:xfrm>
            <a:off x="520066" y="2060236"/>
            <a:ext cx="8103868" cy="2381136"/>
          </a:xfrm>
          <a:prstGeom prst="rect">
            <a:avLst/>
          </a:prstGeom>
        </p:spPr>
      </p:pic>
    </p:spTree>
    <p:extLst>
      <p:ext uri="{BB962C8B-B14F-4D97-AF65-F5344CB8AC3E}">
        <p14:creationId xmlns:p14="http://schemas.microsoft.com/office/powerpoint/2010/main" val="2568439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674" y="1660525"/>
            <a:ext cx="7388226" cy="734590"/>
          </a:xfrm>
        </p:spPr>
        <p:txBody>
          <a:bodyPr/>
          <a:lstStyle/>
          <a:p>
            <a:r>
              <a:rPr lang="en-US" dirty="0"/>
              <a:t>Evidence-Based Interventions</a:t>
            </a:r>
          </a:p>
        </p:txBody>
      </p:sp>
      <p:sp>
        <p:nvSpPr>
          <p:cNvPr id="3" name="Subtitle 2"/>
          <p:cNvSpPr>
            <a:spLocks noGrp="1"/>
          </p:cNvSpPr>
          <p:nvPr>
            <p:ph type="subTitle" idx="1"/>
          </p:nvPr>
        </p:nvSpPr>
        <p:spPr>
          <a:xfrm>
            <a:off x="701674" y="2734748"/>
            <a:ext cx="6143626" cy="1752600"/>
          </a:xfrm>
        </p:spPr>
        <p:txBody>
          <a:bodyPr/>
          <a:lstStyle/>
          <a:p>
            <a:r>
              <a:rPr lang="en-US" sz="2800" i="1" dirty="0"/>
              <a:t>Research supports the effectiveness of the intervention.</a:t>
            </a:r>
          </a:p>
          <a:p>
            <a:endParaRPr lang="en-US" sz="2800" dirty="0"/>
          </a:p>
          <a:p>
            <a:endParaRPr lang="en-US" sz="2800" dirty="0"/>
          </a:p>
        </p:txBody>
      </p:sp>
    </p:spTree>
    <p:extLst>
      <p:ext uri="{BB962C8B-B14F-4D97-AF65-F5344CB8AC3E}">
        <p14:creationId xmlns:p14="http://schemas.microsoft.com/office/powerpoint/2010/main" val="2817304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777" y="1233287"/>
            <a:ext cx="8334829" cy="6691447"/>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WJ</a:t>
            </a:r>
            <a:r>
              <a:rPr lang="en-US" sz="2800" dirty="0">
                <a:latin typeface="Arial" panose="020B0604020202020204" pitchFamily="34" charset="0"/>
                <a:cs typeface="Arial" panose="020B0604020202020204" pitchFamily="34" charset="0"/>
              </a:rPr>
              <a:t> IV ACH: Instructional interventions</a:t>
            </a:r>
          </a:p>
          <a:p>
            <a:r>
              <a:rPr lang="en-US" sz="2800" i="1" dirty="0">
                <a:latin typeface="Arial" panose="020B0604020202020204" pitchFamily="34" charset="0"/>
                <a:cs typeface="Arial" panose="020B0604020202020204" pitchFamily="34" charset="0"/>
              </a:rPr>
              <a:t>WJ</a:t>
            </a:r>
            <a:r>
              <a:rPr lang="en-US" sz="2800" dirty="0">
                <a:latin typeface="Arial" panose="020B0604020202020204" pitchFamily="34" charset="0"/>
                <a:cs typeface="Arial" panose="020B0604020202020204" pitchFamily="34" charset="0"/>
              </a:rPr>
              <a:t> IV OL: Accommodations and interventions</a:t>
            </a:r>
          </a:p>
          <a:p>
            <a:r>
              <a:rPr lang="en-US" sz="2800" i="1" dirty="0">
                <a:latin typeface="Arial" panose="020B0604020202020204" pitchFamily="34" charset="0"/>
                <a:cs typeface="Arial" panose="020B0604020202020204" pitchFamily="34" charset="0"/>
              </a:rPr>
              <a:t>WJ</a:t>
            </a:r>
            <a:r>
              <a:rPr lang="en-US" sz="2800" dirty="0">
                <a:latin typeface="Arial" panose="020B0604020202020204" pitchFamily="34" charset="0"/>
                <a:cs typeface="Arial" panose="020B0604020202020204" pitchFamily="34" charset="0"/>
              </a:rPr>
              <a:t> IV COG: Accommodations and interventions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Written in narrative style for reports</a:t>
            </a:r>
          </a:p>
          <a:p>
            <a:pPr marL="457200" indent="-457200">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Based on individual’s performance </a:t>
            </a:r>
          </a:p>
          <a:p>
            <a:pPr marL="457200" indent="-457200">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Generated when performance falls within limited or lower range</a:t>
            </a:r>
          </a:p>
          <a:p>
            <a:pPr marL="457200" indent="-457200">
              <a:lnSpc>
                <a:spcPts val="2000"/>
              </a:lnSpc>
              <a:buFont typeface="Arial" panose="020B0604020202020204" pitchFamily="34" charset="0"/>
              <a:buChar char="•"/>
            </a:pPr>
            <a:endParaRPr lang="en-US" altLang="en-US" sz="2800" b="1" dirty="0"/>
          </a:p>
          <a:p>
            <a:endParaRPr lang="en-US" altLang="en-US" sz="2800" b="1" dirty="0"/>
          </a:p>
          <a:p>
            <a:pPr marL="457200" indent="-457200">
              <a:lnSpc>
                <a:spcPct val="200000"/>
              </a:lnSpc>
              <a:buFont typeface="Arial" panose="020B0604020202020204" pitchFamily="34" charset="0"/>
              <a:buChar char="•"/>
            </a:pPr>
            <a:endParaRPr lang="en-US" sz="2800" dirty="0"/>
          </a:p>
          <a:p>
            <a:pPr marL="457200" indent="-457200">
              <a:lnSpc>
                <a:spcPct val="200000"/>
              </a:lnSpc>
              <a:buFont typeface="Arial" panose="020B0604020202020204" pitchFamily="34" charset="0"/>
              <a:buChar char="•"/>
            </a:pPr>
            <a:endParaRPr lang="en-US" sz="2800" dirty="0"/>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341319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Why was WIIIP Created?</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
        <p:nvSpPr>
          <p:cNvPr id="4" name="Content Placeholder 2"/>
          <p:cNvSpPr txBox="1">
            <a:spLocks/>
          </p:cNvSpPr>
          <p:nvPr/>
        </p:nvSpPr>
        <p:spPr>
          <a:xfrm>
            <a:off x="450850" y="2545860"/>
            <a:ext cx="8242300" cy="3942080"/>
          </a:xfrm>
          <a:prstGeom prst="rect">
            <a:avLst/>
          </a:prstGeom>
        </p:spPr>
        <p:txBody>
          <a:bodyPr vert="horz" lIns="0" tIns="45720" rIns="0" bIns="45720" rtlCol="0">
            <a:noAutofit/>
          </a:bodyPr>
          <a:lstStyle/>
          <a:p>
            <a:pPr marL="285750" indent="-285750">
              <a:buSzPct val="120000"/>
              <a:buFont typeface="Arial" panose="020B0604020202020204" pitchFamily="34" charset="0"/>
              <a:buChar char="•"/>
              <a:defRPr/>
            </a:pPr>
            <a:r>
              <a:rPr lang="en-US" sz="2000" b="1" dirty="0">
                <a:latin typeface="Arial"/>
                <a:cs typeface="Arial"/>
              </a:rPr>
              <a:t>Designed to help examiners create comprehensive psychological and educational reports</a:t>
            </a:r>
          </a:p>
          <a:p>
            <a:pPr>
              <a:buSzPct val="120000"/>
              <a:defRPr/>
            </a:pPr>
            <a:endParaRPr lang="en-US" sz="2000" b="1" dirty="0">
              <a:latin typeface="Arial"/>
              <a:cs typeface="Arial"/>
            </a:endParaRPr>
          </a:p>
          <a:p>
            <a:pPr marL="285750" indent="-285750">
              <a:buSzPct val="120000"/>
              <a:buFont typeface="Arial" panose="020B0604020202020204" pitchFamily="34" charset="0"/>
              <a:buChar char="•"/>
              <a:defRPr/>
            </a:pPr>
            <a:r>
              <a:rPr lang="en-US" sz="2000" b="1" dirty="0">
                <a:latin typeface="Arial"/>
                <a:cs typeface="Arial"/>
              </a:rPr>
              <a:t>Facilitates report writing to increase focus on interpretation and program planning</a:t>
            </a:r>
          </a:p>
          <a:p>
            <a:pPr>
              <a:buSzPct val="120000"/>
              <a:defRPr/>
            </a:pPr>
            <a:endParaRPr lang="en-US" sz="2000" b="1" dirty="0">
              <a:latin typeface="Arial"/>
              <a:cs typeface="Arial"/>
            </a:endParaRPr>
          </a:p>
          <a:p>
            <a:pPr marL="285750" indent="-285750">
              <a:buSzPct val="1200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Links </a:t>
            </a:r>
            <a:r>
              <a:rPr lang="en-US" sz="2000" b="1" i="1" dirty="0">
                <a:latin typeface="Arial" panose="020B0604020202020204" pitchFamily="34" charset="0"/>
                <a:cs typeface="Arial" panose="020B0604020202020204" pitchFamily="34" charset="0"/>
              </a:rPr>
              <a:t>WJ</a:t>
            </a:r>
            <a:r>
              <a:rPr lang="en-US" sz="2000" b="1" dirty="0">
                <a:latin typeface="Arial" panose="020B0604020202020204" pitchFamily="34" charset="0"/>
                <a:cs typeface="Arial" panose="020B0604020202020204" pitchFamily="34" charset="0"/>
              </a:rPr>
              <a:t> IV results to evidence-based and formative interventions</a:t>
            </a:r>
          </a:p>
          <a:p>
            <a:pPr marL="285750" indent="-285750">
              <a:buSzPct val="1200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marL="285750" indent="-285750">
              <a:buSzPct val="1200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Provides criterion-referenced checklists for documenting and integrating direct observations, self-reports, teacher-reports, and parent-reports.</a:t>
            </a:r>
          </a:p>
          <a:p>
            <a:pPr marL="285750" indent="-285750">
              <a:buSzPct val="120000"/>
              <a:buFont typeface="Arial" panose="020B0604020202020204" pitchFamily="34" charset="0"/>
              <a:buChar char="•"/>
              <a:defRPr/>
            </a:pPr>
            <a:endParaRPr lang="en-US" sz="2800" b="1" dirty="0">
              <a:latin typeface="Arial"/>
              <a:cs typeface="Arial"/>
            </a:endParaRPr>
          </a:p>
          <a:p>
            <a:pPr marL="285750" indent="-285750">
              <a:buSzPct val="120000"/>
              <a:buFont typeface="Arial" panose="020B0604020202020204" pitchFamily="34" charset="0"/>
              <a:buChar char="•"/>
              <a:defRPr/>
            </a:pPr>
            <a:endParaRPr kumimoji="0" lang="en-US" sz="2800" b="1" i="0" u="none" strike="noStrike" kern="1200" cap="none" spc="0" normalizeH="0" noProof="0" dirty="0">
              <a:ln>
                <a:noFill/>
              </a:ln>
              <a:solidFill>
                <a:schemeClr val="tx1"/>
              </a:solidFill>
              <a:effectLst/>
              <a:uLnTx/>
              <a:uFillTx/>
              <a:latin typeface="Arial"/>
              <a:cs typeface="Arial"/>
            </a:endParaRPr>
          </a:p>
          <a:p>
            <a:pPr marL="285750" indent="-285750">
              <a:buSzPct val="120000"/>
              <a:buFont typeface="Arial" panose="020B0604020202020204" pitchFamily="34" charset="0"/>
              <a:buChar char="•"/>
              <a:defRPr/>
            </a:pPr>
            <a:endParaRPr lang="en-US" sz="2800" b="1" dirty="0">
              <a:latin typeface="Arial"/>
              <a:cs typeface="Arial"/>
            </a:endParaRPr>
          </a:p>
          <a:p>
            <a:pPr>
              <a:buSzPct val="120000"/>
              <a:defRPr/>
            </a:pPr>
            <a:endParaRPr kumimoji="0" lang="en-US" sz="2800" b="1" i="0" u="none" strike="noStrike" kern="1200" cap="none" spc="0" normalizeH="0" noProof="0" dirty="0">
              <a:ln>
                <a:noFill/>
              </a:ln>
              <a:solidFill>
                <a:schemeClr val="tx1"/>
              </a:solidFill>
              <a:effectLst/>
              <a:uLnTx/>
              <a:uFillTx/>
              <a:latin typeface="Arial"/>
              <a:cs typeface="Arial"/>
            </a:endParaRPr>
          </a:p>
          <a:p>
            <a:pPr marL="342900" marR="0" lvl="0" indent="-342900" algn="l" defTabSz="457200" rtl="0" eaLnBrk="1" fontAlgn="auto" latinLnBrk="0" hangingPunct="1">
              <a:lnSpc>
                <a:spcPct val="100000"/>
              </a:lnSpc>
              <a:spcBef>
                <a:spcPts val="0"/>
              </a:spcBef>
              <a:spcAft>
                <a:spcPts val="0"/>
              </a:spcAft>
              <a:buClrTx/>
              <a:buSzPct val="120000"/>
              <a:buAutoNum type="arabicPeriod"/>
              <a:tabLst/>
              <a:defRPr/>
            </a:pPr>
            <a:endParaRPr kumimoji="0" lang="en-US" sz="2800" b="1" i="0" u="none" strike="noStrike" kern="1200" cap="none" spc="0" normalizeH="0" baseline="0" noProof="0" dirty="0">
              <a:ln>
                <a:noFill/>
              </a:ln>
              <a:solidFill>
                <a:schemeClr val="tx1"/>
              </a:solidFill>
              <a:effectLst/>
              <a:uLnTx/>
              <a:uFillTx/>
              <a:latin typeface="Arial"/>
              <a:cs typeface="Arial"/>
            </a:endParaRPr>
          </a:p>
          <a:p>
            <a:pPr marR="0" lvl="0" algn="l" defTabSz="457200" rtl="0" eaLnBrk="1" fontAlgn="auto" latinLnBrk="0" hangingPunct="1">
              <a:lnSpc>
                <a:spcPct val="100000"/>
              </a:lnSpc>
              <a:spcBef>
                <a:spcPts val="0"/>
              </a:spcBef>
              <a:spcAft>
                <a:spcPts val="0"/>
              </a:spcAft>
              <a:buClrTx/>
              <a:buSzPct val="120000"/>
              <a:tabLst/>
              <a:defRPr/>
            </a:pPr>
            <a:endParaRPr kumimoji="0" lang="en-US" sz="2800" b="1" i="0" u="none" strike="noStrike" kern="1200" cap="none" spc="0" normalizeH="0" baseline="0" noProof="0" dirty="0">
              <a:ln>
                <a:noFill/>
              </a:ln>
              <a:solidFill>
                <a:schemeClr val="tx1"/>
              </a:solidFill>
              <a:effectLst/>
              <a:uLnTx/>
              <a:uFillTx/>
              <a:latin typeface="Arial"/>
              <a:cs typeface="Aria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894" y="144372"/>
            <a:ext cx="3352140" cy="2236995"/>
          </a:xfrm>
          <a:prstGeom prst="rect">
            <a:avLst/>
          </a:prstGeom>
        </p:spPr>
      </p:pic>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Overview</a:t>
            </a:r>
            <a:endParaRPr lang="en-US" sz="3600" b="1" i="1" dirty="0">
              <a:solidFill>
                <a:schemeClr val="tx2"/>
              </a:solidFill>
              <a:cs typeface="Arial"/>
            </a:endParaRPr>
          </a:p>
        </p:txBody>
      </p:sp>
    </p:spTree>
    <p:extLst>
      <p:ext uri="{BB962C8B-B14F-4D97-AF65-F5344CB8AC3E}">
        <p14:creationId xmlns:p14="http://schemas.microsoft.com/office/powerpoint/2010/main" val="27710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777" y="1233287"/>
            <a:ext cx="8334829" cy="2246769"/>
          </a:xfrm>
          <a:prstGeom prst="rect">
            <a:avLst/>
          </a:prstGeom>
          <a:noFill/>
        </p:spPr>
        <p:txBody>
          <a:bodyPr wrap="square" rtlCol="0">
            <a:spAutoFit/>
          </a:bodyPr>
          <a:lstStyle/>
          <a:p>
            <a:pPr marL="457200" indent="-457200">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Reading</a:t>
            </a: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Mathematics</a:t>
            </a: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Written Language</a:t>
            </a: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Academic Knowledge</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The Tests of Achievement (ACH) Measure:</a:t>
            </a:r>
          </a:p>
        </p:txBody>
      </p:sp>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2148305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846815"/>
            <a:ext cx="8349161" cy="628040"/>
          </a:xfrm>
        </p:spPr>
        <p:txBody>
          <a:bodyPr>
            <a:normAutofit fontScale="90000"/>
          </a:bodyPr>
          <a:lstStyle/>
          <a:p>
            <a:r>
              <a:rPr lang="en-US" sz="2400" b="1" dirty="0">
                <a:latin typeface="Arial" panose="020B0604020202020204" pitchFamily="34" charset="0"/>
                <a:cs typeface="Arial" panose="020B0604020202020204" pitchFamily="34" charset="0"/>
              </a:rPr>
              <a:t>CLUSTER/Test 		 W 	   AE		RPI 		SS (68% Band)</a:t>
            </a:r>
            <a:br>
              <a:rPr lang="en-US" sz="2400" b="1" u="sng"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Math Facts Fluency     464 	   7-8 	0/90 		50 (43-56)</a:t>
            </a:r>
            <a:endParaRPr lang="en-US" sz="2400" b="1" u="sng"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83E5F0D-CBDD-6347-A225-5CD5D5BCDEFD}" type="slidenum">
              <a:rPr lang="en-US" smtClean="0"/>
              <a:pPr/>
              <a:t>41</a:t>
            </a:fld>
            <a:endParaRPr lang="en-US" dirty="0"/>
          </a:p>
        </p:txBody>
      </p:sp>
      <p:sp>
        <p:nvSpPr>
          <p:cNvPr id="5" name="Rectangle 4"/>
          <p:cNvSpPr/>
          <p:nvPr/>
        </p:nvSpPr>
        <p:spPr>
          <a:xfrm>
            <a:off x="341630" y="2965755"/>
            <a:ext cx="8077199" cy="2877391"/>
          </a:xfrm>
          <a:prstGeom prst="rect">
            <a:avLst/>
          </a:prstGeom>
        </p:spPr>
        <p:txBody>
          <a:bodyPr wrap="square">
            <a:spAutoFit/>
          </a:bodyPr>
          <a:lstStyle/>
          <a:p>
            <a:pPr>
              <a:lnSpc>
                <a:spcPts val="2400"/>
              </a:lnSpc>
            </a:pPr>
            <a:r>
              <a:rPr lang="en-US" sz="2800" dirty="0">
                <a:latin typeface="Arial" panose="020B0604020202020204" pitchFamily="34" charset="0"/>
                <a:cs typeface="Arial" panose="020B0604020202020204" pitchFamily="34" charset="0"/>
              </a:rPr>
              <a:t>John needs interactive and intensive practice to master his math facts. It is best to use distributed practice, presenting smaller, but frequent, practice sessions. Also, focus on a few facts at a time, rather than on all the facts. Emphasize reverses or turnarounds, such as 6 + 4 and 4 + 6 or 3 x 2 and 2 x 3. Teach the zero facts and rules. Computer programs and games also are good ways to provide additional practice.</a:t>
            </a:r>
            <a:endPar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a:spcBef>
                <a:spcPct val="0"/>
              </a:spcBef>
              <a:defRPr/>
            </a:pPr>
            <a:r>
              <a:rPr lang="en-US" sz="2800" b="1" i="1" dirty="0">
                <a:latin typeface="Arial" panose="020B0604020202020204" pitchFamily="34" charset="0"/>
                <a:cs typeface="Arial" panose="020B0604020202020204" pitchFamily="34" charset="0"/>
              </a:rPr>
              <a:t>ACH Sample 1: John, Age 17-1</a:t>
            </a:r>
          </a:p>
        </p:txBody>
      </p:sp>
      <p:sp>
        <p:nvSpPr>
          <p:cNvPr id="13"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32714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777" y="1809884"/>
            <a:ext cx="8334829" cy="2677656"/>
          </a:xfrm>
          <a:prstGeom prst="rect">
            <a:avLst/>
          </a:prstGeom>
          <a:noFill/>
        </p:spPr>
        <p:txBody>
          <a:bodyPr wrap="square" rtlCol="0">
            <a:spAutoFit/>
          </a:bodyPr>
          <a:lstStyle/>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Comprehension-Knowledge (</a:t>
            </a:r>
            <a:r>
              <a:rPr lang="en-US" altLang="en-US" sz="2400" b="1" dirty="0" err="1">
                <a:latin typeface="Arial" panose="020B0604020202020204" pitchFamily="34" charset="0"/>
                <a:cs typeface="Arial" panose="020B0604020202020204" pitchFamily="34" charset="0"/>
              </a:rPr>
              <a:t>Gc</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Fluid Reasoning (</a:t>
            </a:r>
            <a:r>
              <a:rPr lang="en-US" altLang="en-US" sz="2400" b="1" dirty="0" err="1">
                <a:latin typeface="Arial" panose="020B0604020202020204" pitchFamily="34" charset="0"/>
                <a:cs typeface="Arial" panose="020B0604020202020204" pitchFamily="34" charset="0"/>
              </a:rPr>
              <a:t>Gf</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Short-term Working Memory (</a:t>
            </a:r>
            <a:r>
              <a:rPr lang="en-US" altLang="en-US" sz="2400" b="1" dirty="0" err="1">
                <a:latin typeface="Arial" panose="020B0604020202020204" pitchFamily="34" charset="0"/>
                <a:cs typeface="Arial" panose="020B0604020202020204" pitchFamily="34" charset="0"/>
              </a:rPr>
              <a:t>Gwm</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Cognitive Processing Speed (</a:t>
            </a:r>
            <a:r>
              <a:rPr lang="en-US" altLang="en-US" sz="2400" b="1" dirty="0" err="1">
                <a:latin typeface="Arial" panose="020B0604020202020204" pitchFamily="34" charset="0"/>
                <a:cs typeface="Arial" panose="020B0604020202020204" pitchFamily="34" charset="0"/>
              </a:rPr>
              <a:t>Gs</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Auditory Processing (Ga)</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Long-term Retrieval (</a:t>
            </a:r>
            <a:r>
              <a:rPr lang="en-US" altLang="en-US" sz="2400" b="1" dirty="0" err="1">
                <a:latin typeface="Arial" panose="020B0604020202020204" pitchFamily="34" charset="0"/>
                <a:cs typeface="Arial" panose="020B0604020202020204" pitchFamily="34" charset="0"/>
              </a:rPr>
              <a:t>Glr</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Visual Processing (</a:t>
            </a:r>
            <a:r>
              <a:rPr lang="en-US" altLang="en-US" sz="2400" b="1" dirty="0" err="1">
                <a:latin typeface="Arial" panose="020B0604020202020204" pitchFamily="34" charset="0"/>
                <a:cs typeface="Arial" panose="020B0604020202020204" pitchFamily="34" charset="0"/>
              </a:rPr>
              <a:t>Gv</a:t>
            </a:r>
            <a:r>
              <a:rPr lang="en-US" altLang="en-US" sz="2400" b="1" dirty="0">
                <a:latin typeface="Arial" panose="020B0604020202020204" pitchFamily="34" charset="0"/>
                <a:cs typeface="Arial" panose="020B0604020202020204" pitchFamily="34" charset="0"/>
              </a:rPr>
              <a:t>)</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The Tests of Cognitive Abilities (COG) Measure:</a:t>
            </a:r>
          </a:p>
        </p:txBody>
      </p:sp>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2796690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846815"/>
            <a:ext cx="8349161" cy="628040"/>
          </a:xfrm>
        </p:spPr>
        <p:txBody>
          <a:bodyPr>
            <a:normAutofit fontScale="90000"/>
          </a:bodyPr>
          <a:lstStyle/>
          <a:p>
            <a:r>
              <a:rPr lang="en-US" sz="2400" b="1" dirty="0">
                <a:latin typeface="Arial" panose="020B0604020202020204" pitchFamily="34" charset="0"/>
                <a:cs typeface="Arial" panose="020B0604020202020204" pitchFamily="34" charset="0"/>
              </a:rPr>
              <a:t>CLUSTER/Test 		 W 	   AE		RPI 		SS (68% Band)</a:t>
            </a:r>
            <a:br>
              <a:rPr lang="en-US" sz="2400" b="1" u="sng"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Comp-Knowledge       461 	   5-3 	1/90 		&lt;40 (&lt;40-41)</a:t>
            </a:r>
            <a:endParaRPr lang="en-US" sz="2400" b="1" u="sng"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83E5F0D-CBDD-6347-A225-5CD5D5BCDEFD}" type="slidenum">
              <a:rPr lang="en-US" smtClean="0"/>
              <a:pPr/>
              <a:t>43</a:t>
            </a:fld>
            <a:endParaRPr lang="en-US" dirty="0"/>
          </a:p>
        </p:txBody>
      </p:sp>
      <p:sp>
        <p:nvSpPr>
          <p:cNvPr id="5" name="Rectangle 4"/>
          <p:cNvSpPr/>
          <p:nvPr/>
        </p:nvSpPr>
        <p:spPr>
          <a:xfrm>
            <a:off x="341630" y="2965755"/>
            <a:ext cx="8077199" cy="1017586"/>
          </a:xfrm>
          <a:prstGeom prst="rect">
            <a:avLst/>
          </a:prstGeom>
        </p:spPr>
        <p:txBody>
          <a:bodyPr wrap="square">
            <a:spAutoFit/>
          </a:bodyPr>
          <a:lstStyle/>
          <a:p>
            <a:pPr>
              <a:lnSpc>
                <a:spcPts val="2400"/>
              </a:lnSpc>
            </a:pPr>
            <a:r>
              <a:rPr lang="en-US" sz="2800" dirty="0">
                <a:latin typeface="Arial" panose="020B0604020202020204" pitchFamily="34" charset="0"/>
                <a:cs typeface="Arial" panose="020B0604020202020204" pitchFamily="34" charset="0"/>
              </a:rPr>
              <a:t>When presenting new information, it may be necessary to help John associate the key points with his prior knowledge or personal experiences.</a:t>
            </a:r>
            <a:endPar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a:spcBef>
                <a:spcPct val="0"/>
              </a:spcBef>
              <a:defRPr/>
            </a:pPr>
            <a:r>
              <a:rPr lang="en-US" sz="2800" b="1" i="1" dirty="0">
                <a:latin typeface="Arial" panose="020B0604020202020204" pitchFamily="34" charset="0"/>
                <a:cs typeface="Arial" panose="020B0604020202020204" pitchFamily="34" charset="0"/>
              </a:rPr>
              <a:t>COG Sample 1: John, Age 17-0</a:t>
            </a:r>
          </a:p>
        </p:txBody>
      </p:sp>
      <p:sp>
        <p:nvSpPr>
          <p:cNvPr id="13"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71739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777" y="1809884"/>
            <a:ext cx="8653223" cy="1815882"/>
          </a:xfrm>
          <a:prstGeom prst="rect">
            <a:avLst/>
          </a:prstGeom>
          <a:noFill/>
        </p:spPr>
        <p:txBody>
          <a:bodyPr wrap="square" rtlCol="0">
            <a:spAutoFit/>
          </a:bodyPr>
          <a:lstStyle/>
          <a:p>
            <a:pPr marL="457200" indent="-457200">
              <a:buFont typeface="Arial" panose="020B0604020202020204" pitchFamily="34" charset="0"/>
              <a:buChar char="•"/>
            </a:pPr>
            <a:r>
              <a:rPr lang="en-US" altLang="en-US" sz="2800" b="1" dirty="0"/>
              <a:t>Oral Expression</a:t>
            </a:r>
          </a:p>
          <a:p>
            <a:pPr marL="457200" indent="-457200">
              <a:buFont typeface="Arial" panose="020B0604020202020204" pitchFamily="34" charset="0"/>
              <a:buChar char="•"/>
            </a:pPr>
            <a:r>
              <a:rPr lang="en-US" altLang="en-US" sz="2800" b="1" dirty="0"/>
              <a:t>Listening Comprehension</a:t>
            </a:r>
          </a:p>
          <a:p>
            <a:pPr marL="457200" indent="-457200">
              <a:buFont typeface="Arial" panose="020B0604020202020204" pitchFamily="34" charset="0"/>
              <a:buChar char="•"/>
            </a:pPr>
            <a:r>
              <a:rPr lang="en-US" altLang="en-US" sz="2800" b="1" dirty="0"/>
              <a:t>Phonetic Coding and Phonological Awareness</a:t>
            </a:r>
          </a:p>
          <a:p>
            <a:pPr marL="457200" indent="-457200">
              <a:buFont typeface="Arial" panose="020B0604020202020204" pitchFamily="34" charset="0"/>
              <a:buChar char="•"/>
            </a:pPr>
            <a:r>
              <a:rPr lang="en-US" altLang="en-US" sz="2800" b="1" dirty="0"/>
              <a:t>Speed of Lexical Access</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The Tests of Oral Language (OL) Measure:</a:t>
            </a:r>
          </a:p>
        </p:txBody>
      </p:sp>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Evidence-Based Interventions</a:t>
            </a:r>
          </a:p>
        </p:txBody>
      </p:sp>
    </p:spTree>
    <p:extLst>
      <p:ext uri="{BB962C8B-B14F-4D97-AF65-F5344CB8AC3E}">
        <p14:creationId xmlns:p14="http://schemas.microsoft.com/office/powerpoint/2010/main" val="1872746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846815"/>
            <a:ext cx="8349161" cy="628040"/>
          </a:xfrm>
        </p:spPr>
        <p:txBody>
          <a:bodyPr>
            <a:normAutofit fontScale="90000"/>
          </a:bodyPr>
          <a:lstStyle/>
          <a:p>
            <a:r>
              <a:rPr lang="en-US" sz="2400" b="1" dirty="0">
                <a:latin typeface="Arial" panose="020B0604020202020204" pitchFamily="34" charset="0"/>
                <a:cs typeface="Arial" panose="020B0604020202020204" pitchFamily="34" charset="0"/>
              </a:rPr>
              <a:t>CLUSTER/Test 		 W 	   AE		RPI 		SS (68% Band)</a:t>
            </a:r>
            <a:br>
              <a:rPr lang="en-US" sz="2400" b="1" u="sng"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Oral Language		491	   8-6       	54/90	76 (71-81)</a:t>
            </a:r>
            <a:endParaRPr lang="en-US" sz="2400" b="1" u="sng"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83E5F0D-CBDD-6347-A225-5CD5D5BCDEFD}" type="slidenum">
              <a:rPr lang="en-US" smtClean="0"/>
              <a:pPr/>
              <a:t>45</a:t>
            </a:fld>
            <a:endParaRPr lang="en-US" dirty="0"/>
          </a:p>
        </p:txBody>
      </p:sp>
      <p:sp>
        <p:nvSpPr>
          <p:cNvPr id="5" name="Rectangle 4"/>
          <p:cNvSpPr/>
          <p:nvPr/>
        </p:nvSpPr>
        <p:spPr>
          <a:xfrm>
            <a:off x="539750" y="2685313"/>
            <a:ext cx="8077199" cy="3785652"/>
          </a:xfrm>
          <a:prstGeom prst="rect">
            <a:avLst/>
          </a:prstGeom>
        </p:spPr>
        <p:txBody>
          <a:bodyPr wrap="square">
            <a:spAutoFit/>
          </a:bodyPr>
          <a:lstStyle/>
          <a:p>
            <a:pPr>
              <a:lnSpc>
                <a:spcPts val="2400"/>
              </a:lnSpc>
            </a:pPr>
            <a:r>
              <a:rPr lang="en-US" sz="2400" dirty="0">
                <a:latin typeface="Arial" panose="020B0604020202020204" pitchFamily="34" charset="0"/>
                <a:cs typeface="Arial" panose="020B0604020202020204" pitchFamily="34" charset="0"/>
              </a:rPr>
              <a:t>Reading lessons aloud to Cira, either individually or as part of a small group, is a way to identify words she does not understand. Cira should listen to the oral reading while reading along and ask a question if she does not understand a word or concept. If asking a question presents too great a language load, Cira can signal her lack of understanding by using an agreed-upon gesture or by marking the word with a sticky note. Then pause and explain the meaning of the word or concept, using examples, synonyms, or words with similar derivations or structure. Pay particular attention to any false cognates, as these words can lead to misunderstandings.</a:t>
            </a: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a:spcBef>
                <a:spcPct val="0"/>
              </a:spcBef>
              <a:defRPr/>
            </a:pPr>
            <a:r>
              <a:rPr lang="en-US" sz="2800" b="1" i="1" dirty="0">
                <a:latin typeface="Arial" panose="020B0604020202020204" pitchFamily="34" charset="0"/>
                <a:cs typeface="Arial" panose="020B0604020202020204" pitchFamily="34" charset="0"/>
              </a:rPr>
              <a:t>OL Sample: Cira, Age 13-8</a:t>
            </a:r>
          </a:p>
        </p:txBody>
      </p:sp>
      <p:sp>
        <p:nvSpPr>
          <p:cNvPr id="13"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23350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Formative Interventions</a:t>
            </a:r>
          </a:p>
        </p:txBody>
      </p:sp>
      <p:sp>
        <p:nvSpPr>
          <p:cNvPr id="3" name="Subtitle 2"/>
          <p:cNvSpPr>
            <a:spLocks noGrp="1"/>
          </p:cNvSpPr>
          <p:nvPr>
            <p:ph type="subTitle" idx="1"/>
          </p:nvPr>
        </p:nvSpPr>
        <p:spPr>
          <a:xfrm>
            <a:off x="701674" y="2722048"/>
            <a:ext cx="7867559" cy="1752600"/>
          </a:xfrm>
        </p:spPr>
        <p:txBody>
          <a:bodyPr/>
          <a:lstStyle/>
          <a:p>
            <a:pPr>
              <a:defRPr/>
            </a:pPr>
            <a:r>
              <a:rPr lang="en-US" sz="2800" i="1" dirty="0">
                <a:solidFill>
                  <a:schemeClr val="bg1"/>
                </a:solidFill>
                <a:latin typeface="Arial" panose="020B0604020202020204" pitchFamily="34" charset="0"/>
                <a:cs typeface="Arial" panose="020B0604020202020204" pitchFamily="34" charset="0"/>
              </a:rPr>
              <a:t>Designed to improve day-to-day teaching and meet the specific needs of the student</a:t>
            </a:r>
          </a:p>
          <a:p>
            <a:pPr marL="742950" lvl="1" indent="-285750">
              <a:buSzPct val="120000"/>
              <a:buFont typeface="Arial" panose="020B0604020202020204" pitchFamily="34" charset="0"/>
              <a:buChar char="•"/>
              <a:defRPr/>
            </a:pPr>
            <a:endParaRPr lang="en-US" sz="2800" b="1" i="1" dirty="0">
              <a:solidFill>
                <a:schemeClr val="bg1"/>
              </a:solidFill>
              <a:cs typeface="Arial"/>
            </a:endParaRPr>
          </a:p>
          <a:p>
            <a:pPr marL="342900" indent="-342900">
              <a:buFont typeface="Arial" panose="020B0604020202020204" pitchFamily="34" charset="0"/>
              <a:buChar char="•"/>
            </a:pPr>
            <a:endParaRPr lang="en-US" sz="2800" i="1" dirty="0">
              <a:solidFill>
                <a:schemeClr val="bg1"/>
              </a:solidFill>
            </a:endParaRPr>
          </a:p>
        </p:txBody>
      </p:sp>
    </p:spTree>
    <p:extLst>
      <p:ext uri="{BB962C8B-B14F-4D97-AF65-F5344CB8AC3E}">
        <p14:creationId xmlns:p14="http://schemas.microsoft.com/office/powerpoint/2010/main" val="4044068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Formative Interventions</a:t>
            </a:r>
            <a:endParaRPr lang="en-US" sz="3600" b="1" i="1" dirty="0">
              <a:solidFill>
                <a:schemeClr val="tx2"/>
              </a:solidFill>
              <a:cs typeface="Arial"/>
            </a:endParaRPr>
          </a:p>
        </p:txBody>
      </p:sp>
      <p:sp>
        <p:nvSpPr>
          <p:cNvPr id="6"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Availability</a:t>
            </a:r>
          </a:p>
        </p:txBody>
      </p:sp>
      <p:sp>
        <p:nvSpPr>
          <p:cNvPr id="7" name="Rectangle 3"/>
          <p:cNvSpPr txBox="1">
            <a:spLocks noChangeArrowheads="1"/>
          </p:cNvSpPr>
          <p:nvPr/>
        </p:nvSpPr>
        <p:spPr>
          <a:xfrm>
            <a:off x="457200" y="1611045"/>
            <a:ext cx="8184524" cy="3029535"/>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400" b="1" dirty="0">
                <a:latin typeface="Arial" panose="020B0604020202020204" pitchFamily="34" charset="0"/>
                <a:cs typeface="Arial" panose="020B0604020202020204" pitchFamily="34" charset="0"/>
              </a:rPr>
              <a:t>Available for five tests in the </a:t>
            </a:r>
            <a:r>
              <a:rPr lang="en-US" altLang="en-US" sz="2400" b="1" i="1" dirty="0">
                <a:latin typeface="Arial" panose="020B0604020202020204" pitchFamily="34" charset="0"/>
                <a:cs typeface="Arial" panose="020B0604020202020204" pitchFamily="34" charset="0"/>
              </a:rPr>
              <a:t>WJ</a:t>
            </a:r>
            <a:r>
              <a:rPr lang="en-US" altLang="en-US" sz="2400" b="1" dirty="0">
                <a:latin typeface="Arial" panose="020B0604020202020204" pitchFamily="34" charset="0"/>
                <a:cs typeface="Arial" panose="020B0604020202020204" pitchFamily="34" charset="0"/>
              </a:rPr>
              <a:t> IV Tests of Achievement Forms A, B, and C:</a:t>
            </a:r>
          </a:p>
          <a:p>
            <a:pPr lvl="2"/>
            <a:endParaRPr lang="en-US" altLang="en-US" sz="2400" b="1" dirty="0">
              <a:latin typeface="Arial" panose="020B0604020202020204" pitchFamily="34" charset="0"/>
              <a:cs typeface="Arial" panose="020B0604020202020204" pitchFamily="34" charset="0"/>
            </a:endParaRPr>
          </a:p>
          <a:p>
            <a:pPr lvl="2"/>
            <a:r>
              <a:rPr lang="en-US" altLang="en-US" sz="2400" b="1" dirty="0">
                <a:latin typeface="Arial" panose="020B0604020202020204" pitchFamily="34" charset="0"/>
                <a:cs typeface="Arial" panose="020B0604020202020204" pitchFamily="34" charset="0"/>
              </a:rPr>
              <a:t>Letter-Word Identification</a:t>
            </a:r>
          </a:p>
          <a:p>
            <a:pPr lvl="2"/>
            <a:r>
              <a:rPr lang="en-US" altLang="en-US" sz="2400" b="1" dirty="0">
                <a:latin typeface="Arial" panose="020B0604020202020204" pitchFamily="34" charset="0"/>
                <a:cs typeface="Arial" panose="020B0604020202020204" pitchFamily="34" charset="0"/>
              </a:rPr>
              <a:t>Applied Problems</a:t>
            </a:r>
          </a:p>
          <a:p>
            <a:pPr lvl="2"/>
            <a:r>
              <a:rPr lang="en-US" altLang="en-US" sz="2400" b="1" dirty="0">
                <a:latin typeface="Arial" panose="020B0604020202020204" pitchFamily="34" charset="0"/>
                <a:cs typeface="Arial" panose="020B0604020202020204" pitchFamily="34" charset="0"/>
              </a:rPr>
              <a:t>Spelling</a:t>
            </a:r>
          </a:p>
          <a:p>
            <a:pPr lvl="2"/>
            <a:r>
              <a:rPr lang="en-US" altLang="en-US" sz="2400" b="1" dirty="0">
                <a:latin typeface="Arial" panose="020B0604020202020204" pitchFamily="34" charset="0"/>
                <a:cs typeface="Arial" panose="020B0604020202020204" pitchFamily="34" charset="0"/>
              </a:rPr>
              <a:t>Calculation</a:t>
            </a:r>
          </a:p>
          <a:p>
            <a:pPr lvl="2"/>
            <a:r>
              <a:rPr lang="en-US" altLang="en-US" sz="2400" b="1" dirty="0">
                <a:latin typeface="Arial" panose="020B0604020202020204" pitchFamily="34" charset="0"/>
                <a:cs typeface="Arial" panose="020B0604020202020204" pitchFamily="34" charset="0"/>
              </a:rPr>
              <a:t>Word Attack</a:t>
            </a:r>
          </a:p>
        </p:txBody>
      </p:sp>
      <p:sp>
        <p:nvSpPr>
          <p:cNvPr id="9" name="Rectangle 7"/>
          <p:cNvSpPr>
            <a:spLocks noChangeArrowheads="1"/>
          </p:cNvSpPr>
          <p:nvPr/>
        </p:nvSpPr>
        <p:spPr bwMode="auto">
          <a:xfrm>
            <a:off x="457200" y="4892576"/>
            <a:ext cx="8184524" cy="707886"/>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t>If error types are tallied for Test 8: Oral Reading, a formative intervention for each error type is available.</a:t>
            </a:r>
          </a:p>
        </p:txBody>
      </p:sp>
    </p:spTree>
    <p:extLst>
      <p:ext uri="{BB962C8B-B14F-4D97-AF65-F5344CB8AC3E}">
        <p14:creationId xmlns:p14="http://schemas.microsoft.com/office/powerpoint/2010/main" val="2630841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99" t="9777" r="41751" b="9556"/>
          <a:stretch/>
        </p:blipFill>
        <p:spPr>
          <a:xfrm>
            <a:off x="252192" y="425423"/>
            <a:ext cx="6353899" cy="6101760"/>
          </a:xfrm>
          <a:prstGeom prst="rect">
            <a:avLst/>
          </a:prstGeom>
        </p:spPr>
      </p:pic>
      <p:sp>
        <p:nvSpPr>
          <p:cNvPr id="3" name="TextBox 2"/>
          <p:cNvSpPr txBox="1"/>
          <p:nvPr/>
        </p:nvSpPr>
        <p:spPr>
          <a:xfrm>
            <a:off x="5057775" y="3604532"/>
            <a:ext cx="3714750" cy="954107"/>
          </a:xfrm>
          <a:prstGeom prst="rect">
            <a:avLst/>
          </a:prstGeom>
          <a:noFill/>
          <a:ln w="38100">
            <a:solidFill>
              <a:schemeClr val="tx2"/>
            </a:solidFill>
          </a:ln>
        </p:spPr>
        <p:txBody>
          <a:bodyPr wrap="square" rtlCol="0">
            <a:spAutoFit/>
          </a:bodyPr>
          <a:lstStyle/>
          <a:p>
            <a:pPr algn="ctr"/>
            <a:r>
              <a:rPr lang="en-US" sz="2800" dirty="0"/>
              <a:t>Select items to enter item-level data</a:t>
            </a:r>
          </a:p>
        </p:txBody>
      </p:sp>
      <p:sp>
        <p:nvSpPr>
          <p:cNvPr id="4" name="Right Arrow 3"/>
          <p:cNvSpPr/>
          <p:nvPr/>
        </p:nvSpPr>
        <p:spPr>
          <a:xfrm rot="10800000">
            <a:off x="4229100" y="3867150"/>
            <a:ext cx="828675"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542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1" y="2235200"/>
            <a:ext cx="7926372" cy="3942080"/>
          </a:xfrm>
          <a:prstGeom prst="rect">
            <a:avLst/>
          </a:prstGeom>
        </p:spPr>
        <p:txBody>
          <a:bodyPr vert="horz" lIns="0" tIns="45720" rIns="0" bIns="45720" rtlCol="0">
            <a:noAutofit/>
          </a:bodyPr>
          <a:lstStyle/>
          <a:p>
            <a:pPr marL="285750" lvl="0" indent="-285750">
              <a:buFont typeface="Arial" panose="020B0604020202020204" pitchFamily="34" charset="0"/>
              <a:buChar char="•"/>
            </a:pPr>
            <a:endParaRPr kumimoji="0" lang="en-US" b="0" i="0" u="none" strike="noStrike" kern="1200" cap="none" spc="0" normalizeH="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p:txBody>
      </p:sp>
      <p:sp>
        <p:nvSpPr>
          <p:cNvPr id="11"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Formative Interventions</a:t>
            </a:r>
            <a:endParaRPr lang="en-US" sz="3600" b="1" i="1" dirty="0">
              <a:solidFill>
                <a:schemeClr val="tx2"/>
              </a:solidFill>
              <a:cs typeface="Arial"/>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Item-Level Data (1, 0) Requirement</a:t>
            </a:r>
          </a:p>
        </p:txBody>
      </p:sp>
      <p:pic>
        <p:nvPicPr>
          <p:cNvPr id="4" name="Picture 3">
            <a:extLst>
              <a:ext uri="{FF2B5EF4-FFF2-40B4-BE49-F238E27FC236}">
                <a16:creationId xmlns:a16="http://schemas.microsoft.com/office/drawing/2014/main" id="{262A2EE7-8546-41EC-B1DD-EDE32189891E}"/>
              </a:ext>
            </a:extLst>
          </p:cNvPr>
          <p:cNvPicPr>
            <a:picLocks noChangeAspect="1"/>
          </p:cNvPicPr>
          <p:nvPr/>
        </p:nvPicPr>
        <p:blipFill>
          <a:blip r:embed="rId2"/>
          <a:stretch>
            <a:fillRect/>
          </a:stretch>
        </p:blipFill>
        <p:spPr>
          <a:xfrm>
            <a:off x="457201" y="1567478"/>
            <a:ext cx="8249801" cy="4820323"/>
          </a:xfrm>
          <a:prstGeom prst="rect">
            <a:avLst/>
          </a:prstGeom>
        </p:spPr>
      </p:pic>
    </p:spTree>
    <p:extLst>
      <p:ext uri="{BB962C8B-B14F-4D97-AF65-F5344CB8AC3E}">
        <p14:creationId xmlns:p14="http://schemas.microsoft.com/office/powerpoint/2010/main" val="69390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685800" y="1654278"/>
            <a:ext cx="7543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sz="2400" b="1" dirty="0"/>
              <a:t>Created to meet practice needs linking WJ IV assessment results with instructional interventions</a:t>
            </a:r>
          </a:p>
          <a:p>
            <a:pPr>
              <a:spcBef>
                <a:spcPct val="50000"/>
              </a:spcBef>
              <a:buFontTx/>
              <a:buChar char="•"/>
            </a:pPr>
            <a:r>
              <a:rPr lang="en-US" altLang="en-US" sz="2400" b="1" dirty="0"/>
              <a:t>Created out of a need for enhancement and quality changes to a student’s educational programming.</a:t>
            </a:r>
          </a:p>
          <a:p>
            <a:pPr>
              <a:spcBef>
                <a:spcPct val="50000"/>
              </a:spcBef>
              <a:buFontTx/>
              <a:buChar char="•"/>
            </a:pPr>
            <a:r>
              <a:rPr lang="en-US" altLang="en-US" sz="2400" b="1" dirty="0"/>
              <a:t>Legal and regulatory mandates designed to improve educational outcomes</a:t>
            </a:r>
          </a:p>
          <a:p>
            <a:pPr lvl="1">
              <a:spcBef>
                <a:spcPct val="50000"/>
              </a:spcBef>
              <a:buFontTx/>
              <a:buChar char="•"/>
            </a:pPr>
            <a:r>
              <a:rPr lang="en-US" altLang="en-US" sz="2400" b="1" dirty="0"/>
              <a:t> NCLB, 2001</a:t>
            </a:r>
          </a:p>
          <a:p>
            <a:pPr lvl="1">
              <a:spcBef>
                <a:spcPct val="50000"/>
              </a:spcBef>
              <a:buFontTx/>
              <a:buChar char="•"/>
            </a:pPr>
            <a:r>
              <a:rPr lang="en-US" altLang="en-US" sz="2400" b="1" dirty="0"/>
              <a:t> IDEA, 2004</a:t>
            </a:r>
          </a:p>
        </p:txBody>
      </p:sp>
      <p:sp>
        <p:nvSpPr>
          <p:cNvPr id="9223" name="Rectangle 7"/>
          <p:cNvSpPr>
            <a:spLocks noChangeArrowheads="1"/>
          </p:cNvSpPr>
          <p:nvPr/>
        </p:nvSpPr>
        <p:spPr bwMode="auto">
          <a:xfrm>
            <a:off x="170815" y="6272496"/>
            <a:ext cx="8571230" cy="430887"/>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b="1" i="1" dirty="0"/>
              <a:t>General Ed and Special Ed have a need for evidence-based interventions.</a:t>
            </a:r>
          </a:p>
        </p:txBody>
      </p:sp>
      <p:sp>
        <p:nvSpPr>
          <p:cNvPr id="9"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Background</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
        <p:nvSpPr>
          <p:cNvPr id="10"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Overview </a:t>
            </a:r>
            <a:endParaRPr lang="en-US" sz="3600" b="1" i="1" dirty="0">
              <a:solidFill>
                <a:schemeClr val="tx2"/>
              </a:solidFill>
              <a:cs typeface="Arial"/>
            </a:endParaRPr>
          </a:p>
        </p:txBody>
      </p:sp>
    </p:spTree>
    <p:extLst>
      <p:ext uri="{BB962C8B-B14F-4D97-AF65-F5344CB8AC3E}">
        <p14:creationId xmlns:p14="http://schemas.microsoft.com/office/powerpoint/2010/main" val="3182546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Formative Interventions</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Other Information</a:t>
            </a:r>
          </a:p>
        </p:txBody>
      </p:sp>
      <p:sp>
        <p:nvSpPr>
          <p:cNvPr id="9"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Generates formative intervention when unexpected error occurs</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Provides intervention for teaching specific skill or concept</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Based on sound teaching practices, but effectiveness is not necessarily backed by research as in evidence-based interventions</a:t>
            </a:r>
          </a:p>
        </p:txBody>
      </p:sp>
      <p:sp>
        <p:nvSpPr>
          <p:cNvPr id="6" name="Rectangle 7"/>
          <p:cNvSpPr>
            <a:spLocks noChangeArrowheads="1"/>
          </p:cNvSpPr>
          <p:nvPr/>
        </p:nvSpPr>
        <p:spPr bwMode="auto">
          <a:xfrm>
            <a:off x="486088" y="5780054"/>
            <a:ext cx="8184524" cy="707886"/>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latin typeface="Arial" panose="020B0604020202020204" pitchFamily="34" charset="0"/>
                <a:cs typeface="Arial" panose="020B0604020202020204" pitchFamily="34" charset="0"/>
              </a:rPr>
              <a:t>Unexpected Error: An incorrect response followed by one or more correct responses.</a:t>
            </a:r>
          </a:p>
        </p:txBody>
      </p:sp>
    </p:spTree>
    <p:extLst>
      <p:ext uri="{BB962C8B-B14F-4D97-AF65-F5344CB8AC3E}">
        <p14:creationId xmlns:p14="http://schemas.microsoft.com/office/powerpoint/2010/main" val="1980274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1857880"/>
            <a:ext cx="7962900" cy="409342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Test 2: Applied Problems </a:t>
            </a:r>
            <a:r>
              <a:rPr lang="en-US" sz="2000" i="1" dirty="0">
                <a:latin typeface="Arial" panose="020B0604020202020204" pitchFamily="34" charset="0"/>
                <a:cs typeface="Arial" panose="020B0604020202020204" pitchFamily="34" charset="0"/>
              </a:rPr>
              <a:t>(teaching simple multiplication word problems)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Explain that multiplication helps us solve problems easily when groups are of equal size. Illustrate the principle using this example: Four children are playing tennis. Each child has five tennis balls. How many tennis balls are there altogether? Ask Missy to draw 4 children using stick figures and then to draw 5 tennis balls by each child. Point out that there are  4 groups of equal size in this problem, which can be represented by writing 4 × 5. Present additional simple word problems requiring multiplication. Ask Missy to write a multiplication sentence for each problem. Remind her that she can draw pictures to help.</a:t>
            </a: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Formative Interventions</a:t>
            </a: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Example 2</a:t>
            </a:r>
          </a:p>
        </p:txBody>
      </p:sp>
    </p:spTree>
    <p:extLst>
      <p:ext uri="{BB962C8B-B14F-4D97-AF65-F5344CB8AC3E}">
        <p14:creationId xmlns:p14="http://schemas.microsoft.com/office/powerpoint/2010/main" val="2630366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Dyslexia Report</a:t>
            </a:r>
          </a:p>
        </p:txBody>
      </p:sp>
      <p:sp>
        <p:nvSpPr>
          <p:cNvPr id="3" name="Subtitle 2"/>
          <p:cNvSpPr>
            <a:spLocks noGrp="1"/>
          </p:cNvSpPr>
          <p:nvPr>
            <p:ph type="subTitle" idx="1"/>
          </p:nvPr>
        </p:nvSpPr>
        <p:spPr>
          <a:xfrm>
            <a:off x="701674" y="2722048"/>
            <a:ext cx="7867559" cy="1752600"/>
          </a:xfrm>
        </p:spPr>
        <p:txBody>
          <a:bodyPr/>
          <a:lstStyle/>
          <a:p>
            <a:pPr>
              <a:defRPr/>
            </a:pPr>
            <a:r>
              <a:rPr lang="en-US" sz="2800" b="1" i="1" dirty="0">
                <a:solidFill>
                  <a:schemeClr val="bg1"/>
                </a:solidFill>
                <a:latin typeface="Arial" panose="020B0604020202020204" pitchFamily="34" charset="0"/>
                <a:cs typeface="Arial" panose="020B0604020202020204" pitchFamily="34" charset="0"/>
              </a:rPr>
              <a:t>Offers a framework </a:t>
            </a:r>
            <a:r>
              <a:rPr lang="en-US" sz="2800" i="1" dirty="0">
                <a:solidFill>
                  <a:schemeClr val="bg1"/>
                </a:solidFill>
                <a:latin typeface="Arial" panose="020B0604020202020204" pitchFamily="34" charset="0"/>
                <a:cs typeface="Arial" panose="020B0604020202020204" pitchFamily="34" charset="0"/>
              </a:rPr>
              <a:t>using various WJ IV clusters and tests to assist in: </a:t>
            </a:r>
          </a:p>
          <a:p>
            <a:pPr marL="457200" indent="-457200">
              <a:buFont typeface="Arial" panose="020B0604020202020204" pitchFamily="34" charset="0"/>
              <a:buChar char="•"/>
              <a:defRPr/>
            </a:pPr>
            <a:r>
              <a:rPr lang="en-US" sz="2800" i="1" dirty="0">
                <a:solidFill>
                  <a:schemeClr val="bg1"/>
                </a:solidFill>
                <a:latin typeface="Arial" panose="020B0604020202020204" pitchFamily="34" charset="0"/>
                <a:cs typeface="Arial" panose="020B0604020202020204" pitchFamily="34" charset="0"/>
              </a:rPr>
              <a:t>The organization of assessment data</a:t>
            </a:r>
          </a:p>
          <a:p>
            <a:pPr marL="457200" indent="-457200">
              <a:buFont typeface="Arial" panose="020B0604020202020204" pitchFamily="34" charset="0"/>
              <a:buChar char="•"/>
              <a:defRPr/>
            </a:pPr>
            <a:r>
              <a:rPr lang="en-US" sz="2800" i="1" dirty="0">
                <a:solidFill>
                  <a:schemeClr val="bg1"/>
                </a:solidFill>
                <a:latin typeface="Arial" panose="020B0604020202020204" pitchFamily="34" charset="0"/>
                <a:cs typeface="Arial" panose="020B0604020202020204" pitchFamily="34" charset="0"/>
              </a:rPr>
              <a:t>The determination of Dyslexia</a:t>
            </a:r>
            <a:endParaRPr lang="en-US" sz="2200" i="1" dirty="0">
              <a:solidFill>
                <a:schemeClr val="bg1"/>
              </a:solidFill>
              <a:latin typeface="Arial" panose="020B0604020202020204" pitchFamily="34" charset="0"/>
              <a:cs typeface="Arial" panose="020B0604020202020204" pitchFamily="34" charset="0"/>
            </a:endParaRPr>
          </a:p>
          <a:p>
            <a:pPr>
              <a:defRPr/>
            </a:pPr>
            <a:endParaRPr lang="en-US" sz="2800" b="1" i="1" dirty="0">
              <a:solidFill>
                <a:schemeClr val="bg1"/>
              </a:solidFill>
              <a:cs typeface="Arial"/>
            </a:endParaRPr>
          </a:p>
          <a:p>
            <a:pPr marL="342900" indent="-342900">
              <a:buFont typeface="Arial" panose="020B0604020202020204" pitchFamily="34" charset="0"/>
              <a:buChar char="•"/>
            </a:pPr>
            <a:endParaRPr lang="en-US" sz="2800" i="1" dirty="0">
              <a:solidFill>
                <a:schemeClr val="bg1"/>
              </a:solidFill>
            </a:endParaRPr>
          </a:p>
        </p:txBody>
      </p:sp>
    </p:spTree>
    <p:extLst>
      <p:ext uri="{BB962C8B-B14F-4D97-AF65-F5344CB8AC3E}">
        <p14:creationId xmlns:p14="http://schemas.microsoft.com/office/powerpoint/2010/main" val="199305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23636" y="203331"/>
            <a:ext cx="6732827"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Dyslexia Report</a:t>
            </a:r>
          </a:p>
        </p:txBody>
      </p:sp>
      <p:sp>
        <p:nvSpPr>
          <p:cNvPr id="4" name="Rectangle 3"/>
          <p:cNvSpPr/>
          <p:nvPr/>
        </p:nvSpPr>
        <p:spPr>
          <a:xfrm>
            <a:off x="259080" y="1082369"/>
            <a:ext cx="7734300" cy="7232749"/>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Dyslexia Report Elements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WJ IV Dyslexia Report provides an organizational framework for assessing the characteristics of dyslexia. The report includes a dyslexia score profile and interpretive overviews with comparisons.  Examiners can include interventions and information from the new Dyslexia Teacher and Parent Checklists, as well as other WIIIP checklists.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WIIIP Checklists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Examiners can use the following checklists with the WJ IV Dyslexia Report:</a:t>
            </a:r>
          </a:p>
          <a:p>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Dyslexia Evaluation Checklist: Parent Form </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Dyslexia Evaluation Checklist: Teacher Form</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Self-Report Checklist: Adolescent/Adult</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Classroom Behavior Observations</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Writing Evaluation Scale</a:t>
            </a:r>
            <a:endParaRPr lang="en-US" sz="2000" dirty="0">
              <a:latin typeface="Arial" panose="020B0604020202020204" pitchFamily="34" charset="0"/>
              <a:cs typeface="Arial" panose="020B0604020202020204" pitchFamily="34" charset="0"/>
            </a:endParaRPr>
          </a:p>
          <a:p>
            <a:pPr lvl="1">
              <a:lnSpc>
                <a:spcPct val="100000"/>
              </a:lnSpc>
              <a:spcBef>
                <a:spcPts val="0"/>
              </a:spcBef>
            </a:pPr>
            <a:endParaRPr lang="en-US" sz="3600" dirty="0"/>
          </a:p>
          <a:p>
            <a:pPr lvl="1">
              <a:lnSpc>
                <a:spcPct val="100000"/>
              </a:lnSpc>
              <a:spcBef>
                <a:spcPts val="0"/>
              </a:spcBef>
            </a:pPr>
            <a:endParaRPr lang="en-US" sz="2000" dirty="0"/>
          </a:p>
          <a:p>
            <a:pPr lvl="1"/>
            <a:endParaRPr lang="en-US" sz="1600" dirty="0"/>
          </a:p>
          <a:p>
            <a:pPr lvl="2">
              <a:lnSpc>
                <a:spcPct val="100000"/>
              </a:lnSpc>
              <a:spcBef>
                <a:spcPts val="0"/>
              </a:spcBef>
            </a:pPr>
            <a:endParaRPr lang="en-US" sz="1600" dirty="0"/>
          </a:p>
          <a:p>
            <a:endParaRPr lang="en-US" dirty="0"/>
          </a:p>
          <a:p>
            <a:pPr lvl="1"/>
            <a:endParaRPr lang="en-US" dirty="0"/>
          </a:p>
        </p:txBody>
      </p:sp>
    </p:spTree>
    <p:extLst>
      <p:ext uri="{BB962C8B-B14F-4D97-AF65-F5344CB8AC3E}">
        <p14:creationId xmlns:p14="http://schemas.microsoft.com/office/powerpoint/2010/main" val="1277968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Goals of the Dyslexia Profile Report</a:t>
            </a:r>
          </a:p>
        </p:txBody>
      </p:sp>
      <p:sp>
        <p:nvSpPr>
          <p:cNvPr id="3" name="Content Placeholder 2"/>
          <p:cNvSpPr>
            <a:spLocks noGrp="1"/>
          </p:cNvSpPr>
          <p:nvPr>
            <p:ph idx="1"/>
          </p:nvPr>
        </p:nvSpPr>
        <p:spPr/>
        <p:txBody>
          <a:bodyPr>
            <a:normAutofit/>
          </a:bodyPr>
          <a:lstStyle/>
          <a:p>
            <a:r>
              <a:rPr lang="en-US" sz="2800" dirty="0"/>
              <a:t>Does not “diagnose” Dyslexia</a:t>
            </a:r>
          </a:p>
          <a:p>
            <a:r>
              <a:rPr lang="en-US" sz="2800" dirty="0"/>
              <a:t>Framework to discuss the primary and secondary characteristics of a student.</a:t>
            </a:r>
          </a:p>
          <a:p>
            <a:r>
              <a:rPr lang="en-US" sz="2800" dirty="0"/>
              <a:t>Integrates valuable home and school qualitative information</a:t>
            </a:r>
          </a:p>
          <a:p>
            <a:r>
              <a:rPr lang="en-US" sz="2800" dirty="0"/>
              <a:t>Aligns with the 6</a:t>
            </a:r>
            <a:r>
              <a:rPr lang="en-US" sz="2800" baseline="30000" dirty="0"/>
              <a:t>th</a:t>
            </a:r>
            <a:r>
              <a:rPr lang="en-US" sz="2800" dirty="0"/>
              <a:t> ASB’s framework of WJ IV’s use in Dyslexia Assessment</a:t>
            </a:r>
          </a:p>
          <a:p>
            <a:r>
              <a:rPr lang="en-US" sz="2800" dirty="0"/>
              <a:t>Makes conceptualization easier and more targeted</a:t>
            </a:r>
          </a:p>
        </p:txBody>
      </p:sp>
      <p:sp>
        <p:nvSpPr>
          <p:cNvPr id="4" name="Slide Number Placeholder 3"/>
          <p:cNvSpPr>
            <a:spLocks noGrp="1"/>
          </p:cNvSpPr>
          <p:nvPr>
            <p:ph type="sldNum" sz="quarter" idx="12"/>
          </p:nvPr>
        </p:nvSpPr>
        <p:spPr/>
        <p:txBody>
          <a:bodyPr/>
          <a:lstStyle/>
          <a:p>
            <a:fld id="{783E5F0D-CBDD-6347-A225-5CD5D5BCDEFD}" type="slidenum">
              <a:rPr lang="en-US" smtClean="0"/>
              <a:t>54</a:t>
            </a:fld>
            <a:endParaRPr lang="en-US" dirty="0"/>
          </a:p>
        </p:txBody>
      </p:sp>
    </p:spTree>
    <p:extLst>
      <p:ext uri="{BB962C8B-B14F-4D97-AF65-F5344CB8AC3E}">
        <p14:creationId xmlns:p14="http://schemas.microsoft.com/office/powerpoint/2010/main" val="241104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Dyslexia Report Components</a:t>
            </a:r>
          </a:p>
        </p:txBody>
      </p:sp>
      <p:sp>
        <p:nvSpPr>
          <p:cNvPr id="3" name="Content Placeholder 2"/>
          <p:cNvSpPr>
            <a:spLocks noGrp="1"/>
          </p:cNvSpPr>
          <p:nvPr>
            <p:ph idx="1"/>
          </p:nvPr>
        </p:nvSpPr>
        <p:spPr/>
        <p:txBody>
          <a:bodyPr>
            <a:normAutofit/>
          </a:bodyPr>
          <a:lstStyle/>
          <a:p>
            <a:pPr marL="0" indent="0">
              <a:buNone/>
            </a:pPr>
            <a:endParaRPr lang="en-US" dirty="0"/>
          </a:p>
          <a:p>
            <a:r>
              <a:rPr lang="en-US" sz="2400" dirty="0"/>
              <a:t>Dyslexia Report</a:t>
            </a:r>
          </a:p>
          <a:p>
            <a:endParaRPr lang="en-US" sz="2400" dirty="0"/>
          </a:p>
          <a:p>
            <a:r>
              <a:rPr lang="en-US" sz="2400" dirty="0"/>
              <a:t>Dyslexia Evaluation Checklist: Parent Form</a:t>
            </a:r>
          </a:p>
          <a:p>
            <a:endParaRPr lang="en-US" sz="2400" dirty="0"/>
          </a:p>
          <a:p>
            <a:r>
              <a:rPr lang="en-US" sz="2400" dirty="0"/>
              <a:t>Dyslexia Evaluation Checklist: Teacher Form</a:t>
            </a:r>
          </a:p>
          <a:p>
            <a:endParaRPr lang="en-US" sz="2400" dirty="0"/>
          </a:p>
          <a:p>
            <a:r>
              <a:rPr lang="en-US" sz="2400" dirty="0"/>
              <a:t>Additional Considerations in Dyslexia Assessment (Document)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783E5F0D-CBDD-6347-A225-5CD5D5BCDEFD}" type="slidenum">
              <a:rPr lang="en-US" smtClean="0"/>
              <a:t>55</a:t>
            </a:fld>
            <a:endParaRPr lang="en-US" dirty="0"/>
          </a:p>
        </p:txBody>
      </p:sp>
    </p:spTree>
    <p:extLst>
      <p:ext uri="{BB962C8B-B14F-4D97-AF65-F5344CB8AC3E}">
        <p14:creationId xmlns:p14="http://schemas.microsoft.com/office/powerpoint/2010/main" val="365699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5098E3-5559-450A-946E-F2D05EB45FC9}"/>
              </a:ext>
            </a:extLst>
          </p:cNvPr>
          <p:cNvPicPr>
            <a:picLocks noChangeAspect="1"/>
          </p:cNvPicPr>
          <p:nvPr/>
        </p:nvPicPr>
        <p:blipFill>
          <a:blip r:embed="rId3"/>
          <a:stretch>
            <a:fillRect/>
          </a:stretch>
        </p:blipFill>
        <p:spPr>
          <a:xfrm>
            <a:off x="775757" y="1295102"/>
            <a:ext cx="7592485" cy="4267796"/>
          </a:xfrm>
          <a:prstGeom prst="rect">
            <a:avLst/>
          </a:prstGeom>
        </p:spPr>
      </p:pic>
      <p:sp>
        <p:nvSpPr>
          <p:cNvPr id="4" name="TextBox 3">
            <a:extLst>
              <a:ext uri="{FF2B5EF4-FFF2-40B4-BE49-F238E27FC236}">
                <a16:creationId xmlns:a16="http://schemas.microsoft.com/office/drawing/2014/main" id="{44B3FB8D-4348-446B-8BAC-1F77CA59415F}"/>
              </a:ext>
            </a:extLst>
          </p:cNvPr>
          <p:cNvSpPr txBox="1"/>
          <p:nvPr/>
        </p:nvSpPr>
        <p:spPr>
          <a:xfrm>
            <a:off x="1364343" y="464457"/>
            <a:ext cx="6125028"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WJ IV ASB- Assessment of Dyslexia (2015)</a:t>
            </a:r>
          </a:p>
        </p:txBody>
      </p:sp>
    </p:spTree>
    <p:extLst>
      <p:ext uri="{BB962C8B-B14F-4D97-AF65-F5344CB8AC3E}">
        <p14:creationId xmlns:p14="http://schemas.microsoft.com/office/powerpoint/2010/main" val="3957597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b="1" dirty="0">
                <a:latin typeface="Arial" panose="020B0604020202020204" pitchFamily="34" charset="0"/>
                <a:cs typeface="Arial" panose="020B0604020202020204" pitchFamily="34" charset="0"/>
              </a:rPr>
              <a:t>Concept Behind the ASB:</a:t>
            </a:r>
          </a:p>
        </p:txBody>
      </p:sp>
      <p:sp>
        <p:nvSpPr>
          <p:cNvPr id="3" name="Content Placeholder 2"/>
          <p:cNvSpPr>
            <a:spLocks noGrp="1"/>
          </p:cNvSpPr>
          <p:nvPr>
            <p:ph idx="1"/>
          </p:nvPr>
        </p:nvSpPr>
        <p:spPr>
          <a:xfrm>
            <a:off x="494523" y="1002402"/>
            <a:ext cx="8229600" cy="5696978"/>
          </a:xfrm>
        </p:spPr>
        <p:txBody>
          <a:bodyPr>
            <a:normAutofit lnSpcReduction="10000"/>
          </a:bodyPr>
          <a:lstStyle/>
          <a:p>
            <a:r>
              <a:rPr lang="en-US" sz="2800" u="sng" dirty="0">
                <a:latin typeface="Arial" panose="020B0604020202020204" pitchFamily="34" charset="0"/>
                <a:cs typeface="Arial" panose="020B0604020202020204" pitchFamily="34" charset="0"/>
              </a:rPr>
              <a:t>Identifying PRIMARY Reading and Spelling Difficulties</a:t>
            </a:r>
          </a:p>
          <a:p>
            <a:endParaRPr lang="en-US" sz="28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Phoneme-Grapheme Knowledge</a:t>
            </a:r>
          </a:p>
          <a:p>
            <a:pPr lvl="1"/>
            <a:r>
              <a:rPr lang="en-US" altLang="en-US" sz="2000" dirty="0">
                <a:latin typeface="Arial" panose="020B0604020202020204" pitchFamily="34" charset="0"/>
                <a:cs typeface="Arial" panose="020B0604020202020204" pitchFamily="34" charset="0"/>
              </a:rPr>
              <a:t>Word Attack, Spelling of Sounds</a:t>
            </a:r>
          </a:p>
          <a:p>
            <a:pPr marL="454025" lvl="2" indent="0">
              <a:buNone/>
            </a:pPr>
            <a:endParaRPr lang="en-US" altLang="en-US" sz="20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Basic Reading Skills</a:t>
            </a:r>
          </a:p>
          <a:p>
            <a:pPr lvl="1"/>
            <a:r>
              <a:rPr lang="en-US" altLang="en-US" sz="2000" dirty="0">
                <a:latin typeface="Arial" panose="020B0604020202020204" pitchFamily="34" charset="0"/>
                <a:cs typeface="Arial" panose="020B0604020202020204" pitchFamily="34" charset="0"/>
              </a:rPr>
              <a:t>Letter-Word Identification, Word Attack</a:t>
            </a:r>
          </a:p>
          <a:p>
            <a:pPr marL="230187" lvl="1" indent="0">
              <a:buNone/>
            </a:pPr>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Reading Rate</a:t>
            </a:r>
          </a:p>
          <a:p>
            <a:pPr lvl="1"/>
            <a:r>
              <a:rPr lang="en-US" altLang="en-US" sz="2000" dirty="0">
                <a:latin typeface="Arial" panose="020B0604020202020204" pitchFamily="34" charset="0"/>
                <a:cs typeface="Arial" panose="020B0604020202020204" pitchFamily="34" charset="0"/>
              </a:rPr>
              <a:t>Sentence Reading Fluency, Word Reading Fluency </a:t>
            </a:r>
          </a:p>
          <a:p>
            <a:pPr marL="230187" lvl="1" indent="0">
              <a:buNone/>
            </a:pPr>
            <a:endParaRPr lang="en-US" altLang="en-US" sz="20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Spelling</a:t>
            </a:r>
          </a:p>
          <a:p>
            <a:pPr lvl="1"/>
            <a:r>
              <a:rPr lang="en-US" altLang="en-US" sz="2000" dirty="0">
                <a:latin typeface="Arial" panose="020B0604020202020204" pitchFamily="34" charset="0"/>
                <a:cs typeface="Arial" panose="020B0604020202020204" pitchFamily="34" charset="0"/>
              </a:rPr>
              <a:t>Spelling, Spelling of Sounds</a:t>
            </a:r>
          </a:p>
          <a:p>
            <a:r>
              <a:rPr lang="en-US" altLang="en-US" sz="2000" b="1" dirty="0">
                <a:latin typeface="Arial" panose="020B0604020202020204" pitchFamily="34" charset="0"/>
                <a:cs typeface="Arial" panose="020B0604020202020204" pitchFamily="34" charset="0"/>
              </a:rPr>
              <a:t>Oral Reading Fluency</a:t>
            </a:r>
          </a:p>
          <a:p>
            <a:pPr lvl="1"/>
            <a:r>
              <a:rPr lang="en-US" altLang="en-US" sz="2000" dirty="0">
                <a:latin typeface="Arial" panose="020B0604020202020204" pitchFamily="34" charset="0"/>
                <a:cs typeface="Arial" panose="020B0604020202020204" pitchFamily="34" charset="0"/>
              </a:rPr>
              <a:t>Oral Reading</a:t>
            </a:r>
          </a:p>
          <a:p>
            <a:pPr lvl="1"/>
            <a:endParaRPr lang="en-US" altLang="en-US" sz="2400" dirty="0"/>
          </a:p>
          <a:p>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t>57</a:t>
            </a:fld>
            <a:endParaRPr lang="en-US" dirty="0"/>
          </a:p>
        </p:txBody>
      </p:sp>
    </p:spTree>
    <p:extLst>
      <p:ext uri="{BB962C8B-B14F-4D97-AF65-F5344CB8AC3E}">
        <p14:creationId xmlns:p14="http://schemas.microsoft.com/office/powerpoint/2010/main" val="370544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23636" y="203331"/>
            <a:ext cx="6732827"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WJ IV Dyslexia Profile of Scores</a:t>
            </a:r>
          </a:p>
        </p:txBody>
      </p:sp>
      <p:pic>
        <p:nvPicPr>
          <p:cNvPr id="3" name="Picture 2">
            <a:extLst>
              <a:ext uri="{FF2B5EF4-FFF2-40B4-BE49-F238E27FC236}">
                <a16:creationId xmlns:a16="http://schemas.microsoft.com/office/drawing/2014/main" id="{B1FD2E09-071D-41CF-AB5A-D18C6D0AF4F1}"/>
              </a:ext>
            </a:extLst>
          </p:cNvPr>
          <p:cNvPicPr>
            <a:picLocks noChangeAspect="1"/>
          </p:cNvPicPr>
          <p:nvPr/>
        </p:nvPicPr>
        <p:blipFill>
          <a:blip r:embed="rId3"/>
          <a:stretch>
            <a:fillRect/>
          </a:stretch>
        </p:blipFill>
        <p:spPr>
          <a:xfrm>
            <a:off x="129488" y="1631798"/>
            <a:ext cx="8885024" cy="4347703"/>
          </a:xfrm>
          <a:prstGeom prst="rect">
            <a:avLst/>
          </a:prstGeom>
        </p:spPr>
      </p:pic>
      <p:sp>
        <p:nvSpPr>
          <p:cNvPr id="6" name="Title 1">
            <a:extLst>
              <a:ext uri="{FF2B5EF4-FFF2-40B4-BE49-F238E27FC236}">
                <a16:creationId xmlns:a16="http://schemas.microsoft.com/office/drawing/2014/main" id="{7AFD8C28-9EEC-45E1-A1E7-C8A20557BE6E}"/>
              </a:ext>
            </a:extLst>
          </p:cNvPr>
          <p:cNvSpPr txBox="1">
            <a:spLocks/>
          </p:cNvSpPr>
          <p:nvPr/>
        </p:nvSpPr>
        <p:spPr>
          <a:xfrm>
            <a:off x="1205586" y="878499"/>
            <a:ext cx="6732827" cy="575612"/>
          </a:xfrm>
          <a:prstGeom prst="rect">
            <a:avLst/>
          </a:prstGeom>
        </p:spPr>
        <p:txBody>
          <a:bodyPr vert="horz" lIns="0" tIns="45720" rIns="0" bIns="45720" rtlCol="0" anchor="t">
            <a:noAutofit/>
          </a:bodyPr>
          <a:lstStyle/>
          <a:p>
            <a:pPr algn="ctr">
              <a:spcBef>
                <a:spcPct val="0"/>
              </a:spcBef>
              <a:defRPr/>
            </a:pPr>
            <a:r>
              <a:rPr lang="en-US" sz="2200" dirty="0">
                <a:solidFill>
                  <a:prstClr val="black"/>
                </a:solidFill>
                <a:latin typeface="Arial"/>
                <a:ea typeface="+mj-ea"/>
                <a:cs typeface="Arial"/>
              </a:rPr>
              <a:t>Scores in the Primary Reading and Writing Difficulties</a:t>
            </a:r>
          </a:p>
        </p:txBody>
      </p:sp>
    </p:spTree>
    <p:extLst>
      <p:ext uri="{BB962C8B-B14F-4D97-AF65-F5344CB8AC3E}">
        <p14:creationId xmlns:p14="http://schemas.microsoft.com/office/powerpoint/2010/main" val="451657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Identifying SECONDARY Reading and Writing Difficulties:</a:t>
            </a:r>
          </a:p>
        </p:txBody>
      </p:sp>
      <p:sp>
        <p:nvSpPr>
          <p:cNvPr id="3" name="Content Placeholder 2"/>
          <p:cNvSpPr>
            <a:spLocks noGrp="1"/>
          </p:cNvSpPr>
          <p:nvPr>
            <p:ph idx="1"/>
          </p:nvPr>
        </p:nvSpPr>
        <p:spPr>
          <a:xfrm>
            <a:off x="457200" y="1655545"/>
            <a:ext cx="8229600" cy="4799741"/>
          </a:xfrm>
        </p:spPr>
        <p:txBody>
          <a:bodyPr>
            <a:normAutofit/>
          </a:bodyPr>
          <a:lstStyle/>
          <a:p>
            <a:r>
              <a:rPr lang="en-US" altLang="en-US" sz="2800" b="1" dirty="0">
                <a:latin typeface="Arial" panose="020B0604020202020204" pitchFamily="34" charset="0"/>
                <a:cs typeface="Arial" panose="020B0604020202020204" pitchFamily="34" charset="0"/>
              </a:rPr>
              <a:t>Reading comprehension </a:t>
            </a:r>
          </a:p>
          <a:p>
            <a:pPr lvl="1"/>
            <a:r>
              <a:rPr lang="en-US" altLang="en-US" sz="2800" dirty="0">
                <a:latin typeface="Arial" panose="020B0604020202020204" pitchFamily="34" charset="0"/>
                <a:cs typeface="Arial" panose="020B0604020202020204" pitchFamily="34" charset="0"/>
              </a:rPr>
              <a:t>WJ IV ACH Passage Comprehension </a:t>
            </a:r>
          </a:p>
          <a:p>
            <a:pPr lvl="1"/>
            <a:r>
              <a:rPr lang="en-US" altLang="en-US" sz="2800" dirty="0">
                <a:latin typeface="Arial" panose="020B0604020202020204" pitchFamily="34" charset="0"/>
                <a:cs typeface="Arial" panose="020B0604020202020204" pitchFamily="34" charset="0"/>
              </a:rPr>
              <a:t>WJ IV ACH Reading Recall</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Written expression </a:t>
            </a:r>
          </a:p>
          <a:p>
            <a:pPr lvl="1"/>
            <a:r>
              <a:rPr lang="en-US" altLang="en-US" sz="2800" dirty="0">
                <a:latin typeface="Arial" panose="020B0604020202020204" pitchFamily="34" charset="0"/>
                <a:cs typeface="Arial" panose="020B0604020202020204" pitchFamily="34" charset="0"/>
              </a:rPr>
              <a:t>WJ IV ACH Writing Samples </a:t>
            </a:r>
          </a:p>
          <a:p>
            <a:pPr lvl="1"/>
            <a:r>
              <a:rPr lang="en-US" altLang="en-US" sz="2800" dirty="0">
                <a:latin typeface="Arial" panose="020B0604020202020204" pitchFamily="34" charset="0"/>
                <a:cs typeface="Arial" panose="020B0604020202020204" pitchFamily="34" charset="0"/>
              </a:rPr>
              <a:t>WJ IV ACH Writing Fluency</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Vocabulary and Academic knowledge</a:t>
            </a:r>
          </a:p>
          <a:p>
            <a:pPr lvl="1"/>
            <a:r>
              <a:rPr lang="en-US" altLang="en-US" sz="2800" dirty="0">
                <a:latin typeface="Arial" panose="020B0604020202020204" pitchFamily="34" charset="0"/>
                <a:cs typeface="Arial" panose="020B0604020202020204" pitchFamily="34" charset="0"/>
              </a:rPr>
              <a:t>WJ IV ACH, COG, OL</a:t>
            </a:r>
          </a:p>
          <a:p>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t>59</a:t>
            </a:fld>
            <a:endParaRPr lang="en-US" dirty="0"/>
          </a:p>
        </p:txBody>
      </p:sp>
    </p:spTree>
    <p:extLst>
      <p:ext uri="{BB962C8B-B14F-4D97-AF65-F5344CB8AC3E}">
        <p14:creationId xmlns:p14="http://schemas.microsoft.com/office/powerpoint/2010/main" val="84968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57200" y="1611045"/>
            <a:ext cx="8184524" cy="4411663"/>
          </a:xfrm>
        </p:spPr>
        <p:txBody>
          <a:bodyPr>
            <a:normAutofit/>
          </a:bodyPr>
          <a:lstStyle/>
          <a:p>
            <a:r>
              <a:rPr lang="en-US" altLang="en-US" sz="2400" b="1" dirty="0">
                <a:latin typeface="Arial" panose="020B0604020202020204" pitchFamily="34" charset="0"/>
                <a:cs typeface="Arial" panose="020B0604020202020204" pitchFamily="34" charset="0"/>
              </a:rPr>
              <a:t>Helps educators meet legal and regulatory mandates														</a:t>
            </a:r>
          </a:p>
          <a:p>
            <a:r>
              <a:rPr lang="en-US" altLang="en-US" sz="2400" b="1" dirty="0">
                <a:latin typeface="Arial" panose="020B0604020202020204" pitchFamily="34" charset="0"/>
                <a:cs typeface="Arial" panose="020B0604020202020204" pitchFamily="34" charset="0"/>
              </a:rPr>
              <a:t>Supports a widely used, comprehensive assessment  (</a:t>
            </a:r>
            <a:r>
              <a:rPr lang="en-US" altLang="en-US" sz="2400" b="1" i="1" dirty="0">
                <a:latin typeface="Arial" panose="020B0604020202020204" pitchFamily="34" charset="0"/>
                <a:cs typeface="Arial" panose="020B0604020202020204" pitchFamily="34" charset="0"/>
              </a:rPr>
              <a:t>WJ</a:t>
            </a:r>
            <a:r>
              <a:rPr lang="en-US" altLang="en-US" sz="2400" b="1" dirty="0">
                <a:latin typeface="Arial" panose="020B0604020202020204" pitchFamily="34" charset="0"/>
                <a:cs typeface="Arial" panose="020B0604020202020204" pitchFamily="34" charset="0"/>
              </a:rPr>
              <a:t> IV Suite of Assessments: COG, OL, ACH, and ECAD)													</a:t>
            </a:r>
          </a:p>
          <a:p>
            <a:r>
              <a:rPr lang="en-US" altLang="en-US" sz="2400" b="1" dirty="0">
                <a:latin typeface="Arial" panose="020B0604020202020204" pitchFamily="34" charset="0"/>
                <a:cs typeface="Arial" panose="020B0604020202020204" pitchFamily="34" charset="0"/>
              </a:rPr>
              <a:t>Provides evidence-based interventions based on individual needs											</a:t>
            </a:r>
          </a:p>
          <a:p>
            <a:r>
              <a:rPr lang="en-US" altLang="en-US" sz="2400" b="1" dirty="0">
                <a:latin typeface="Arial" panose="020B0604020202020204" pitchFamily="34" charset="0"/>
                <a:cs typeface="Arial" panose="020B0604020202020204" pitchFamily="34" charset="0"/>
              </a:rPr>
              <a:t>Facilitates data-based decision making</a:t>
            </a:r>
          </a:p>
          <a:p>
            <a:endParaRPr lang="en-US" altLang="en-US" sz="2800" b="1" dirty="0"/>
          </a:p>
          <a:p>
            <a:pPr>
              <a:buFont typeface="Wingdings" panose="05000000000000000000" pitchFamily="2" charset="2"/>
              <a:buNone/>
            </a:pPr>
            <a:endParaRPr lang="en-US" altLang="en-US" sz="2800" b="1" dirty="0"/>
          </a:p>
          <a:p>
            <a:endParaRPr lang="en-US" altLang="en-US" sz="2800" b="1" dirty="0"/>
          </a:p>
        </p:txBody>
      </p:sp>
      <p:sp>
        <p:nvSpPr>
          <p:cNvPr id="7"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How does WIIIP fit in?</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
        <p:nvSpPr>
          <p:cNvPr id="8"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Overview </a:t>
            </a:r>
            <a:endParaRPr lang="en-US" sz="3600" b="1" i="1" dirty="0">
              <a:solidFill>
                <a:schemeClr val="tx2"/>
              </a:solidFill>
              <a:cs typeface="Arial"/>
            </a:endParaRPr>
          </a:p>
        </p:txBody>
      </p:sp>
    </p:spTree>
    <p:extLst>
      <p:ext uri="{BB962C8B-B14F-4D97-AF65-F5344CB8AC3E}">
        <p14:creationId xmlns:p14="http://schemas.microsoft.com/office/powerpoint/2010/main" val="4245730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23636" y="203331"/>
            <a:ext cx="6732827"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WJ IV Dyslexia Profile of Scores</a:t>
            </a:r>
          </a:p>
        </p:txBody>
      </p:sp>
      <p:sp>
        <p:nvSpPr>
          <p:cNvPr id="6" name="Title 1">
            <a:extLst>
              <a:ext uri="{FF2B5EF4-FFF2-40B4-BE49-F238E27FC236}">
                <a16:creationId xmlns:a16="http://schemas.microsoft.com/office/drawing/2014/main" id="{7AFD8C28-9EEC-45E1-A1E7-C8A20557BE6E}"/>
              </a:ext>
            </a:extLst>
          </p:cNvPr>
          <p:cNvSpPr txBox="1">
            <a:spLocks/>
          </p:cNvSpPr>
          <p:nvPr/>
        </p:nvSpPr>
        <p:spPr>
          <a:xfrm>
            <a:off x="1023636" y="878499"/>
            <a:ext cx="7067556" cy="575612"/>
          </a:xfrm>
          <a:prstGeom prst="rect">
            <a:avLst/>
          </a:prstGeom>
        </p:spPr>
        <p:txBody>
          <a:bodyPr vert="horz" lIns="0" tIns="45720" rIns="0" bIns="45720" rtlCol="0" anchor="t">
            <a:noAutofit/>
          </a:bodyPr>
          <a:lstStyle/>
          <a:p>
            <a:pPr algn="ctr">
              <a:spcBef>
                <a:spcPct val="0"/>
              </a:spcBef>
              <a:defRPr/>
            </a:pPr>
            <a:r>
              <a:rPr lang="en-US" sz="2200" dirty="0">
                <a:solidFill>
                  <a:prstClr val="black"/>
                </a:solidFill>
                <a:latin typeface="Arial"/>
                <a:ea typeface="+mj-ea"/>
                <a:cs typeface="Arial"/>
              </a:rPr>
              <a:t>Scores in the Secondary Reading and Writing Difficulties</a:t>
            </a:r>
          </a:p>
        </p:txBody>
      </p:sp>
      <p:pic>
        <p:nvPicPr>
          <p:cNvPr id="4" name="Picture 3">
            <a:extLst>
              <a:ext uri="{FF2B5EF4-FFF2-40B4-BE49-F238E27FC236}">
                <a16:creationId xmlns:a16="http://schemas.microsoft.com/office/drawing/2014/main" id="{AF250D97-A5AD-4E79-B05E-7488F9F34353}"/>
              </a:ext>
            </a:extLst>
          </p:cNvPr>
          <p:cNvPicPr>
            <a:picLocks noChangeAspect="1"/>
          </p:cNvPicPr>
          <p:nvPr/>
        </p:nvPicPr>
        <p:blipFill>
          <a:blip r:embed="rId3"/>
          <a:stretch>
            <a:fillRect/>
          </a:stretch>
        </p:blipFill>
        <p:spPr>
          <a:xfrm>
            <a:off x="58295" y="2066632"/>
            <a:ext cx="9027409" cy="2724736"/>
          </a:xfrm>
          <a:prstGeom prst="rect">
            <a:avLst/>
          </a:prstGeom>
        </p:spPr>
      </p:pic>
    </p:spTree>
    <p:extLst>
      <p:ext uri="{BB962C8B-B14F-4D97-AF65-F5344CB8AC3E}">
        <p14:creationId xmlns:p14="http://schemas.microsoft.com/office/powerpoint/2010/main" val="3329576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Cognitive Characteristics of Dyslexia</a:t>
            </a: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Non-reading related areas spared</a:t>
            </a:r>
          </a:p>
          <a:p>
            <a:r>
              <a:rPr lang="en-US" sz="2400" dirty="0">
                <a:latin typeface="Arial" panose="020B0604020202020204" pitchFamily="34" charset="0"/>
                <a:cs typeface="Arial" panose="020B0604020202020204" pitchFamily="34" charset="0"/>
              </a:rPr>
              <a:t>Average to above average overall cognitive functioning</a:t>
            </a:r>
          </a:p>
          <a:p>
            <a:r>
              <a:rPr lang="en-US" sz="2400" dirty="0">
                <a:latin typeface="Arial" panose="020B0604020202020204" pitchFamily="34" charset="0"/>
                <a:cs typeface="Arial" panose="020B0604020202020204" pitchFamily="34" charset="0"/>
              </a:rPr>
              <a:t>Oral language and  math skills may be intact</a:t>
            </a:r>
          </a:p>
          <a:p>
            <a:endParaRPr lang="en-US" dirty="0"/>
          </a:p>
          <a:p>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t>61</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575" y="3098040"/>
            <a:ext cx="6232850" cy="284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7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1F3B-8761-4F7D-956D-3C11A9E839A8}"/>
              </a:ext>
            </a:extLst>
          </p:cNvPr>
          <p:cNvSpPr>
            <a:spLocks noGrp="1"/>
          </p:cNvSpPr>
          <p:nvPr>
            <p:ph type="title"/>
          </p:nvPr>
        </p:nvSpPr>
        <p:spPr>
          <a:xfrm>
            <a:off x="628650" y="16783"/>
            <a:ext cx="7886700" cy="1325563"/>
          </a:xfrm>
        </p:spPr>
        <p:txBody>
          <a:bodyPr/>
          <a:lstStyle/>
          <a:p>
            <a:r>
              <a:rPr lang="en-US" dirty="0">
                <a:latin typeface="Arial" panose="020B0604020202020204" pitchFamily="34" charset="0"/>
                <a:cs typeface="Arial" panose="020B0604020202020204" pitchFamily="34" charset="0"/>
              </a:rPr>
              <a:t>Relevant Cognitive Abilities</a:t>
            </a:r>
          </a:p>
        </p:txBody>
      </p:sp>
      <p:sp>
        <p:nvSpPr>
          <p:cNvPr id="4" name="Slide Number Placeholder 3">
            <a:extLst>
              <a:ext uri="{FF2B5EF4-FFF2-40B4-BE49-F238E27FC236}">
                <a16:creationId xmlns:a16="http://schemas.microsoft.com/office/drawing/2014/main" id="{E78781E4-5F0A-4EF3-923B-30FF31D39840}"/>
              </a:ext>
            </a:extLst>
          </p:cNvPr>
          <p:cNvSpPr>
            <a:spLocks noGrp="1"/>
          </p:cNvSpPr>
          <p:nvPr>
            <p:ph type="sldNum" sz="quarter" idx="12"/>
          </p:nvPr>
        </p:nvSpPr>
        <p:spPr/>
        <p:txBody>
          <a:bodyPr/>
          <a:lstStyle/>
          <a:p>
            <a:fld id="{783E5F0D-CBDD-6347-A225-5CD5D5BCDEFD}" type="slidenum">
              <a:rPr lang="en-US" smtClean="0"/>
              <a:t>62</a:t>
            </a:fld>
            <a:endParaRPr lang="en-US" dirty="0"/>
          </a:p>
        </p:txBody>
      </p:sp>
      <p:pic>
        <p:nvPicPr>
          <p:cNvPr id="6" name="Picture 5">
            <a:extLst>
              <a:ext uri="{FF2B5EF4-FFF2-40B4-BE49-F238E27FC236}">
                <a16:creationId xmlns:a16="http://schemas.microsoft.com/office/drawing/2014/main" id="{E3BDE403-81C9-4C44-A3C6-0816B891D373}"/>
              </a:ext>
            </a:extLst>
          </p:cNvPr>
          <p:cNvPicPr>
            <a:picLocks noChangeAspect="1"/>
          </p:cNvPicPr>
          <p:nvPr/>
        </p:nvPicPr>
        <p:blipFill>
          <a:blip r:embed="rId2"/>
          <a:stretch>
            <a:fillRect/>
          </a:stretch>
        </p:blipFill>
        <p:spPr>
          <a:xfrm>
            <a:off x="1038007" y="1021077"/>
            <a:ext cx="7067986" cy="5656544"/>
          </a:xfrm>
          <a:prstGeom prst="rect">
            <a:avLst/>
          </a:prstGeom>
        </p:spPr>
      </p:pic>
    </p:spTree>
    <p:extLst>
      <p:ext uri="{BB962C8B-B14F-4D97-AF65-F5344CB8AC3E}">
        <p14:creationId xmlns:p14="http://schemas.microsoft.com/office/powerpoint/2010/main" val="103681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44731" y="166980"/>
            <a:ext cx="567049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Required &amp; Optional Tests/Clusters</a:t>
            </a:r>
          </a:p>
        </p:txBody>
      </p:sp>
      <p:sp>
        <p:nvSpPr>
          <p:cNvPr id="4" name="Rectangle 3"/>
          <p:cNvSpPr/>
          <p:nvPr/>
        </p:nvSpPr>
        <p:spPr>
          <a:xfrm>
            <a:off x="259080" y="1082369"/>
            <a:ext cx="7734300" cy="7540526"/>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Required and Optional Tests and Clusters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generate the WJ IV Dyslexia Report, examiners must enter the test scores necessary to generate at least one of the following test clusters: </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Gf-</a:t>
            </a:r>
            <a:r>
              <a:rPr lang="en-US" b="1" dirty="0" err="1">
                <a:latin typeface="Arial" panose="020B0604020202020204" pitchFamily="34" charset="0"/>
                <a:cs typeface="Arial" panose="020B0604020202020204" pitchFamily="34" charset="0"/>
              </a:rPr>
              <a:t>Gc</a:t>
            </a:r>
            <a:r>
              <a:rPr lang="en-US" b="1" dirty="0">
                <a:latin typeface="Arial" panose="020B0604020202020204" pitchFamily="34" charset="0"/>
                <a:cs typeface="Arial" panose="020B0604020202020204" pitchFamily="34" charset="0"/>
              </a:rPr>
              <a:t> Composite (WJ IV COG)</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Academic Knowledge Cluster (WJ IV ACH)</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Broad Oral Language Cluster (WJ IV OL)</a:t>
            </a:r>
            <a:r>
              <a:rPr lang="en-US" dirty="0">
                <a:latin typeface="Arial" panose="020B0604020202020204" pitchFamily="34" charset="0"/>
                <a:cs typeface="Arial" panose="020B0604020202020204" pitchFamily="34" charset="0"/>
              </a:rPr>
              <a:t> </a:t>
            </a:r>
          </a:p>
          <a:p>
            <a:pPr lvl="0"/>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Examiners can choose to use all three clusters but at least one is required to generate the Dyslexia Report.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Examiners are also required to enter test scores for the following test and clusters all included within the Achievement Form:</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Spelling Test (WJ IV ACH) </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Basic Reading Skills Cluster (WJ IV ACH)</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Phoneme-Grapheme Knowledge (WJ IV ACH)</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Reading Fluency Cluster (WJ IV ACH)</a:t>
            </a:r>
          </a:p>
          <a:p>
            <a:pPr lvl="0"/>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The Reading Fluency Cluster is required for all examinees ages 7 and older or grade 2 and above.</a:t>
            </a:r>
            <a:endParaRPr lang="en-US" dirty="0">
              <a:latin typeface="Arial" panose="020B0604020202020204" pitchFamily="34" charset="0"/>
              <a:cs typeface="Arial" panose="020B0604020202020204" pitchFamily="34" charset="0"/>
            </a:endParaRPr>
          </a:p>
          <a:p>
            <a:endParaRPr lang="en-US" b="1" dirty="0"/>
          </a:p>
          <a:p>
            <a:pPr lvl="1">
              <a:lnSpc>
                <a:spcPct val="100000"/>
              </a:lnSpc>
              <a:spcBef>
                <a:spcPts val="0"/>
              </a:spcBef>
            </a:pPr>
            <a:endParaRPr lang="en-US" sz="3600" dirty="0"/>
          </a:p>
          <a:p>
            <a:pPr lvl="1">
              <a:lnSpc>
                <a:spcPct val="100000"/>
              </a:lnSpc>
              <a:spcBef>
                <a:spcPts val="0"/>
              </a:spcBef>
            </a:pPr>
            <a:endParaRPr lang="en-US" sz="2000" dirty="0"/>
          </a:p>
          <a:p>
            <a:pPr lvl="1"/>
            <a:endParaRPr lang="en-US" sz="1600" dirty="0"/>
          </a:p>
          <a:p>
            <a:pPr lvl="2">
              <a:lnSpc>
                <a:spcPct val="100000"/>
              </a:lnSpc>
              <a:spcBef>
                <a:spcPts val="0"/>
              </a:spcBef>
            </a:pPr>
            <a:endParaRPr lang="en-US" sz="1600" dirty="0"/>
          </a:p>
          <a:p>
            <a:endParaRPr lang="en-US" dirty="0"/>
          </a:p>
          <a:p>
            <a:pPr lvl="1"/>
            <a:endParaRPr lang="en-US" dirty="0"/>
          </a:p>
        </p:txBody>
      </p:sp>
    </p:spTree>
    <p:extLst>
      <p:ext uri="{BB962C8B-B14F-4D97-AF65-F5344CB8AC3E}">
        <p14:creationId xmlns:p14="http://schemas.microsoft.com/office/powerpoint/2010/main" val="641877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Required Tests </a:t>
            </a:r>
          </a:p>
        </p:txBody>
      </p:sp>
      <p:sp>
        <p:nvSpPr>
          <p:cNvPr id="3" name="Content Placeholder 2"/>
          <p:cNvSpPr>
            <a:spLocks noGrp="1"/>
          </p:cNvSpPr>
          <p:nvPr>
            <p:ph idx="1"/>
          </p:nvPr>
        </p:nvSpPr>
        <p:spPr>
          <a:xfrm>
            <a:off x="457200" y="1151692"/>
            <a:ext cx="8229600" cy="5223333"/>
          </a:xfrm>
        </p:spPr>
        <p:txBody>
          <a:bodyPr>
            <a:normAutofit lnSpcReduction="10000"/>
          </a:bodyPr>
          <a:lstStyle/>
          <a:p>
            <a:pPr marL="0" indent="0">
              <a:buNone/>
            </a:pPr>
            <a:endParaRPr lang="en-US" sz="2000" b="1" dirty="0"/>
          </a:p>
          <a:p>
            <a:pPr lvl="1"/>
            <a:r>
              <a:rPr lang="en-US" sz="2000" b="1" dirty="0">
                <a:solidFill>
                  <a:srgbClr val="00B050"/>
                </a:solidFill>
              </a:rPr>
              <a:t>Letter Word Identification</a:t>
            </a:r>
          </a:p>
          <a:p>
            <a:pPr lvl="1"/>
            <a:r>
              <a:rPr lang="en-US" sz="2000" b="1" dirty="0">
                <a:solidFill>
                  <a:srgbClr val="00B050"/>
                </a:solidFill>
              </a:rPr>
              <a:t>Word Attack</a:t>
            </a:r>
          </a:p>
          <a:p>
            <a:pPr lvl="1"/>
            <a:r>
              <a:rPr lang="en-US" sz="2000" b="1" dirty="0">
                <a:solidFill>
                  <a:srgbClr val="00B050"/>
                </a:solidFill>
              </a:rPr>
              <a:t>Oral Reading</a:t>
            </a:r>
          </a:p>
          <a:p>
            <a:pPr lvl="1"/>
            <a:r>
              <a:rPr lang="en-US" sz="2000" b="1" dirty="0">
                <a:solidFill>
                  <a:srgbClr val="00B050"/>
                </a:solidFill>
              </a:rPr>
              <a:t>Sentence Reading Fluency</a:t>
            </a:r>
          </a:p>
          <a:p>
            <a:pPr lvl="1"/>
            <a:r>
              <a:rPr lang="en-US" sz="2000" b="1" dirty="0">
                <a:solidFill>
                  <a:srgbClr val="00B050"/>
                </a:solidFill>
              </a:rPr>
              <a:t>Spelling of Sounds</a:t>
            </a:r>
          </a:p>
          <a:p>
            <a:pPr lvl="1"/>
            <a:r>
              <a:rPr lang="en-US" sz="2000" b="1" dirty="0">
                <a:solidFill>
                  <a:srgbClr val="00B050"/>
                </a:solidFill>
              </a:rPr>
              <a:t>Spelling</a:t>
            </a:r>
          </a:p>
          <a:p>
            <a:pPr marL="230187" lvl="1" indent="0">
              <a:buNone/>
            </a:pPr>
            <a:endParaRPr lang="en-US" sz="2000" b="1" dirty="0"/>
          </a:p>
          <a:p>
            <a:pPr lvl="1"/>
            <a:r>
              <a:rPr lang="en-US" sz="2000" b="1" dirty="0">
                <a:solidFill>
                  <a:srgbClr val="7030A0"/>
                </a:solidFill>
              </a:rPr>
              <a:t>Picture Vocabulary</a:t>
            </a:r>
          </a:p>
          <a:p>
            <a:pPr lvl="1"/>
            <a:r>
              <a:rPr lang="en-US" sz="2000" b="1" dirty="0">
                <a:solidFill>
                  <a:srgbClr val="7030A0"/>
                </a:solidFill>
              </a:rPr>
              <a:t>Oral Comprehension</a:t>
            </a:r>
          </a:p>
          <a:p>
            <a:pPr lvl="1"/>
            <a:r>
              <a:rPr lang="en-US" sz="2000" b="1" dirty="0">
                <a:solidFill>
                  <a:srgbClr val="7030A0"/>
                </a:solidFill>
              </a:rPr>
              <a:t>Understanding Directions</a:t>
            </a:r>
          </a:p>
          <a:p>
            <a:pPr lvl="1"/>
            <a:endParaRPr lang="en-US" sz="2000" b="1" dirty="0"/>
          </a:p>
          <a:p>
            <a:pPr lvl="1"/>
            <a:endParaRPr lang="en-US" sz="2000" b="1" dirty="0"/>
          </a:p>
          <a:p>
            <a:pPr lvl="1"/>
            <a:r>
              <a:rPr lang="en-US" sz="2000" b="1" dirty="0">
                <a:solidFill>
                  <a:schemeClr val="accent1"/>
                </a:solidFill>
              </a:rPr>
              <a:t>Oral Vocabulary</a:t>
            </a:r>
          </a:p>
          <a:p>
            <a:pPr lvl="1"/>
            <a:r>
              <a:rPr lang="en-US" sz="2000" b="1" dirty="0">
                <a:solidFill>
                  <a:schemeClr val="accent1"/>
                </a:solidFill>
              </a:rPr>
              <a:t>Number Series</a:t>
            </a:r>
          </a:p>
          <a:p>
            <a:pPr lvl="1"/>
            <a:r>
              <a:rPr lang="en-US" sz="2000" b="1" dirty="0">
                <a:solidFill>
                  <a:schemeClr val="accent1"/>
                </a:solidFill>
              </a:rPr>
              <a:t>General Information</a:t>
            </a:r>
          </a:p>
          <a:p>
            <a:pPr lvl="1"/>
            <a:r>
              <a:rPr lang="en-US" sz="2000" b="1" dirty="0">
                <a:solidFill>
                  <a:schemeClr val="accent1"/>
                </a:solidFill>
              </a:rPr>
              <a:t>Concept Formation</a:t>
            </a:r>
          </a:p>
        </p:txBody>
      </p:sp>
      <p:sp>
        <p:nvSpPr>
          <p:cNvPr id="4" name="Slide Number Placeholder 3"/>
          <p:cNvSpPr>
            <a:spLocks noGrp="1"/>
          </p:cNvSpPr>
          <p:nvPr>
            <p:ph type="sldNum" sz="quarter" idx="12"/>
          </p:nvPr>
        </p:nvSpPr>
        <p:spPr/>
        <p:txBody>
          <a:bodyPr/>
          <a:lstStyle/>
          <a:p>
            <a:fld id="{783E5F0D-CBDD-6347-A225-5CD5D5BCDEFD}" type="slidenum">
              <a:rPr lang="en-US" smtClean="0"/>
              <a:t>64</a:t>
            </a:fld>
            <a:endParaRPr lang="en-US" dirty="0"/>
          </a:p>
        </p:txBody>
      </p:sp>
      <p:sp>
        <p:nvSpPr>
          <p:cNvPr id="15" name="TextBox 14">
            <a:extLst>
              <a:ext uri="{FF2B5EF4-FFF2-40B4-BE49-F238E27FC236}">
                <a16:creationId xmlns:a16="http://schemas.microsoft.com/office/drawing/2014/main" id="{7004B232-D7FC-4D02-AC1F-160A0C7CBE49}"/>
              </a:ext>
            </a:extLst>
          </p:cNvPr>
          <p:cNvSpPr txBox="1"/>
          <p:nvPr/>
        </p:nvSpPr>
        <p:spPr>
          <a:xfrm>
            <a:off x="5781675" y="1315398"/>
            <a:ext cx="1333500" cy="146272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36499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54909" y="90647"/>
            <a:ext cx="7034204" cy="575612"/>
          </a:xfrm>
          <a:prstGeom prst="rect">
            <a:avLst/>
          </a:prstGeom>
        </p:spPr>
        <p:txBody>
          <a:bodyPr vert="horz" lIns="0" tIns="45720" rIns="0" bIns="45720" rtlCol="0" anchor="t">
            <a:noAutofit/>
          </a:bodyPr>
          <a:lstStyle/>
          <a:p>
            <a:pPr algn="ctr">
              <a:spcBef>
                <a:spcPct val="0"/>
              </a:spcBef>
              <a:defRPr/>
            </a:pPr>
            <a:r>
              <a:rPr lang="en-US" sz="2400" b="1" dirty="0">
                <a:solidFill>
                  <a:prstClr val="black"/>
                </a:solidFill>
                <a:latin typeface="Arial"/>
                <a:ea typeface="+mj-ea"/>
                <a:cs typeface="Arial"/>
              </a:rPr>
              <a:t>Dyslexia Evaluation Checklists Teacher &amp; Parent Form</a:t>
            </a:r>
          </a:p>
        </p:txBody>
      </p:sp>
      <p:sp>
        <p:nvSpPr>
          <p:cNvPr id="3" name="TextBox 2"/>
          <p:cNvSpPr txBox="1"/>
          <p:nvPr/>
        </p:nvSpPr>
        <p:spPr>
          <a:xfrm>
            <a:off x="200024" y="891540"/>
            <a:ext cx="8943975"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If a user is entitled to WIIIP they will find 2 Dyslexia checklists available to them in the Add Test Record drop-down.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62" y="1833499"/>
            <a:ext cx="5714325" cy="469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3552404" y="3325827"/>
            <a:ext cx="2816028" cy="2419518"/>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552404" y="4178766"/>
            <a:ext cx="2969777" cy="1718979"/>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522181" y="2896947"/>
            <a:ext cx="24538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Dyslexia Evaluation Checklist: Parent Form</a:t>
            </a:r>
            <a:endParaRPr lang="en-US" b="1" i="1" dirty="0"/>
          </a:p>
        </p:txBody>
      </p:sp>
      <p:sp>
        <p:nvSpPr>
          <p:cNvPr id="23" name="TextBox 22"/>
          <p:cNvSpPr txBox="1"/>
          <p:nvPr/>
        </p:nvSpPr>
        <p:spPr>
          <a:xfrm>
            <a:off x="6593661" y="3895997"/>
            <a:ext cx="238238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Dyslexia Evaluation Checklist: Teacher Form</a:t>
            </a:r>
            <a:endParaRPr lang="en-US" b="1" i="1" dirty="0"/>
          </a:p>
        </p:txBody>
      </p:sp>
    </p:spTree>
    <p:extLst>
      <p:ext uri="{BB962C8B-B14F-4D97-AF65-F5344CB8AC3E}">
        <p14:creationId xmlns:p14="http://schemas.microsoft.com/office/powerpoint/2010/main" val="2849305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29480" y="362929"/>
            <a:ext cx="615817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Dyslexia Evaluation Checklist: Parent Form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972" y="1287624"/>
            <a:ext cx="4963982" cy="533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085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5301" y="306102"/>
            <a:ext cx="615817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Dyslexia Evaluation Checklist: Teacher Form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941" y="1062607"/>
            <a:ext cx="4863313" cy="572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562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2924" y="251192"/>
            <a:ext cx="615817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Dyslexia Report</a:t>
            </a:r>
          </a:p>
        </p:txBody>
      </p:sp>
      <p:sp>
        <p:nvSpPr>
          <p:cNvPr id="3" name="TextBox 2"/>
          <p:cNvSpPr txBox="1"/>
          <p:nvPr/>
        </p:nvSpPr>
        <p:spPr>
          <a:xfrm>
            <a:off x="200024" y="826804"/>
            <a:ext cx="8943975"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To generate a Dyslexia Report you can navigate to the Create Reports page from the Reports tab on the Dashboard. You will see Dyslexia Report under Report Type Options in the WJIV product if you are entitled to WIIIP.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26" y="1657801"/>
            <a:ext cx="7015793" cy="513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1861169" y="2605635"/>
            <a:ext cx="2330505" cy="809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18251" y="2379058"/>
            <a:ext cx="3220630" cy="369332"/>
          </a:xfrm>
          <a:prstGeom prst="rect">
            <a:avLst/>
          </a:prstGeom>
          <a:noFill/>
        </p:spPr>
        <p:txBody>
          <a:bodyPr wrap="square" rtlCol="0">
            <a:spAutoFit/>
          </a:bodyPr>
          <a:lstStyle/>
          <a:p>
            <a:r>
              <a:rPr lang="en-US" b="1" i="1" dirty="0"/>
              <a:t>NEW! </a:t>
            </a:r>
            <a:r>
              <a:rPr lang="en-US" dirty="0"/>
              <a:t>Dyslexia Report selection</a:t>
            </a:r>
            <a:endParaRPr lang="en-US" b="1" i="1" dirty="0"/>
          </a:p>
        </p:txBody>
      </p:sp>
    </p:spTree>
    <p:extLst>
      <p:ext uri="{BB962C8B-B14F-4D97-AF65-F5344CB8AC3E}">
        <p14:creationId xmlns:p14="http://schemas.microsoft.com/office/powerpoint/2010/main" val="1311023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772" y="245385"/>
            <a:ext cx="8229600" cy="628040"/>
          </a:xfrm>
        </p:spPr>
        <p:txBody>
          <a:bodyPr/>
          <a:lstStyle/>
          <a:p>
            <a:r>
              <a:rPr lang="en-US" sz="2600" b="1" dirty="0">
                <a:latin typeface="Arial" panose="020B0604020202020204" pitchFamily="34" charset="0"/>
                <a:cs typeface="Arial" panose="020B0604020202020204" pitchFamily="34" charset="0"/>
              </a:rPr>
              <a:t>Error Message for Missing Tests/Clusters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78" y="1895371"/>
            <a:ext cx="7424243" cy="464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2099" y="972041"/>
            <a:ext cx="6894414"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the selected examinee does not have the required tests and clusters administered they will received the following error message. </a:t>
            </a:r>
          </a:p>
        </p:txBody>
      </p:sp>
    </p:spTree>
    <p:extLst>
      <p:ext uri="{BB962C8B-B14F-4D97-AF65-F5344CB8AC3E}">
        <p14:creationId xmlns:p14="http://schemas.microsoft.com/office/powerpoint/2010/main" val="295912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dirty="0"/>
              <a:t>Comprehensive report options</a:t>
            </a:r>
          </a:p>
          <a:p>
            <a:endParaRPr lang="en-US" altLang="en-US" sz="2400" b="1" dirty="0"/>
          </a:p>
          <a:p>
            <a:r>
              <a:rPr lang="en-US" altLang="en-US" sz="2400" b="1" dirty="0"/>
              <a:t>Qualitative checklists </a:t>
            </a:r>
          </a:p>
          <a:p>
            <a:endParaRPr lang="en-US" altLang="en-US" sz="2400" b="1" dirty="0"/>
          </a:p>
          <a:p>
            <a:r>
              <a:rPr lang="en-US" altLang="en-US" sz="2400" b="1" dirty="0"/>
              <a:t>Hundreds of formative and evidence-based interventions</a:t>
            </a:r>
          </a:p>
          <a:p>
            <a:endParaRPr lang="en-US" altLang="en-US" sz="2400" b="1" dirty="0"/>
          </a:p>
          <a:p>
            <a:r>
              <a:rPr lang="en-US" altLang="en-US" sz="2400" b="1" dirty="0"/>
              <a:t>Formative interventions for five ACH tests (over 400 in the WIIIP database)</a:t>
            </a:r>
          </a:p>
          <a:p>
            <a:endParaRPr lang="en-US" altLang="en-US" sz="2400" b="1" dirty="0"/>
          </a:p>
          <a:p>
            <a:r>
              <a:rPr lang="en-US" altLang="en-US" sz="2400" b="1" dirty="0"/>
              <a:t>Interventions for oral reading errors</a:t>
            </a:r>
          </a:p>
          <a:p>
            <a:endParaRPr lang="en-US" altLang="en-US" sz="2800" b="1" dirty="0"/>
          </a:p>
          <a:p>
            <a:endParaRPr lang="en-US" altLang="en-US" sz="2800" b="1" dirty="0"/>
          </a:p>
          <a:p>
            <a:endParaRPr lang="en-US" altLang="en-US" sz="2800" b="1" dirty="0"/>
          </a:p>
          <a:p>
            <a:endParaRPr lang="en-US" altLang="en-US" sz="2800" b="1" dirty="0"/>
          </a:p>
          <a:p>
            <a:endParaRPr lang="en-US" altLang="en-US" sz="2800" b="1" dirty="0"/>
          </a:p>
          <a:p>
            <a:endParaRPr lang="en-US" altLang="en-US" sz="2800" b="1" dirty="0"/>
          </a:p>
          <a:p>
            <a:endParaRPr lang="en-US" altLang="en-US" sz="2800" b="1" dirty="0"/>
          </a:p>
        </p:txBody>
      </p:sp>
      <p:sp>
        <p:nvSpPr>
          <p:cNvPr id="3" name="Content Placeholder 2"/>
          <p:cNvSpPr txBox="1">
            <a:spLocks/>
          </p:cNvSpPr>
          <p:nvPr/>
        </p:nvSpPr>
        <p:spPr>
          <a:xfrm>
            <a:off x="457201" y="2235200"/>
            <a:ext cx="7926372" cy="3942080"/>
          </a:xfrm>
          <a:prstGeom prst="rect">
            <a:avLst/>
          </a:prstGeom>
        </p:spPr>
        <p:txBody>
          <a:bodyPr vert="horz" lIns="0" tIns="45720" rIns="0" bIns="45720" rtlCol="0">
            <a:noAutofit/>
          </a:bodyPr>
          <a:lstStyle/>
          <a:p>
            <a:pPr marL="285750" indent="-285750">
              <a:buSzPct val="120000"/>
              <a:buFont typeface="Arial" panose="020B0604020202020204" pitchFamily="34" charset="0"/>
              <a:buChar char="•"/>
              <a:defRPr/>
            </a:pPr>
            <a:endParaRPr kumimoji="0" lang="en-US" b="0" u="none" strike="noStrike" kern="1200" cap="none" spc="0" normalizeH="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Pct val="120000"/>
              <a:buAutoNum type="arabicPeriod"/>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a:p>
            <a:pPr marR="0" lvl="0" algn="l" defTabSz="457200" rtl="0" eaLnBrk="1" fontAlgn="auto" latinLnBrk="0" hangingPunct="1">
              <a:lnSpc>
                <a:spcPct val="100000"/>
              </a:lnSpc>
              <a:spcBef>
                <a:spcPts val="0"/>
              </a:spcBef>
              <a:spcAft>
                <a:spcPts val="0"/>
              </a:spcAft>
              <a:buClrTx/>
              <a:buSzPct val="120000"/>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i="1" noProof="0" dirty="0">
                <a:latin typeface="Arial"/>
                <a:ea typeface="+mj-ea"/>
                <a:cs typeface="Arial"/>
              </a:rPr>
              <a:t>What does WIIIP include?</a:t>
            </a:r>
            <a:endParaRPr kumimoji="0" lang="en-US" sz="2400" b="1" i="1" u="none" strike="noStrike" kern="1200" cap="none" spc="0" normalizeH="0" baseline="0" noProof="0" dirty="0">
              <a:ln>
                <a:noFill/>
              </a:ln>
              <a:solidFill>
                <a:schemeClr val="tx1"/>
              </a:solidFill>
              <a:effectLst/>
              <a:uLnTx/>
              <a:uFillTx/>
              <a:latin typeface="Arial"/>
              <a:ea typeface="+mj-ea"/>
              <a:cs typeface="Arial"/>
            </a:endParaRPr>
          </a:p>
        </p:txBody>
      </p:sp>
      <p:sp>
        <p:nvSpPr>
          <p:cNvPr id="9"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Overview </a:t>
            </a:r>
            <a:endParaRPr lang="en-US" sz="3600" b="1" i="1" dirty="0">
              <a:solidFill>
                <a:schemeClr val="tx2"/>
              </a:solidFill>
              <a:cs typeface="Arial"/>
            </a:endParaRPr>
          </a:p>
        </p:txBody>
      </p:sp>
    </p:spTree>
    <p:extLst>
      <p:ext uri="{BB962C8B-B14F-4D97-AF65-F5344CB8AC3E}">
        <p14:creationId xmlns:p14="http://schemas.microsoft.com/office/powerpoint/2010/main" val="3647782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1315"/>
            <a:ext cx="7886700" cy="1325563"/>
          </a:xfrm>
        </p:spPr>
        <p:txBody>
          <a:bodyPr/>
          <a:lstStyle/>
          <a:p>
            <a:r>
              <a:rPr lang="en-US" sz="2600" b="1" dirty="0">
                <a:latin typeface="Arial" panose="020B0604020202020204" pitchFamily="34" charset="0"/>
                <a:cs typeface="Arial" panose="020B0604020202020204" pitchFamily="34" charset="0"/>
              </a:rPr>
              <a:t>Dyslexia Report Online Help</a:t>
            </a:r>
          </a:p>
        </p:txBody>
      </p:sp>
      <p:sp>
        <p:nvSpPr>
          <p:cNvPr id="4" name="Rectangle 3"/>
          <p:cNvSpPr/>
          <p:nvPr/>
        </p:nvSpPr>
        <p:spPr>
          <a:xfrm>
            <a:off x="742444" y="5776262"/>
            <a:ext cx="7659112" cy="923330"/>
          </a:xfrm>
          <a:prstGeom prst="rect">
            <a:avLst/>
          </a:prstGeom>
        </p:spPr>
        <p:txBody>
          <a:bodyPr wrap="square">
            <a:spAutoFit/>
          </a:bodyPr>
          <a:lstStyle/>
          <a:p>
            <a:r>
              <a:rPr lang="en-US" dirty="0">
                <a:hlinkClick r:id="rId2"/>
              </a:rPr>
              <a:t>https://s3.amazonaws.com/onlinehelp.riversideinsights.com/Help/testbed/OSR/index.htm#t=Test_Records%2FDyslexia_Report_Required_Tests_and_Clusters.htm</a:t>
            </a:r>
            <a:endParaRPr lang="en-US" dirty="0"/>
          </a:p>
        </p:txBody>
      </p:sp>
      <p:sp>
        <p:nvSpPr>
          <p:cNvPr id="5" name="TextBox 4"/>
          <p:cNvSpPr txBox="1"/>
          <p:nvPr/>
        </p:nvSpPr>
        <p:spPr>
          <a:xfrm>
            <a:off x="644434" y="1081738"/>
            <a:ext cx="797470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hyperlink in the error message will guide you to the following page: </a:t>
            </a:r>
          </a:p>
        </p:txBody>
      </p:sp>
      <p:pic>
        <p:nvPicPr>
          <p:cNvPr id="6" name="Picture 5">
            <a:extLst>
              <a:ext uri="{FF2B5EF4-FFF2-40B4-BE49-F238E27FC236}">
                <a16:creationId xmlns:a16="http://schemas.microsoft.com/office/drawing/2014/main" id="{7B2452C4-1148-42A1-863A-0BD160E0AD59}"/>
              </a:ext>
            </a:extLst>
          </p:cNvPr>
          <p:cNvPicPr>
            <a:picLocks noChangeAspect="1"/>
          </p:cNvPicPr>
          <p:nvPr/>
        </p:nvPicPr>
        <p:blipFill>
          <a:blip r:embed="rId3"/>
          <a:stretch>
            <a:fillRect/>
          </a:stretch>
        </p:blipFill>
        <p:spPr>
          <a:xfrm>
            <a:off x="1581742" y="1467322"/>
            <a:ext cx="5980516" cy="4298496"/>
          </a:xfrm>
          <a:prstGeom prst="rect">
            <a:avLst/>
          </a:prstGeom>
        </p:spPr>
      </p:pic>
    </p:spTree>
    <p:extLst>
      <p:ext uri="{BB962C8B-B14F-4D97-AF65-F5344CB8AC3E}">
        <p14:creationId xmlns:p14="http://schemas.microsoft.com/office/powerpoint/2010/main" val="20264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A000F-6F36-4598-ABFF-7A168D9C4579}"/>
              </a:ext>
            </a:extLst>
          </p:cNvPr>
          <p:cNvPicPr>
            <a:picLocks noChangeAspect="1"/>
          </p:cNvPicPr>
          <p:nvPr/>
        </p:nvPicPr>
        <p:blipFill>
          <a:blip r:embed="rId2"/>
          <a:stretch>
            <a:fillRect/>
          </a:stretch>
        </p:blipFill>
        <p:spPr>
          <a:xfrm>
            <a:off x="0" y="769257"/>
            <a:ext cx="9162640" cy="5558971"/>
          </a:xfrm>
          <a:prstGeom prst="rect">
            <a:avLst/>
          </a:prstGeom>
        </p:spPr>
      </p:pic>
      <p:sp>
        <p:nvSpPr>
          <p:cNvPr id="4" name="TextBox 3">
            <a:extLst>
              <a:ext uri="{FF2B5EF4-FFF2-40B4-BE49-F238E27FC236}">
                <a16:creationId xmlns:a16="http://schemas.microsoft.com/office/drawing/2014/main" id="{A6C9E60B-5693-4AD4-B3D3-ACAFD35BBD91}"/>
              </a:ext>
            </a:extLst>
          </p:cNvPr>
          <p:cNvSpPr txBox="1"/>
          <p:nvPr/>
        </p:nvSpPr>
        <p:spPr>
          <a:xfrm>
            <a:off x="638629" y="188686"/>
            <a:ext cx="831668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Riverside Score Resources- Additional Considerations in Dyslexia Assessment</a:t>
            </a:r>
          </a:p>
        </p:txBody>
      </p:sp>
    </p:spTree>
    <p:extLst>
      <p:ext uri="{BB962C8B-B14F-4D97-AF65-F5344CB8AC3E}">
        <p14:creationId xmlns:p14="http://schemas.microsoft.com/office/powerpoint/2010/main" val="171382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07163" y="300359"/>
            <a:ext cx="672967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         Dyslexia Report Help and Resources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62" y="1010990"/>
            <a:ext cx="5750371" cy="577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1197622" y="1602223"/>
            <a:ext cx="4288778" cy="849664"/>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2" idx="1"/>
          </p:cNvCxnSpPr>
          <p:nvPr/>
        </p:nvCxnSpPr>
        <p:spPr>
          <a:xfrm flipH="1">
            <a:off x="2031641" y="4507264"/>
            <a:ext cx="3964557" cy="1827451"/>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881669" y="5420989"/>
            <a:ext cx="4114529" cy="1083660"/>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881668" y="6100560"/>
            <a:ext cx="3847328" cy="500518"/>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169304" y="5020949"/>
            <a:ext cx="3220630" cy="646331"/>
          </a:xfrm>
          <a:prstGeom prst="rect">
            <a:avLst/>
          </a:prstGeom>
          <a:noFill/>
        </p:spPr>
        <p:txBody>
          <a:bodyPr wrap="square" rtlCol="0">
            <a:spAutoFit/>
          </a:bodyPr>
          <a:lstStyle/>
          <a:p>
            <a:r>
              <a:rPr lang="en-US" dirty="0"/>
              <a:t>Dyslexia Evaluation Checklist: Parent Form PDF</a:t>
            </a:r>
            <a:endParaRPr lang="en-US" b="1" i="1" dirty="0"/>
          </a:p>
        </p:txBody>
      </p:sp>
      <p:sp>
        <p:nvSpPr>
          <p:cNvPr id="20" name="TextBox 19"/>
          <p:cNvSpPr txBox="1"/>
          <p:nvPr/>
        </p:nvSpPr>
        <p:spPr>
          <a:xfrm>
            <a:off x="5923370" y="5777395"/>
            <a:ext cx="3220630" cy="646331"/>
          </a:xfrm>
          <a:prstGeom prst="rect">
            <a:avLst/>
          </a:prstGeom>
          <a:noFill/>
        </p:spPr>
        <p:txBody>
          <a:bodyPr wrap="square" rtlCol="0">
            <a:spAutoFit/>
          </a:bodyPr>
          <a:lstStyle/>
          <a:p>
            <a:r>
              <a:rPr lang="en-US" dirty="0"/>
              <a:t>Dyslexia Evaluation Checklist: Teacher Form PDF</a:t>
            </a:r>
            <a:endParaRPr lang="en-US" b="1" i="1" dirty="0"/>
          </a:p>
        </p:txBody>
      </p:sp>
      <p:sp>
        <p:nvSpPr>
          <p:cNvPr id="22" name="TextBox 21"/>
          <p:cNvSpPr txBox="1"/>
          <p:nvPr/>
        </p:nvSpPr>
        <p:spPr>
          <a:xfrm>
            <a:off x="5996198" y="4184098"/>
            <a:ext cx="3220630" cy="646331"/>
          </a:xfrm>
          <a:prstGeom prst="rect">
            <a:avLst/>
          </a:prstGeom>
          <a:noFill/>
        </p:spPr>
        <p:txBody>
          <a:bodyPr wrap="square" rtlCol="0">
            <a:spAutoFit/>
          </a:bodyPr>
          <a:lstStyle/>
          <a:p>
            <a:r>
              <a:rPr lang="en-US" dirty="0"/>
              <a:t>Additional Considerations in Dyslexia Assessment</a:t>
            </a:r>
            <a:endParaRPr lang="en-US" b="1" i="1" dirty="0"/>
          </a:p>
        </p:txBody>
      </p:sp>
      <p:sp>
        <p:nvSpPr>
          <p:cNvPr id="26" name="TextBox 25"/>
          <p:cNvSpPr txBox="1"/>
          <p:nvPr/>
        </p:nvSpPr>
        <p:spPr>
          <a:xfrm>
            <a:off x="5567658" y="1380724"/>
            <a:ext cx="3220630" cy="646331"/>
          </a:xfrm>
          <a:prstGeom prst="rect">
            <a:avLst/>
          </a:prstGeom>
          <a:noFill/>
        </p:spPr>
        <p:txBody>
          <a:bodyPr wrap="square" rtlCol="0">
            <a:spAutoFit/>
          </a:bodyPr>
          <a:lstStyle/>
          <a:p>
            <a:r>
              <a:rPr lang="en-US" dirty="0"/>
              <a:t>Create Dyslexia Report Quick Reference Guide</a:t>
            </a:r>
            <a:endParaRPr lang="en-US" b="1" i="1" dirty="0"/>
          </a:p>
        </p:txBody>
      </p:sp>
    </p:spTree>
    <p:extLst>
      <p:ext uri="{BB962C8B-B14F-4D97-AF65-F5344CB8AC3E}">
        <p14:creationId xmlns:p14="http://schemas.microsoft.com/office/powerpoint/2010/main" val="3442276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1797-2BDB-4CDF-A154-4B137A1131DD}"/>
              </a:ext>
            </a:extLst>
          </p:cNvPr>
          <p:cNvSpPr>
            <a:spLocks noGrp="1"/>
          </p:cNvSpPr>
          <p:nvPr>
            <p:ph type="title"/>
          </p:nvPr>
        </p:nvSpPr>
        <p:spPr>
          <a:xfrm>
            <a:off x="628650" y="249011"/>
            <a:ext cx="7886700" cy="1325563"/>
          </a:xfrm>
        </p:spPr>
        <p:txBody>
          <a:bodyPr/>
          <a:lstStyle/>
          <a:p>
            <a:pPr algn="ctr"/>
            <a:r>
              <a:rPr lang="en-US" dirty="0">
                <a:latin typeface="Arial" panose="020B0604020202020204" pitchFamily="34" charset="0"/>
                <a:cs typeface="Arial" panose="020B0604020202020204" pitchFamily="34" charset="0"/>
              </a:rPr>
              <a:t>At the Beginning of Every Dyslexia Report</a:t>
            </a:r>
          </a:p>
        </p:txBody>
      </p:sp>
      <p:pic>
        <p:nvPicPr>
          <p:cNvPr id="4" name="Content Placeholder 3">
            <a:extLst>
              <a:ext uri="{FF2B5EF4-FFF2-40B4-BE49-F238E27FC236}">
                <a16:creationId xmlns:a16="http://schemas.microsoft.com/office/drawing/2014/main" id="{1AEFDAA0-D6E5-475E-BCED-EE73C3FE5683}"/>
              </a:ext>
            </a:extLst>
          </p:cNvPr>
          <p:cNvPicPr>
            <a:picLocks noGrp="1" noChangeAspect="1"/>
          </p:cNvPicPr>
          <p:nvPr>
            <p:ph idx="1"/>
          </p:nvPr>
        </p:nvPicPr>
        <p:blipFill>
          <a:blip r:embed="rId2"/>
          <a:stretch>
            <a:fillRect/>
          </a:stretch>
        </p:blipFill>
        <p:spPr>
          <a:xfrm>
            <a:off x="628650" y="1395412"/>
            <a:ext cx="7334250" cy="5097462"/>
          </a:xfrm>
          <a:prstGeom prst="rect">
            <a:avLst/>
          </a:prstGeom>
        </p:spPr>
      </p:pic>
    </p:spTree>
    <p:extLst>
      <p:ext uri="{BB962C8B-B14F-4D97-AF65-F5344CB8AC3E}">
        <p14:creationId xmlns:p14="http://schemas.microsoft.com/office/powerpoint/2010/main" val="42567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D60E-5CFC-4252-9D6D-D189326C72A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Checklist Information Embedded in Report:</a:t>
            </a:r>
          </a:p>
        </p:txBody>
      </p:sp>
      <p:pic>
        <p:nvPicPr>
          <p:cNvPr id="5" name="Content Placeholder 4">
            <a:extLst>
              <a:ext uri="{FF2B5EF4-FFF2-40B4-BE49-F238E27FC236}">
                <a16:creationId xmlns:a16="http://schemas.microsoft.com/office/drawing/2014/main" id="{3903F8D8-5ED5-41BA-8D6B-14D802EB1845}"/>
              </a:ext>
            </a:extLst>
          </p:cNvPr>
          <p:cNvPicPr>
            <a:picLocks noGrp="1" noChangeAspect="1"/>
          </p:cNvPicPr>
          <p:nvPr>
            <p:ph idx="1"/>
          </p:nvPr>
        </p:nvPicPr>
        <p:blipFill>
          <a:blip r:embed="rId2"/>
          <a:stretch>
            <a:fillRect/>
          </a:stretch>
        </p:blipFill>
        <p:spPr>
          <a:xfrm>
            <a:off x="1711196" y="1825625"/>
            <a:ext cx="5721608" cy="4351338"/>
          </a:xfrm>
          <a:prstGeom prst="rect">
            <a:avLst/>
          </a:prstGeom>
        </p:spPr>
      </p:pic>
      <p:sp>
        <p:nvSpPr>
          <p:cNvPr id="4" name="Slide Number Placeholder 3">
            <a:extLst>
              <a:ext uri="{FF2B5EF4-FFF2-40B4-BE49-F238E27FC236}">
                <a16:creationId xmlns:a16="http://schemas.microsoft.com/office/drawing/2014/main" id="{DB68CC52-F8E2-48B0-9523-4FE1F831DF9A}"/>
              </a:ext>
            </a:extLst>
          </p:cNvPr>
          <p:cNvSpPr>
            <a:spLocks noGrp="1"/>
          </p:cNvSpPr>
          <p:nvPr>
            <p:ph type="sldNum" sz="quarter" idx="12"/>
          </p:nvPr>
        </p:nvSpPr>
        <p:spPr/>
        <p:txBody>
          <a:bodyPr/>
          <a:lstStyle/>
          <a:p>
            <a:fld id="{783E5F0D-CBDD-6347-A225-5CD5D5BCDEFD}" type="slidenum">
              <a:rPr lang="en-US" smtClean="0"/>
              <a:t>74</a:t>
            </a:fld>
            <a:endParaRPr lang="en-US" dirty="0"/>
          </a:p>
        </p:txBody>
      </p:sp>
    </p:spTree>
    <p:extLst>
      <p:ext uri="{BB962C8B-B14F-4D97-AF65-F5344CB8AC3E}">
        <p14:creationId xmlns:p14="http://schemas.microsoft.com/office/powerpoint/2010/main" val="209548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B1DD-7C20-4467-800F-D960EB14CD7C}"/>
              </a:ext>
            </a:extLst>
          </p:cNvPr>
          <p:cNvSpPr>
            <a:spLocks noGrp="1"/>
          </p:cNvSpPr>
          <p:nvPr>
            <p:ph type="title"/>
          </p:nvPr>
        </p:nvSpPr>
        <p:spPr>
          <a:xfrm>
            <a:off x="628650" y="141703"/>
            <a:ext cx="7886700" cy="1325563"/>
          </a:xfrm>
        </p:spPr>
        <p:txBody>
          <a:bodyPr/>
          <a:lstStyle/>
          <a:p>
            <a:pPr algn="ctr"/>
            <a:r>
              <a:rPr lang="en-US" dirty="0">
                <a:latin typeface="Arial" panose="020B0604020202020204" pitchFamily="34" charset="0"/>
                <a:cs typeface="Arial" panose="020B0604020202020204" pitchFamily="34" charset="0"/>
              </a:rPr>
              <a:t>Primary Areas: Reading and Spelling</a:t>
            </a:r>
          </a:p>
        </p:txBody>
      </p:sp>
      <p:pic>
        <p:nvPicPr>
          <p:cNvPr id="5" name="Content Placeholder 4">
            <a:extLst>
              <a:ext uri="{FF2B5EF4-FFF2-40B4-BE49-F238E27FC236}">
                <a16:creationId xmlns:a16="http://schemas.microsoft.com/office/drawing/2014/main" id="{9F52C0E4-543D-4ACF-9C08-06BC7FAB69DB}"/>
              </a:ext>
            </a:extLst>
          </p:cNvPr>
          <p:cNvPicPr>
            <a:picLocks noGrp="1" noChangeAspect="1"/>
          </p:cNvPicPr>
          <p:nvPr>
            <p:ph idx="1"/>
          </p:nvPr>
        </p:nvPicPr>
        <p:blipFill>
          <a:blip r:embed="rId2"/>
          <a:stretch>
            <a:fillRect/>
          </a:stretch>
        </p:blipFill>
        <p:spPr>
          <a:xfrm>
            <a:off x="647700" y="1150937"/>
            <a:ext cx="7639049" cy="5224087"/>
          </a:xfrm>
          <a:prstGeom prst="rect">
            <a:avLst/>
          </a:prstGeom>
        </p:spPr>
      </p:pic>
      <p:sp>
        <p:nvSpPr>
          <p:cNvPr id="4" name="Slide Number Placeholder 3">
            <a:extLst>
              <a:ext uri="{FF2B5EF4-FFF2-40B4-BE49-F238E27FC236}">
                <a16:creationId xmlns:a16="http://schemas.microsoft.com/office/drawing/2014/main" id="{D7D2D161-CE66-4039-A285-3502416EC510}"/>
              </a:ext>
            </a:extLst>
          </p:cNvPr>
          <p:cNvSpPr>
            <a:spLocks noGrp="1"/>
          </p:cNvSpPr>
          <p:nvPr>
            <p:ph type="sldNum" sz="quarter" idx="12"/>
          </p:nvPr>
        </p:nvSpPr>
        <p:spPr/>
        <p:txBody>
          <a:bodyPr/>
          <a:lstStyle/>
          <a:p>
            <a:fld id="{783E5F0D-CBDD-6347-A225-5CD5D5BCDEFD}" type="slidenum">
              <a:rPr lang="en-US" smtClean="0"/>
              <a:t>75</a:t>
            </a:fld>
            <a:endParaRPr lang="en-US" dirty="0"/>
          </a:p>
        </p:txBody>
      </p:sp>
    </p:spTree>
    <p:extLst>
      <p:ext uri="{BB962C8B-B14F-4D97-AF65-F5344CB8AC3E}">
        <p14:creationId xmlns:p14="http://schemas.microsoft.com/office/powerpoint/2010/main" val="143387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C77B-2ACB-4771-BDC1-41FA47364463}"/>
              </a:ext>
            </a:extLst>
          </p:cNvPr>
          <p:cNvSpPr>
            <a:spLocks noGrp="1"/>
          </p:cNvSpPr>
          <p:nvPr>
            <p:ph type="title"/>
          </p:nvPr>
        </p:nvSpPr>
        <p:spPr>
          <a:xfrm>
            <a:off x="457200" y="318212"/>
            <a:ext cx="8229600" cy="1015287"/>
          </a:xfrm>
        </p:spPr>
        <p:txBody>
          <a:bodyPr>
            <a:normAutofit/>
          </a:bodyPr>
          <a:lstStyle/>
          <a:p>
            <a:pPr algn="ctr"/>
            <a:r>
              <a:rPr lang="en-US" dirty="0">
                <a:latin typeface="Arial" panose="020B0604020202020204" pitchFamily="34" charset="0"/>
                <a:cs typeface="Arial" panose="020B0604020202020204" pitchFamily="34" charset="0"/>
              </a:rPr>
              <a:t>Comparison to Predictors: Gf-</a:t>
            </a:r>
            <a:r>
              <a:rPr lang="en-US" dirty="0" err="1">
                <a:latin typeface="Arial" panose="020B0604020202020204" pitchFamily="34" charset="0"/>
                <a:cs typeface="Arial" panose="020B0604020202020204" pitchFamily="34" charset="0"/>
              </a:rPr>
              <a:t>Gc</a:t>
            </a:r>
            <a:r>
              <a:rPr lang="en-US" dirty="0">
                <a:latin typeface="Arial" panose="020B0604020202020204" pitchFamily="34" charset="0"/>
                <a:cs typeface="Arial" panose="020B0604020202020204" pitchFamily="34" charset="0"/>
              </a:rPr>
              <a:t>, OL, Academic Knowledge</a:t>
            </a:r>
          </a:p>
        </p:txBody>
      </p:sp>
      <p:pic>
        <p:nvPicPr>
          <p:cNvPr id="5" name="Content Placeholder 4">
            <a:extLst>
              <a:ext uri="{FF2B5EF4-FFF2-40B4-BE49-F238E27FC236}">
                <a16:creationId xmlns:a16="http://schemas.microsoft.com/office/drawing/2014/main" id="{3626981C-BDED-4E9C-835D-EF8AE6261C72}"/>
              </a:ext>
            </a:extLst>
          </p:cNvPr>
          <p:cNvPicPr>
            <a:picLocks noGrp="1" noChangeAspect="1"/>
          </p:cNvPicPr>
          <p:nvPr>
            <p:ph idx="1"/>
          </p:nvPr>
        </p:nvPicPr>
        <p:blipFill>
          <a:blip r:embed="rId2"/>
          <a:stretch>
            <a:fillRect/>
          </a:stretch>
        </p:blipFill>
        <p:spPr>
          <a:xfrm>
            <a:off x="457200" y="1333499"/>
            <a:ext cx="7575086" cy="5041525"/>
          </a:xfrm>
          <a:prstGeom prst="rect">
            <a:avLst/>
          </a:prstGeom>
        </p:spPr>
      </p:pic>
      <p:sp>
        <p:nvSpPr>
          <p:cNvPr id="4" name="Slide Number Placeholder 3">
            <a:extLst>
              <a:ext uri="{FF2B5EF4-FFF2-40B4-BE49-F238E27FC236}">
                <a16:creationId xmlns:a16="http://schemas.microsoft.com/office/drawing/2014/main" id="{636B33F5-E953-464A-9A98-A3CD8C9F92B6}"/>
              </a:ext>
            </a:extLst>
          </p:cNvPr>
          <p:cNvSpPr>
            <a:spLocks noGrp="1"/>
          </p:cNvSpPr>
          <p:nvPr>
            <p:ph type="sldNum" sz="quarter" idx="12"/>
          </p:nvPr>
        </p:nvSpPr>
        <p:spPr/>
        <p:txBody>
          <a:bodyPr/>
          <a:lstStyle/>
          <a:p>
            <a:fld id="{783E5F0D-CBDD-6347-A225-5CD5D5BCDEFD}" type="slidenum">
              <a:rPr lang="en-US" smtClean="0"/>
              <a:t>76</a:t>
            </a:fld>
            <a:endParaRPr lang="en-US" dirty="0"/>
          </a:p>
        </p:txBody>
      </p:sp>
    </p:spTree>
    <p:extLst>
      <p:ext uri="{BB962C8B-B14F-4D97-AF65-F5344CB8AC3E}">
        <p14:creationId xmlns:p14="http://schemas.microsoft.com/office/powerpoint/2010/main" val="24796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DFA2-4175-4A93-9DEF-710305C69E36}"/>
              </a:ext>
            </a:extLst>
          </p:cNvPr>
          <p:cNvSpPr>
            <a:spLocks noGrp="1"/>
          </p:cNvSpPr>
          <p:nvPr>
            <p:ph type="title"/>
          </p:nvPr>
        </p:nvSpPr>
        <p:spPr/>
        <p:txBody>
          <a:bodyPr/>
          <a:lstStyle/>
          <a:p>
            <a:r>
              <a:rPr lang="en-US" dirty="0"/>
              <a:t>Interpretation Information:	</a:t>
            </a:r>
          </a:p>
        </p:txBody>
      </p:sp>
      <p:sp>
        <p:nvSpPr>
          <p:cNvPr id="3" name="Content Placeholder 2">
            <a:extLst>
              <a:ext uri="{FF2B5EF4-FFF2-40B4-BE49-F238E27FC236}">
                <a16:creationId xmlns:a16="http://schemas.microsoft.com/office/drawing/2014/main" id="{8AB83748-4D00-494B-8474-78AEF71D3485}"/>
              </a:ext>
            </a:extLst>
          </p:cNvPr>
          <p:cNvSpPr>
            <a:spLocks noGrp="1"/>
          </p:cNvSpPr>
          <p:nvPr>
            <p:ph idx="1"/>
          </p:nvPr>
        </p:nvSpPr>
        <p:spPr>
          <a:xfrm>
            <a:off x="457200" y="1354893"/>
            <a:ext cx="8229600" cy="5001458"/>
          </a:xfrm>
        </p:spPr>
        <p:txBody>
          <a:bodyPr>
            <a:normAutofit lnSpcReduction="10000"/>
          </a:bodyPr>
          <a:lstStyle/>
          <a:p>
            <a:r>
              <a:rPr lang="en-US" sz="2400" b="1" dirty="0">
                <a:latin typeface="Arial" panose="020B0604020202020204" pitchFamily="34" charset="0"/>
                <a:cs typeface="Arial" panose="020B0604020202020204" pitchFamily="34" charset="0"/>
              </a:rPr>
              <a:t>Variations</a:t>
            </a:r>
            <a:r>
              <a:rPr lang="en-US" sz="2400" dirty="0">
                <a:latin typeface="Arial" panose="020B0604020202020204" pitchFamily="34" charset="0"/>
                <a:cs typeface="Arial" panose="020B0604020202020204" pitchFamily="34" charset="0"/>
              </a:rPr>
              <a:t>: Procedures that analyze variability in an individual’s performance within the cognitive, oral language or achievement domains to </a:t>
            </a:r>
            <a:r>
              <a:rPr lang="en-US" sz="2400" b="1" u="sng" dirty="0">
                <a:latin typeface="Arial" panose="020B0604020202020204" pitchFamily="34" charset="0"/>
                <a:cs typeface="Arial" panose="020B0604020202020204" pitchFamily="34" charset="0"/>
              </a:rPr>
              <a:t>identify a pattern of strengths and weaknesses</a:t>
            </a:r>
            <a:r>
              <a:rPr lang="en-US" sz="2400" dirty="0">
                <a:latin typeface="Arial" panose="020B0604020202020204" pitchFamily="34" charset="0"/>
                <a:cs typeface="Arial" panose="020B0604020202020204" pitchFamily="34" charset="0"/>
              </a:rPr>
              <a:t>.</a:t>
            </a:r>
          </a:p>
          <a:p>
            <a:pPr lvl="1"/>
            <a:r>
              <a:rPr lang="en-US" sz="2000" dirty="0">
                <a:latin typeface="Arial" panose="020B0604020202020204" pitchFamily="34" charset="0"/>
                <a:cs typeface="Arial" panose="020B0604020202020204" pitchFamily="34" charset="0"/>
              </a:rPr>
              <a:t>Uses the average of the other subtests in the “core” to get the predicted score </a:t>
            </a:r>
          </a:p>
          <a:p>
            <a:pPr lvl="1"/>
            <a:r>
              <a:rPr lang="en-US" sz="2000" dirty="0">
                <a:latin typeface="Arial" panose="020B0604020202020204" pitchFamily="34" charset="0"/>
                <a:cs typeface="Arial" panose="020B0604020202020204" pitchFamily="34" charset="0"/>
              </a:rPr>
              <a:t>Cognitive: Tests 1-7</a:t>
            </a:r>
          </a:p>
          <a:p>
            <a:pPr lvl="1"/>
            <a:r>
              <a:rPr lang="en-US" sz="2000" dirty="0">
                <a:latin typeface="Arial" panose="020B0604020202020204" pitchFamily="34" charset="0"/>
                <a:cs typeface="Arial" panose="020B0604020202020204" pitchFamily="34" charset="0"/>
              </a:rPr>
              <a:t>Achievement: Tests 1-6</a:t>
            </a:r>
          </a:p>
          <a:p>
            <a:pPr lvl="1"/>
            <a:r>
              <a:rPr lang="en-US" sz="2000" dirty="0">
                <a:latin typeface="Arial" panose="020B0604020202020204" pitchFamily="34" charset="0"/>
                <a:cs typeface="Arial" panose="020B0604020202020204" pitchFamily="34" charset="0"/>
              </a:rPr>
              <a:t>Oral Language: Tests 1-4</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SCORES and INTERPRETATION CHAPTER</a:t>
            </a:r>
          </a:p>
          <a:p>
            <a:pPr marL="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Comparisons</a:t>
            </a:r>
            <a:r>
              <a:rPr lang="en-US" sz="2400" dirty="0">
                <a:latin typeface="Arial" panose="020B0604020202020204" pitchFamily="34" charset="0"/>
                <a:cs typeface="Arial" panose="020B0604020202020204" pitchFamily="34" charset="0"/>
              </a:rPr>
              <a:t>: Procedures that analyze if a student’s performance is discrepant from a predictor. </a:t>
            </a:r>
          </a:p>
          <a:p>
            <a:pPr lvl="1"/>
            <a:r>
              <a:rPr lang="en-US" sz="2000" dirty="0">
                <a:latin typeface="Arial" panose="020B0604020202020204" pitchFamily="34" charset="0"/>
                <a:cs typeface="Arial" panose="020B0604020202020204" pitchFamily="34" charset="0"/>
              </a:rPr>
              <a:t>Standard Deviation</a:t>
            </a:r>
          </a:p>
          <a:p>
            <a:pPr marL="230187" lvl="1" indent="0">
              <a:buNone/>
            </a:pPr>
            <a:endParaRPr lang="en-US" dirty="0"/>
          </a:p>
        </p:txBody>
      </p:sp>
      <p:sp>
        <p:nvSpPr>
          <p:cNvPr id="4" name="Slide Number Placeholder 3">
            <a:extLst>
              <a:ext uri="{FF2B5EF4-FFF2-40B4-BE49-F238E27FC236}">
                <a16:creationId xmlns:a16="http://schemas.microsoft.com/office/drawing/2014/main" id="{736166B0-B2C7-4E4C-B47A-77CEA0553F6B}"/>
              </a:ext>
            </a:extLst>
          </p:cNvPr>
          <p:cNvSpPr>
            <a:spLocks noGrp="1"/>
          </p:cNvSpPr>
          <p:nvPr>
            <p:ph type="sldNum" sz="quarter" idx="12"/>
          </p:nvPr>
        </p:nvSpPr>
        <p:spPr/>
        <p:txBody>
          <a:bodyPr/>
          <a:lstStyle/>
          <a:p>
            <a:fld id="{783E5F0D-CBDD-6347-A225-5CD5D5BCDEFD}" type="slidenum">
              <a:rPr lang="en-US" smtClean="0"/>
              <a:t>77</a:t>
            </a:fld>
            <a:endParaRPr lang="en-US" dirty="0"/>
          </a:p>
        </p:txBody>
      </p:sp>
    </p:spTree>
    <p:extLst>
      <p:ext uri="{BB962C8B-B14F-4D97-AF65-F5344CB8AC3E}">
        <p14:creationId xmlns:p14="http://schemas.microsoft.com/office/powerpoint/2010/main" val="425652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2D80-A134-4C08-B48A-EA4784561229}"/>
              </a:ext>
            </a:extLst>
          </p:cNvPr>
          <p:cNvSpPr>
            <a:spLocks noGrp="1"/>
          </p:cNvSpPr>
          <p:nvPr>
            <p:ph type="title"/>
          </p:nvPr>
        </p:nvSpPr>
        <p:spPr>
          <a:xfrm>
            <a:off x="457200" y="318212"/>
            <a:ext cx="8229600" cy="588355"/>
          </a:xfrm>
        </p:spPr>
        <p:txBody>
          <a:bodyPr>
            <a:normAutofit/>
          </a:bodyPr>
          <a:lstStyle/>
          <a:p>
            <a:r>
              <a:rPr lang="en-US" dirty="0">
                <a:latin typeface="Arial" panose="020B0604020202020204" pitchFamily="34" charset="0"/>
                <a:cs typeface="Arial" panose="020B0604020202020204" pitchFamily="34" charset="0"/>
              </a:rPr>
              <a:t>Comparison Methods:</a:t>
            </a:r>
          </a:p>
        </p:txBody>
      </p:sp>
      <p:sp>
        <p:nvSpPr>
          <p:cNvPr id="3" name="Content Placeholder 2">
            <a:extLst>
              <a:ext uri="{FF2B5EF4-FFF2-40B4-BE49-F238E27FC236}">
                <a16:creationId xmlns:a16="http://schemas.microsoft.com/office/drawing/2014/main" id="{68EE888A-C260-43DD-B8BE-EBA09144DDB9}"/>
              </a:ext>
            </a:extLst>
          </p:cNvPr>
          <p:cNvSpPr>
            <a:spLocks noGrp="1"/>
          </p:cNvSpPr>
          <p:nvPr>
            <p:ph idx="1"/>
          </p:nvPr>
        </p:nvSpPr>
        <p:spPr>
          <a:xfrm>
            <a:off x="457200" y="1120775"/>
            <a:ext cx="8229600" cy="5419013"/>
          </a:xfrm>
        </p:spPr>
        <p:txBody>
          <a:bodyPr>
            <a:normAutofit lnSpcReduction="10000"/>
          </a:bodyPr>
          <a:lstStyle/>
          <a:p>
            <a:r>
              <a:rPr lang="en-US" sz="3200" b="1" dirty="0">
                <a:latin typeface="Arial" panose="020B0604020202020204" pitchFamily="34" charset="0"/>
                <a:cs typeface="Arial" panose="020B0604020202020204" pitchFamily="34" charset="0"/>
              </a:rPr>
              <a:t>GIA/Achievement; Gf-</a:t>
            </a:r>
            <a:r>
              <a:rPr lang="en-US" sz="3200" b="1" dirty="0" err="1">
                <a:latin typeface="Arial" panose="020B0604020202020204" pitchFamily="34" charset="0"/>
                <a:cs typeface="Arial" panose="020B0604020202020204" pitchFamily="34" charset="0"/>
              </a:rPr>
              <a:t>Gc</a:t>
            </a:r>
            <a:r>
              <a:rPr lang="en-US" sz="3200" b="1" dirty="0">
                <a:latin typeface="Arial" panose="020B0604020202020204" pitchFamily="34" charset="0"/>
                <a:cs typeface="Arial" panose="020B0604020202020204" pitchFamily="34" charset="0"/>
              </a:rPr>
              <a:t>/Other Ability; Scholastic Aptitude/Achievement</a:t>
            </a:r>
          </a:p>
          <a:p>
            <a:pPr lvl="1"/>
            <a:r>
              <a:rPr lang="en-US" sz="3200" i="1" dirty="0">
                <a:latin typeface="Arial" panose="020B0604020202020204" pitchFamily="34" charset="0"/>
                <a:cs typeface="Arial" panose="020B0604020202020204" pitchFamily="34" charset="0"/>
              </a:rPr>
              <a:t>Requires the WJ Cognitive</a:t>
            </a:r>
          </a:p>
          <a:p>
            <a:pPr marL="230187" lvl="1" indent="0">
              <a:buNone/>
            </a:pPr>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Oral Language/Achievement</a:t>
            </a:r>
          </a:p>
          <a:p>
            <a:pPr lvl="1"/>
            <a:r>
              <a:rPr lang="en-US" sz="3200" i="1" dirty="0">
                <a:latin typeface="Arial" panose="020B0604020202020204" pitchFamily="34" charset="0"/>
                <a:cs typeface="Arial" panose="020B0604020202020204" pitchFamily="34" charset="0"/>
              </a:rPr>
              <a:t>Requires WJ Oral Language</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Academic Knowledge/Achievement</a:t>
            </a:r>
          </a:p>
          <a:p>
            <a:pPr lvl="1"/>
            <a:r>
              <a:rPr lang="en-US" sz="3200" i="1" dirty="0">
                <a:latin typeface="Arial" panose="020B0604020202020204" pitchFamily="34" charset="0"/>
                <a:cs typeface="Arial" panose="020B0604020202020204" pitchFamily="34" charset="0"/>
              </a:rPr>
              <a:t>Requires WJ Achievement</a:t>
            </a:r>
          </a:p>
          <a:p>
            <a:pPr marL="230187" lvl="1" indent="0">
              <a:buNone/>
            </a:pPr>
            <a:endParaRPr lang="en-US" sz="3200" i="1" dirty="0">
              <a:latin typeface="Arial" panose="020B0604020202020204" pitchFamily="34" charset="0"/>
              <a:cs typeface="Arial" panose="020B0604020202020204" pitchFamily="34" charset="0"/>
            </a:endParaRPr>
          </a:p>
          <a:p>
            <a:pPr marL="230187" lvl="1" indent="0">
              <a:buNone/>
            </a:pPr>
            <a:r>
              <a:rPr lang="en-US" sz="3200" i="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Each considered a predictor in this method</a:t>
            </a:r>
            <a:endParaRPr lang="en-US" sz="20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CEDF7B7-A9DC-4C8F-A3A6-61DD1CAC7211}"/>
              </a:ext>
            </a:extLst>
          </p:cNvPr>
          <p:cNvSpPr>
            <a:spLocks noGrp="1"/>
          </p:cNvSpPr>
          <p:nvPr>
            <p:ph type="sldNum" sz="quarter" idx="12"/>
          </p:nvPr>
        </p:nvSpPr>
        <p:spPr/>
        <p:txBody>
          <a:bodyPr/>
          <a:lstStyle/>
          <a:p>
            <a:fld id="{783E5F0D-CBDD-6347-A225-5CD5D5BCDEFD}" type="slidenum">
              <a:rPr lang="en-US" smtClean="0"/>
              <a:t>78</a:t>
            </a:fld>
            <a:endParaRPr lang="en-US" dirty="0"/>
          </a:p>
        </p:txBody>
      </p:sp>
    </p:spTree>
    <p:extLst>
      <p:ext uri="{BB962C8B-B14F-4D97-AF65-F5344CB8AC3E}">
        <p14:creationId xmlns:p14="http://schemas.microsoft.com/office/powerpoint/2010/main" val="36283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5213-D217-40DA-BED4-6D4BBE6C011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Recommendations and Interventions:</a:t>
            </a:r>
          </a:p>
        </p:txBody>
      </p:sp>
      <p:pic>
        <p:nvPicPr>
          <p:cNvPr id="5" name="Content Placeholder 4">
            <a:extLst>
              <a:ext uri="{FF2B5EF4-FFF2-40B4-BE49-F238E27FC236}">
                <a16:creationId xmlns:a16="http://schemas.microsoft.com/office/drawing/2014/main" id="{FAC2879F-FA23-4C08-B60D-632CC3DFA7E9}"/>
              </a:ext>
            </a:extLst>
          </p:cNvPr>
          <p:cNvPicPr>
            <a:picLocks noGrp="1" noChangeAspect="1"/>
          </p:cNvPicPr>
          <p:nvPr>
            <p:ph idx="1"/>
          </p:nvPr>
        </p:nvPicPr>
        <p:blipFill>
          <a:blip r:embed="rId2"/>
          <a:stretch>
            <a:fillRect/>
          </a:stretch>
        </p:blipFill>
        <p:spPr>
          <a:xfrm>
            <a:off x="800100" y="1390650"/>
            <a:ext cx="7334250" cy="4343400"/>
          </a:xfrm>
          <a:prstGeom prst="rect">
            <a:avLst/>
          </a:prstGeom>
        </p:spPr>
      </p:pic>
      <p:sp>
        <p:nvSpPr>
          <p:cNvPr id="4" name="Slide Number Placeholder 3">
            <a:extLst>
              <a:ext uri="{FF2B5EF4-FFF2-40B4-BE49-F238E27FC236}">
                <a16:creationId xmlns:a16="http://schemas.microsoft.com/office/drawing/2014/main" id="{7D5CFE50-F528-4AC2-9D1E-3D07A1EAEAFB}"/>
              </a:ext>
            </a:extLst>
          </p:cNvPr>
          <p:cNvSpPr>
            <a:spLocks noGrp="1"/>
          </p:cNvSpPr>
          <p:nvPr>
            <p:ph type="sldNum" sz="quarter" idx="12"/>
          </p:nvPr>
        </p:nvSpPr>
        <p:spPr/>
        <p:txBody>
          <a:bodyPr/>
          <a:lstStyle/>
          <a:p>
            <a:fld id="{783E5F0D-CBDD-6347-A225-5CD5D5BCDEFD}" type="slidenum">
              <a:rPr lang="en-US" smtClean="0"/>
              <a:t>79</a:t>
            </a:fld>
            <a:endParaRPr lang="en-US" dirty="0"/>
          </a:p>
        </p:txBody>
      </p:sp>
    </p:spTree>
    <p:extLst>
      <p:ext uri="{BB962C8B-B14F-4D97-AF65-F5344CB8AC3E}">
        <p14:creationId xmlns:p14="http://schemas.microsoft.com/office/powerpoint/2010/main" val="38836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01675" y="1660525"/>
            <a:ext cx="7852390" cy="734590"/>
          </a:xfrm>
        </p:spPr>
        <p:txBody>
          <a:bodyPr/>
          <a:lstStyle/>
          <a:p>
            <a:r>
              <a:rPr lang="en-US" dirty="0">
                <a:latin typeface="Arial" panose="020B0604020202020204" pitchFamily="34" charset="0"/>
                <a:cs typeface="Arial" panose="020B0604020202020204" pitchFamily="34" charset="0"/>
              </a:rPr>
              <a:t>The Comprehensive Report</a:t>
            </a:r>
          </a:p>
        </p:txBody>
      </p:sp>
    </p:spTree>
    <p:extLst>
      <p:ext uri="{BB962C8B-B14F-4D97-AF65-F5344CB8AC3E}">
        <p14:creationId xmlns:p14="http://schemas.microsoft.com/office/powerpoint/2010/main" val="4557544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D516-45BA-4A72-81BA-781C562CB649}"/>
              </a:ext>
            </a:extLst>
          </p:cNvPr>
          <p:cNvSpPr>
            <a:spLocks noGrp="1"/>
          </p:cNvSpPr>
          <p:nvPr>
            <p:ph type="title"/>
          </p:nvPr>
        </p:nvSpPr>
        <p:spPr>
          <a:xfrm>
            <a:off x="609600" y="0"/>
            <a:ext cx="7886700" cy="1325563"/>
          </a:xfrm>
        </p:spPr>
        <p:txBody>
          <a:bodyPr/>
          <a:lstStyle/>
          <a:p>
            <a:pPr algn="ctr"/>
            <a:r>
              <a:rPr lang="en-US" dirty="0">
                <a:latin typeface="Arial" panose="020B0604020202020204" pitchFamily="34" charset="0"/>
                <a:cs typeface="Arial" panose="020B0604020202020204" pitchFamily="34" charset="0"/>
              </a:rPr>
              <a:t>Detailed Interpretation of Clusters and Tests:</a:t>
            </a:r>
          </a:p>
        </p:txBody>
      </p:sp>
      <p:pic>
        <p:nvPicPr>
          <p:cNvPr id="5" name="Content Placeholder 4">
            <a:extLst>
              <a:ext uri="{FF2B5EF4-FFF2-40B4-BE49-F238E27FC236}">
                <a16:creationId xmlns:a16="http://schemas.microsoft.com/office/drawing/2014/main" id="{253125D4-71FB-42B7-BE01-6934FD6A3A56}"/>
              </a:ext>
            </a:extLst>
          </p:cNvPr>
          <p:cNvPicPr>
            <a:picLocks noGrp="1" noChangeAspect="1"/>
          </p:cNvPicPr>
          <p:nvPr>
            <p:ph idx="1"/>
          </p:nvPr>
        </p:nvPicPr>
        <p:blipFill>
          <a:blip r:embed="rId2"/>
          <a:stretch>
            <a:fillRect/>
          </a:stretch>
        </p:blipFill>
        <p:spPr>
          <a:xfrm>
            <a:off x="609600" y="1219200"/>
            <a:ext cx="7600949" cy="4514849"/>
          </a:xfrm>
          <a:prstGeom prst="rect">
            <a:avLst/>
          </a:prstGeom>
        </p:spPr>
      </p:pic>
      <p:sp>
        <p:nvSpPr>
          <p:cNvPr id="4" name="Slide Number Placeholder 3">
            <a:extLst>
              <a:ext uri="{FF2B5EF4-FFF2-40B4-BE49-F238E27FC236}">
                <a16:creationId xmlns:a16="http://schemas.microsoft.com/office/drawing/2014/main" id="{DDD5A569-2D41-46E2-8030-0BDB35C91606}"/>
              </a:ext>
            </a:extLst>
          </p:cNvPr>
          <p:cNvSpPr>
            <a:spLocks noGrp="1"/>
          </p:cNvSpPr>
          <p:nvPr>
            <p:ph type="sldNum" sz="quarter" idx="12"/>
          </p:nvPr>
        </p:nvSpPr>
        <p:spPr/>
        <p:txBody>
          <a:bodyPr/>
          <a:lstStyle/>
          <a:p>
            <a:fld id="{783E5F0D-CBDD-6347-A225-5CD5D5BCDEFD}" type="slidenum">
              <a:rPr lang="en-US" smtClean="0"/>
              <a:t>80</a:t>
            </a:fld>
            <a:endParaRPr lang="en-US" dirty="0"/>
          </a:p>
        </p:txBody>
      </p:sp>
    </p:spTree>
    <p:extLst>
      <p:ext uri="{BB962C8B-B14F-4D97-AF65-F5344CB8AC3E}">
        <p14:creationId xmlns:p14="http://schemas.microsoft.com/office/powerpoint/2010/main" val="187471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805" y="2898411"/>
            <a:ext cx="4823756" cy="3219053"/>
          </a:xfrm>
          <a:prstGeom prst="rect">
            <a:avLst/>
          </a:prstGeom>
          <a:ln w="76200">
            <a:solidFill>
              <a:schemeClr val="tx2">
                <a:lumMod val="60000"/>
                <a:lumOff val="40000"/>
              </a:schemeClr>
            </a:solidFill>
          </a:ln>
        </p:spPr>
      </p:pic>
      <p:sp>
        <p:nvSpPr>
          <p:cNvPr id="4" name="Title 2"/>
          <p:cNvSpPr txBox="1">
            <a:spLocks/>
          </p:cNvSpPr>
          <p:nvPr/>
        </p:nvSpPr>
        <p:spPr>
          <a:xfrm>
            <a:off x="701675" y="1369770"/>
            <a:ext cx="6296026" cy="734590"/>
          </a:xfrm>
          <a:prstGeom prst="rect">
            <a:avLst/>
          </a:prstGeom>
        </p:spPr>
        <p:txBody>
          <a:bodyPr vert="horz" lIns="0" tIns="45720" rIns="0" bIns="45720" rtlCol="0" anchor="t">
            <a:noAutofit/>
          </a:bodyPr>
          <a:lstStyle>
            <a:lvl1pPr algn="l" defTabSz="457200" rtl="0" eaLnBrk="1" latinLnBrk="0" hangingPunct="1">
              <a:spcBef>
                <a:spcPct val="0"/>
              </a:spcBef>
              <a:buNone/>
              <a:defRPr sz="4000" b="1" kern="1200">
                <a:solidFill>
                  <a:srgbClr val="FFFFFF"/>
                </a:solidFill>
                <a:latin typeface="+mj-lt"/>
                <a:ea typeface="+mj-ea"/>
                <a:cs typeface="+mj-cs"/>
              </a:defRPr>
            </a:lvl1pPr>
          </a:lstStyle>
          <a:p>
            <a:r>
              <a:rPr lang="en-US" dirty="0"/>
              <a:t>Summary</a:t>
            </a:r>
          </a:p>
        </p:txBody>
      </p:sp>
    </p:spTree>
    <p:extLst>
      <p:ext uri="{BB962C8B-B14F-4D97-AF65-F5344CB8AC3E}">
        <p14:creationId xmlns:p14="http://schemas.microsoft.com/office/powerpoint/2010/main" val="42255502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Summary</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Key Points</a:t>
            </a:r>
          </a:p>
        </p:txBody>
      </p:sp>
      <p:sp>
        <p:nvSpPr>
          <p:cNvPr id="9"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Professional retains control over and responsibility for the report and interventions		</a:t>
            </a:r>
          </a:p>
          <a:p>
            <a:r>
              <a:rPr lang="en-US" altLang="en-US" sz="2800" b="1" dirty="0">
                <a:latin typeface="Arial" panose="020B0604020202020204" pitchFamily="34" charset="0"/>
                <a:cs typeface="Arial" panose="020B0604020202020204" pitchFamily="34" charset="0"/>
              </a:rPr>
              <a:t>WIIIP facilitates the process</a:t>
            </a:r>
          </a:p>
          <a:p>
            <a:pPr lvl="1"/>
            <a:r>
              <a:rPr lang="en-US" altLang="en-US" sz="2400" dirty="0">
                <a:latin typeface="Arial" panose="020B0604020202020204" pitchFamily="34" charset="0"/>
                <a:cs typeface="Arial" panose="020B0604020202020204" pitchFamily="34" charset="0"/>
              </a:rPr>
              <a:t>Generates interventions based on examinee’s age and areas of concern (academic, language, and cognitive)</a:t>
            </a:r>
          </a:p>
          <a:p>
            <a:pPr lvl="1"/>
            <a:r>
              <a:rPr lang="en-US" altLang="en-US" sz="2400" dirty="0">
                <a:latin typeface="Arial" panose="020B0604020202020204" pitchFamily="34" charset="0"/>
                <a:cs typeface="Arial" panose="020B0604020202020204" pitchFamily="34" charset="0"/>
              </a:rPr>
              <a:t>Generates narrative report and scores so examiner can focus on interpretation</a:t>
            </a:r>
          </a:p>
          <a:p>
            <a:pPr lvl="1"/>
            <a:r>
              <a:rPr lang="en-US" altLang="en-US" sz="2400" dirty="0">
                <a:latin typeface="Arial" panose="020B0604020202020204" pitchFamily="34" charset="0"/>
                <a:cs typeface="Arial" panose="020B0604020202020204" pitchFamily="34" charset="0"/>
              </a:rPr>
              <a:t>Generates framework from which a Dyslexia assessment can be conducted</a:t>
            </a:r>
          </a:p>
        </p:txBody>
      </p:sp>
    </p:spTree>
    <p:extLst>
      <p:ext uri="{BB962C8B-B14F-4D97-AF65-F5344CB8AC3E}">
        <p14:creationId xmlns:p14="http://schemas.microsoft.com/office/powerpoint/2010/main" val="2845331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Summary</a:t>
            </a:r>
          </a:p>
        </p:txBody>
      </p:sp>
      <p:sp>
        <p:nvSpPr>
          <p:cNvPr id="10"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Key Points</a:t>
            </a:r>
          </a:p>
        </p:txBody>
      </p:sp>
      <p:sp>
        <p:nvSpPr>
          <p:cNvPr id="12"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2800" b="1" dirty="0">
                <a:latin typeface="Arial" panose="020B0604020202020204" pitchFamily="34" charset="0"/>
                <a:cs typeface="Arial" panose="020B0604020202020204" pitchFamily="34" charset="0"/>
              </a:rPr>
              <a:t>Relevant </a:t>
            </a:r>
          </a:p>
          <a:p>
            <a:pPr lvl="1">
              <a:lnSpc>
                <a:spcPct val="90000"/>
              </a:lnSpc>
            </a:pPr>
            <a:r>
              <a:rPr lang="en-US" altLang="en-US" sz="2400" dirty="0">
                <a:latin typeface="Arial" panose="020B0604020202020204" pitchFamily="34" charset="0"/>
                <a:cs typeface="Arial" panose="020B0604020202020204" pitchFamily="34" charset="0"/>
              </a:rPr>
              <a:t>Links </a:t>
            </a:r>
            <a:r>
              <a:rPr lang="en-US" altLang="en-US" sz="2400" i="1" dirty="0">
                <a:latin typeface="Arial" panose="020B0604020202020204" pitchFamily="34" charset="0"/>
                <a:cs typeface="Arial" panose="020B0604020202020204" pitchFamily="34" charset="0"/>
              </a:rPr>
              <a:t>WJ</a:t>
            </a:r>
            <a:r>
              <a:rPr lang="en-US" altLang="en-US" sz="2400" dirty="0">
                <a:latin typeface="Arial" panose="020B0604020202020204" pitchFamily="34" charset="0"/>
                <a:cs typeface="Arial" panose="020B0604020202020204" pitchFamily="34" charset="0"/>
              </a:rPr>
              <a:t> IV evaluations to instruction</a:t>
            </a:r>
          </a:p>
          <a:p>
            <a:pPr lvl="1">
              <a:lnSpc>
                <a:spcPct val="90000"/>
              </a:lnSpc>
            </a:pPr>
            <a:r>
              <a:rPr lang="en-US" altLang="en-US" sz="2400" dirty="0">
                <a:latin typeface="Arial" panose="020B0604020202020204" pitchFamily="34" charset="0"/>
                <a:cs typeface="Arial" panose="020B0604020202020204" pitchFamily="34" charset="0"/>
              </a:rPr>
              <a:t>Provides evidence-based and formative interventions</a:t>
            </a:r>
          </a:p>
          <a:p>
            <a:pPr lvl="1">
              <a:lnSpc>
                <a:spcPct val="90000"/>
              </a:lnSpc>
            </a:pPr>
            <a:r>
              <a:rPr lang="en-US" altLang="en-US" sz="2400" dirty="0">
                <a:latin typeface="Arial" panose="020B0604020202020204" pitchFamily="34" charset="0"/>
                <a:cs typeface="Arial" panose="020B0604020202020204" pitchFamily="34" charset="0"/>
              </a:rPr>
              <a:t>Focuses on the educational needs of the individual</a:t>
            </a:r>
          </a:p>
          <a:p>
            <a:pPr lvl="1">
              <a:lnSpc>
                <a:spcPct val="90000"/>
              </a:lnSpc>
              <a:buFont typeface="Wingdings" panose="05000000000000000000" pitchFamily="2" charset="2"/>
              <a:buNone/>
            </a:pPr>
            <a:r>
              <a:rPr lang="en-US" altLang="en-US" sz="2400" b="1" dirty="0">
                <a:latin typeface="Arial" panose="020B0604020202020204" pitchFamily="34" charset="0"/>
                <a:cs typeface="Arial" panose="020B0604020202020204" pitchFamily="34" charset="0"/>
              </a:rPr>
              <a:t> </a:t>
            </a:r>
          </a:p>
          <a:p>
            <a:pPr>
              <a:lnSpc>
                <a:spcPct val="90000"/>
              </a:lnSpc>
            </a:pPr>
            <a:r>
              <a:rPr lang="en-US" altLang="en-US" sz="2800" b="1" dirty="0">
                <a:latin typeface="Arial" panose="020B0604020202020204" pitchFamily="34" charset="0"/>
                <a:cs typeface="Arial" panose="020B0604020202020204" pitchFamily="34" charset="0"/>
              </a:rPr>
              <a:t>Convenient</a:t>
            </a:r>
          </a:p>
          <a:p>
            <a:pPr lvl="1">
              <a:lnSpc>
                <a:spcPct val="90000"/>
              </a:lnSpc>
            </a:pPr>
            <a:r>
              <a:rPr lang="en-US" altLang="en-US" sz="2400" dirty="0">
                <a:latin typeface="Arial" panose="020B0604020202020204" pitchFamily="34" charset="0"/>
                <a:cs typeface="Arial" panose="020B0604020202020204" pitchFamily="34" charset="0"/>
              </a:rPr>
              <a:t>Provides interventions for all </a:t>
            </a:r>
            <a:r>
              <a:rPr lang="en-US" altLang="en-US" sz="2400" i="1" dirty="0">
                <a:latin typeface="Arial" panose="020B0604020202020204" pitchFamily="34" charset="0"/>
                <a:cs typeface="Arial" panose="020B0604020202020204" pitchFamily="34" charset="0"/>
              </a:rPr>
              <a:t>WJ</a:t>
            </a:r>
            <a:r>
              <a:rPr lang="en-US" altLang="en-US" sz="2400" dirty="0">
                <a:latin typeface="Arial" panose="020B0604020202020204" pitchFamily="34" charset="0"/>
                <a:cs typeface="Arial" panose="020B0604020202020204" pitchFamily="34" charset="0"/>
              </a:rPr>
              <a:t> IV academic, language, and cognitive areas in one place</a:t>
            </a:r>
          </a:p>
          <a:p>
            <a:pPr lvl="1">
              <a:lnSpc>
                <a:spcPct val="90000"/>
              </a:lnSpc>
            </a:pPr>
            <a:r>
              <a:rPr lang="en-US" altLang="en-US" sz="2400" dirty="0">
                <a:latin typeface="Arial" panose="020B0604020202020204" pitchFamily="34" charset="0"/>
                <a:cs typeface="Arial" panose="020B0604020202020204" pitchFamily="34" charset="0"/>
              </a:rPr>
              <a:t>Matches interventions to individual based on needs</a:t>
            </a:r>
          </a:p>
          <a:p>
            <a:pPr lvl="1">
              <a:lnSpc>
                <a:spcPct val="90000"/>
              </a:lnSpc>
            </a:pPr>
            <a:r>
              <a:rPr lang="en-US" altLang="en-US" sz="2400" dirty="0">
                <a:latin typeface="Arial" panose="020B0604020202020204" pitchFamily="34" charset="0"/>
                <a:cs typeface="Arial" panose="020B0604020202020204" pitchFamily="34" charset="0"/>
              </a:rPr>
              <a:t>Generates comprehensive report and all scores</a:t>
            </a:r>
          </a:p>
          <a:p>
            <a:pPr lvl="1">
              <a:lnSpc>
                <a:spcPct val="90000"/>
              </a:lnSpc>
            </a:pPr>
            <a:r>
              <a:rPr lang="en-US" altLang="en-US" sz="2400" dirty="0">
                <a:latin typeface="Arial" panose="020B0604020202020204" pitchFamily="34" charset="0"/>
                <a:cs typeface="Arial" panose="020B0604020202020204" pitchFamily="34" charset="0"/>
              </a:rPr>
              <a:t>Includes checklists if completed</a:t>
            </a:r>
          </a:p>
          <a:p>
            <a:pPr lvl="1">
              <a:lnSpc>
                <a:spcPct val="90000"/>
              </a:lnSpc>
            </a:pPr>
            <a:endParaRPr lang="en-US" altLang="en-US" sz="2400" b="1" dirty="0"/>
          </a:p>
          <a:p>
            <a:pPr>
              <a:lnSpc>
                <a:spcPct val="90000"/>
              </a:lnSpc>
            </a:pPr>
            <a:endParaRPr lang="en-US" altLang="en-US" sz="2400" b="1" dirty="0"/>
          </a:p>
        </p:txBody>
      </p:sp>
    </p:spTree>
    <p:extLst>
      <p:ext uri="{BB962C8B-B14F-4D97-AF65-F5344CB8AC3E}">
        <p14:creationId xmlns:p14="http://schemas.microsoft.com/office/powerpoint/2010/main" val="26113390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Summary</a:t>
            </a:r>
          </a:p>
        </p:txBody>
      </p:sp>
      <p:sp>
        <p:nvSpPr>
          <p:cNvPr id="12" name="Rectangle 3"/>
          <p:cNvSpPr txBox="1">
            <a:spLocks noChangeArrowheads="1"/>
          </p:cNvSpPr>
          <p:nvPr/>
        </p:nvSpPr>
        <p:spPr>
          <a:xfrm>
            <a:off x="479738" y="1223168"/>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2800" b="1" dirty="0">
                <a:latin typeface="Arial" panose="020B0604020202020204" pitchFamily="34" charset="0"/>
                <a:cs typeface="Arial" panose="020B0604020202020204" pitchFamily="34" charset="0"/>
              </a:rPr>
              <a:t>Convenient web-based entry</a:t>
            </a:r>
          </a:p>
          <a:p>
            <a:pPr>
              <a:lnSpc>
                <a:spcPct val="90000"/>
              </a:lnSpc>
            </a:pPr>
            <a:endParaRPr lang="en-US" altLang="en-US" sz="2800" b="1" dirty="0">
              <a:latin typeface="Arial" panose="020B0604020202020204" pitchFamily="34" charset="0"/>
              <a:cs typeface="Arial" panose="020B0604020202020204" pitchFamily="34" charset="0"/>
            </a:endParaRPr>
          </a:p>
          <a:p>
            <a:pPr>
              <a:lnSpc>
                <a:spcPct val="90000"/>
              </a:lnSpc>
            </a:pPr>
            <a:r>
              <a:rPr lang="en-US" altLang="en-US" sz="2800" b="1" dirty="0">
                <a:latin typeface="Arial" panose="020B0604020202020204" pitchFamily="34" charset="0"/>
                <a:cs typeface="Arial" panose="020B0604020202020204" pitchFamily="34" charset="0"/>
              </a:rPr>
              <a:t>Large number of interventions and accommodations</a:t>
            </a:r>
          </a:p>
          <a:p>
            <a:pPr>
              <a:lnSpc>
                <a:spcPct val="90000"/>
              </a:lnSpc>
            </a:pPr>
            <a:endParaRPr lang="en-US" altLang="en-US" sz="2800" b="1" dirty="0">
              <a:latin typeface="Arial" panose="020B0604020202020204" pitchFamily="34" charset="0"/>
              <a:cs typeface="Arial" panose="020B0604020202020204" pitchFamily="34" charset="0"/>
            </a:endParaRPr>
          </a:p>
          <a:p>
            <a:pPr>
              <a:lnSpc>
                <a:spcPct val="90000"/>
              </a:lnSpc>
            </a:pPr>
            <a:r>
              <a:rPr lang="en-US" altLang="en-US" sz="2800" b="1" dirty="0">
                <a:latin typeface="Arial" panose="020B0604020202020204" pitchFamily="34" charset="0"/>
                <a:cs typeface="Arial" panose="020B0604020202020204" pitchFamily="34" charset="0"/>
              </a:rPr>
              <a:t>Streamlined Comprehensive Report</a:t>
            </a:r>
          </a:p>
          <a:p>
            <a:pPr lvl="1">
              <a:lnSpc>
                <a:spcPct val="90000"/>
              </a:lnSpc>
            </a:pPr>
            <a:r>
              <a:rPr lang="en-US" altLang="en-US" sz="2400" dirty="0">
                <a:latin typeface="Arial" panose="020B0604020202020204" pitchFamily="34" charset="0"/>
                <a:cs typeface="Arial" panose="020B0604020202020204" pitchFamily="34" charset="0"/>
              </a:rPr>
              <a:t>Test Appendix A provides optional, more detailed interpretation</a:t>
            </a:r>
          </a:p>
        </p:txBody>
      </p:sp>
    </p:spTree>
    <p:extLst>
      <p:ext uri="{BB962C8B-B14F-4D97-AF65-F5344CB8AC3E}">
        <p14:creationId xmlns:p14="http://schemas.microsoft.com/office/powerpoint/2010/main" val="34519682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Availability and Pricing</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309" t="14278" r="6620" b="15228"/>
          <a:stretch/>
        </p:blipFill>
        <p:spPr>
          <a:xfrm>
            <a:off x="3732176" y="3238277"/>
            <a:ext cx="4471666" cy="2472742"/>
          </a:xfrm>
          <a:prstGeom prst="rect">
            <a:avLst/>
          </a:prstGeom>
          <a:ln w="76200">
            <a:solidFill>
              <a:schemeClr val="tx2">
                <a:lumMod val="60000"/>
                <a:lumOff val="40000"/>
              </a:schemeClr>
            </a:solidFill>
          </a:ln>
        </p:spPr>
      </p:pic>
    </p:spTree>
    <p:extLst>
      <p:ext uri="{BB962C8B-B14F-4D97-AF65-F5344CB8AC3E}">
        <p14:creationId xmlns:p14="http://schemas.microsoft.com/office/powerpoint/2010/main" val="1374318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265" y="415665"/>
            <a:ext cx="7823200" cy="584775"/>
          </a:xfrm>
          <a:prstGeom prst="rect">
            <a:avLst/>
          </a:prstGeom>
          <a:noFill/>
        </p:spPr>
        <p:txBody>
          <a:bodyPr wrap="square" rtlCol="0">
            <a:spAutoFit/>
          </a:bodyPr>
          <a:lstStyle/>
          <a:p>
            <a:pPr defTabSz="457200"/>
            <a:r>
              <a:rPr lang="en-US" sz="3200" b="1" dirty="0">
                <a:solidFill>
                  <a:schemeClr val="tx2"/>
                </a:solidFill>
                <a:latin typeface="Arial" panose="020B0604020202020204" pitchFamily="34" charset="0"/>
                <a:cs typeface="Arial" panose="020B0604020202020204" pitchFamily="34" charset="0"/>
              </a:rPr>
              <a:t>Availability and Pricing</a:t>
            </a:r>
          </a:p>
        </p:txBody>
      </p:sp>
      <p:sp>
        <p:nvSpPr>
          <p:cNvPr id="3" name="TextBox 2"/>
          <p:cNvSpPr txBox="1"/>
          <p:nvPr/>
        </p:nvSpPr>
        <p:spPr>
          <a:xfrm>
            <a:off x="383264" y="1269344"/>
            <a:ext cx="8406405" cy="4801314"/>
          </a:xfrm>
          <a:prstGeom prst="rect">
            <a:avLst/>
          </a:prstGeom>
          <a:noFill/>
        </p:spPr>
        <p:txBody>
          <a:bodyPr wrap="square" rtlCol="0">
            <a:spAutoFit/>
          </a:bodyPr>
          <a:lstStyle/>
          <a:p>
            <a:pPr marL="342900" indent="-342900" defTabSz="4572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Available as a license (1 year). </a:t>
            </a:r>
            <a:r>
              <a:rPr lang="en-US" b="1" dirty="0">
                <a:solidFill>
                  <a:prstClr val="black"/>
                </a:solidFill>
                <a:latin typeface="Arial" panose="020B0604020202020204" pitchFamily="34" charset="0"/>
                <a:cs typeface="Arial" panose="020B0604020202020204" pitchFamily="34" charset="0"/>
              </a:rPr>
              <a:t>Prices below reflect one year initial and one year renewal (which is 10% of the initial license tier fee).</a:t>
            </a:r>
          </a:p>
          <a:p>
            <a:pPr defTabSz="457200"/>
            <a:endParaRPr lang="en-US" dirty="0">
              <a:solidFill>
                <a:prstClr val="black"/>
              </a:solidFill>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Accessed through Riverside Score</a:t>
            </a:r>
          </a:p>
          <a:p>
            <a:pPr defTabSz="457200"/>
            <a:endParaRPr lang="en-US" dirty="0">
              <a:solidFill>
                <a:prstClr val="black"/>
              </a:solidFill>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Examples of licensing fees:</a:t>
            </a:r>
          </a:p>
          <a:p>
            <a:pPr defTabSz="457200"/>
            <a:endParaRPr lang="en-US"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Individual examiner license 			626.87 with 10% renewal fee</a:t>
            </a:r>
          </a:p>
          <a:p>
            <a:pPr lvl="3"/>
            <a:endParaRPr lang="en-US"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2-5 examiners				1250.83 with 10% renewal</a:t>
            </a:r>
          </a:p>
          <a:p>
            <a:pPr lvl="3"/>
            <a:endParaRPr lang="en-US"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6-9 examiners				2514.28 with 10% renewal</a:t>
            </a:r>
          </a:p>
          <a:p>
            <a:pPr lvl="3"/>
            <a:endParaRPr lang="en-US"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10-24  examiners				6285.70 with 10% renewal</a:t>
            </a:r>
          </a:p>
          <a:p>
            <a:pPr marL="1200150" lvl="2"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Other rates available for larger groups of examiners, up to 100+</a:t>
            </a:r>
          </a:p>
        </p:txBody>
      </p:sp>
    </p:spTree>
    <p:extLst>
      <p:ext uri="{BB962C8B-B14F-4D97-AF65-F5344CB8AC3E}">
        <p14:creationId xmlns:p14="http://schemas.microsoft.com/office/powerpoint/2010/main" val="2722222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3" y="193437"/>
            <a:ext cx="8195685" cy="6147327"/>
          </a:xfrm>
          <a:prstGeom prst="rect">
            <a:avLst/>
          </a:prstGeom>
        </p:spPr>
      </p:pic>
      <p:sp>
        <p:nvSpPr>
          <p:cNvPr id="4" name="Title 1"/>
          <p:cNvSpPr txBox="1">
            <a:spLocks/>
          </p:cNvSpPr>
          <p:nvPr/>
        </p:nvSpPr>
        <p:spPr>
          <a:xfrm>
            <a:off x="457200" y="1286096"/>
            <a:ext cx="8229600" cy="575612"/>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chemeClr val="tx1"/>
              </a:solidFill>
              <a:effectLst/>
              <a:uLnTx/>
              <a:uFillTx/>
              <a:latin typeface="Arial"/>
              <a:ea typeface="+mj-ea"/>
              <a:cs typeface="Arial"/>
            </a:endParaRPr>
          </a:p>
        </p:txBody>
      </p:sp>
      <p:sp>
        <p:nvSpPr>
          <p:cNvPr id="5" name="Content Placeholder 2"/>
          <p:cNvSpPr txBox="1">
            <a:spLocks/>
          </p:cNvSpPr>
          <p:nvPr/>
        </p:nvSpPr>
        <p:spPr>
          <a:xfrm>
            <a:off x="457200" y="2124594"/>
            <a:ext cx="8229599" cy="2980824"/>
          </a:xfrm>
          <a:prstGeom prst="rect">
            <a:avLst/>
          </a:prstGeom>
        </p:spPr>
        <p:txBody>
          <a:bodyPr vert="horz" lIns="0" tIns="45720" rIns="0" bIns="45720" rtlCol="0">
            <a:noAutofit/>
          </a:bodyPr>
          <a:lstStyle/>
          <a:p>
            <a:pPr marR="0" lvl="0" algn="l" defTabSz="457200" rtl="0" eaLnBrk="1" fontAlgn="auto" latinLnBrk="0" hangingPunct="1">
              <a:lnSpc>
                <a:spcPct val="100000"/>
              </a:lnSpc>
              <a:spcBef>
                <a:spcPts val="0"/>
              </a:spcBef>
              <a:spcAft>
                <a:spcPts val="0"/>
              </a:spcAft>
              <a:buClrTx/>
              <a:buSzPct val="120000"/>
              <a:tabLst/>
              <a:defRPr/>
            </a:pPr>
            <a:endParaRPr kumimoji="0" lang="en-US" sz="1800" b="0" i="0" u="none" strike="noStrike" kern="1200" cap="none" spc="0" normalizeH="0" baseline="0" noProof="0" dirty="0">
              <a:ln>
                <a:noFill/>
              </a:ln>
              <a:solidFill>
                <a:schemeClr val="tx2"/>
              </a:solidFill>
              <a:effectLst/>
              <a:uLnTx/>
              <a:uFillTx/>
              <a:latin typeface="Arial"/>
              <a:ea typeface="+mn-ea"/>
              <a:cs typeface="Arial"/>
            </a:endParaRPr>
          </a:p>
        </p:txBody>
      </p:sp>
      <p:sp>
        <p:nvSpPr>
          <p:cNvPr id="2" name="Rectangle 1"/>
          <p:cNvSpPr/>
          <p:nvPr/>
        </p:nvSpPr>
        <p:spPr>
          <a:xfrm>
            <a:off x="146303" y="138990"/>
            <a:ext cx="4425696" cy="1015663"/>
          </a:xfrm>
          <a:prstGeom prst="rect">
            <a:avLst/>
          </a:prstGeom>
        </p:spPr>
        <p:txBody>
          <a:bodyPr wrap="square">
            <a:spAutoFit/>
          </a:bodyPr>
          <a:lstStyle/>
          <a:p>
            <a:pPr lvl="0">
              <a:spcBef>
                <a:spcPct val="0"/>
              </a:spcBef>
              <a:defRPr/>
            </a:pPr>
            <a:r>
              <a:rPr lang="en-US" sz="6000" b="1" dirty="0">
                <a:solidFill>
                  <a:schemeClr val="tx2"/>
                </a:solidFill>
                <a:latin typeface="Arial"/>
                <a:cs typeface="Arial"/>
              </a:rPr>
              <a:t>Questions?</a:t>
            </a:r>
          </a:p>
        </p:txBody>
      </p:sp>
    </p:spTree>
    <p:extLst>
      <p:ext uri="{BB962C8B-B14F-4D97-AF65-F5344CB8AC3E}">
        <p14:creationId xmlns:p14="http://schemas.microsoft.com/office/powerpoint/2010/main" val="155215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81D1-4E6A-4DB0-9466-C64CB5B775C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p>
        </p:txBody>
      </p:sp>
      <p:sp>
        <p:nvSpPr>
          <p:cNvPr id="4" name="Content Placeholder 3">
            <a:extLst>
              <a:ext uri="{FF2B5EF4-FFF2-40B4-BE49-F238E27FC236}">
                <a16:creationId xmlns:a16="http://schemas.microsoft.com/office/drawing/2014/main" id="{B626C720-889A-4EDD-B270-BFB019773B17}"/>
              </a:ext>
            </a:extLst>
          </p:cNvPr>
          <p:cNvSpPr>
            <a:spLocks noGrp="1"/>
          </p:cNvSpPr>
          <p:nvPr>
            <p:ph idx="1"/>
          </p:nvPr>
        </p:nvSpPr>
        <p:spPr>
          <a:xfrm>
            <a:off x="628650" y="1825625"/>
            <a:ext cx="7886700" cy="3762375"/>
          </a:xfrm>
        </p:spPr>
        <p:txBody>
          <a:bodyPr>
            <a:normAutofit/>
          </a:bodyPr>
          <a:lstStyle/>
          <a:p>
            <a:r>
              <a:rPr lang="en-US" sz="3200" dirty="0">
                <a:latin typeface="Arial" panose="020B0604020202020204" pitchFamily="34" charset="0"/>
                <a:cs typeface="Arial" panose="020B0604020202020204" pitchFamily="34" charset="0"/>
              </a:rPr>
              <a:t>For any other questions about the WIIIP, or any of our other products, please feel free to reach out to our representatives at:</a:t>
            </a:r>
            <a:r>
              <a:rPr lang="en-US" sz="2400" b="1" dirty="0">
                <a:solidFill>
                  <a:srgbClr val="28324E"/>
                </a:solidFill>
                <a:latin typeface="Arial" panose="020B0604020202020204" pitchFamily="34" charset="0"/>
                <a:cs typeface="Arial" panose="020B0604020202020204" pitchFamily="34" charset="0"/>
              </a:rPr>
              <a:t> </a:t>
            </a:r>
            <a:r>
              <a:rPr lang="en-US" sz="2400" b="1" i="0" u="none" strike="noStrike" dirty="0">
                <a:solidFill>
                  <a:srgbClr val="28324E"/>
                </a:solidFill>
                <a:effectLst/>
                <a:latin typeface="Arial" panose="020B0604020202020204" pitchFamily="34" charset="0"/>
                <a:hlinkClick r:id="rId2"/>
              </a:rPr>
              <a:t>inquiry@service.riversideinsights.com</a:t>
            </a:r>
            <a:endParaRPr lang="en-US" sz="2400" b="1" i="0" u="none" strike="noStrike" dirty="0">
              <a:solidFill>
                <a:srgbClr val="28324E"/>
              </a:solidFill>
              <a:effectLst/>
              <a:latin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70014A6-E00E-4DCD-A2E9-2C73AF068456}"/>
              </a:ext>
            </a:extLst>
          </p:cNvPr>
          <p:cNvSpPr>
            <a:spLocks noGrp="1"/>
          </p:cNvSpPr>
          <p:nvPr>
            <p:ph type="sldNum" sz="quarter" idx="12"/>
          </p:nvPr>
        </p:nvSpPr>
        <p:spPr/>
        <p:txBody>
          <a:bodyPr/>
          <a:lstStyle/>
          <a:p>
            <a:fld id="{783E5F0D-CBDD-6347-A225-5CD5D5BCDEFD}" type="slidenum">
              <a:rPr lang="en-US" smtClean="0"/>
              <a:pPr/>
              <a:t>88</a:t>
            </a:fld>
            <a:endParaRPr lang="en-US" dirty="0"/>
          </a:p>
        </p:txBody>
      </p:sp>
    </p:spTree>
    <p:extLst>
      <p:ext uri="{BB962C8B-B14F-4D97-AF65-F5344CB8AC3E}">
        <p14:creationId xmlns:p14="http://schemas.microsoft.com/office/powerpoint/2010/main" val="131151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The Comprehensive Report</a:t>
            </a:r>
            <a:endParaRPr lang="en-US" sz="3600" b="1" i="1" dirty="0">
              <a:solidFill>
                <a:schemeClr val="tx2"/>
              </a:solidFill>
              <a:cs typeface="Arial"/>
            </a:endParaRPr>
          </a:p>
        </p:txBody>
      </p:sp>
      <p:sp>
        <p:nvSpPr>
          <p:cNvPr id="8"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t>Report provides interpretive overview narrative of performances on the tests and clusters administered					</a:t>
            </a:r>
          </a:p>
          <a:p>
            <a:r>
              <a:rPr lang="en-US" altLang="en-US" sz="2800" b="1" dirty="0"/>
              <a:t>More detail can be included by selecting the “Appendix A: Detailed Interpretation of Clusters and Tests” report option</a:t>
            </a:r>
          </a:p>
          <a:p>
            <a:pPr marL="0" indent="0">
              <a:buNone/>
            </a:pPr>
            <a:endParaRPr lang="en-US" altLang="en-US" sz="2800" b="1" dirty="0"/>
          </a:p>
          <a:p>
            <a:r>
              <a:rPr lang="en-US" altLang="en-US" sz="2800" b="1" dirty="0"/>
              <a:t>If selected, checklists, evidence-based and formative interventions can be included</a:t>
            </a:r>
          </a:p>
          <a:p>
            <a:endParaRPr lang="en-US" altLang="en-US" sz="2800" b="1" dirty="0"/>
          </a:p>
          <a:p>
            <a:r>
              <a:rPr lang="en-US" altLang="en-US" sz="2800" b="1" dirty="0"/>
              <a:t>Score report is included in body of report		</a:t>
            </a:r>
          </a:p>
          <a:p>
            <a:endParaRPr lang="en-US" altLang="en-US" sz="2800" b="1" dirty="0"/>
          </a:p>
          <a:p>
            <a:endParaRPr lang="en-US" altLang="en-US" sz="2800" b="1" dirty="0"/>
          </a:p>
        </p:txBody>
      </p:sp>
      <p:sp>
        <p:nvSpPr>
          <p:cNvPr id="9"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Summary</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Tree>
    <p:extLst>
      <p:ext uri="{BB962C8B-B14F-4D97-AF65-F5344CB8AC3E}">
        <p14:creationId xmlns:p14="http://schemas.microsoft.com/office/powerpoint/2010/main" val="3392974891"/>
      </p:ext>
    </p:extLst>
  </p:cSld>
  <p:clrMapOvr>
    <a:masterClrMapping/>
  </p:clrMapOvr>
</p:sld>
</file>

<file path=ppt/theme/theme1.xml><?xml version="1.0" encoding="utf-8"?>
<a:theme xmlns:a="http://schemas.openxmlformats.org/drawingml/2006/main" name="Spanish Assessments Theme">
  <a:themeElements>
    <a:clrScheme name="WMLS LOGO">
      <a:dk1>
        <a:srgbClr val="860C4C"/>
      </a:dk1>
      <a:lt1>
        <a:sysClr val="window" lastClr="FFFFFF"/>
      </a:lt1>
      <a:dk2>
        <a:srgbClr val="A81C58"/>
      </a:dk2>
      <a:lt2>
        <a:srgbClr val="EBEBEB"/>
      </a:lt2>
      <a:accent1>
        <a:srgbClr val="61B6BF"/>
      </a:accent1>
      <a:accent2>
        <a:srgbClr val="FFC30B"/>
      </a:accent2>
      <a:accent3>
        <a:srgbClr val="ED8513"/>
      </a:accent3>
      <a:accent4>
        <a:srgbClr val="A81C58"/>
      </a:accent4>
      <a:accent5>
        <a:srgbClr val="EE50AA"/>
      </a:accent5>
      <a:accent6>
        <a:srgbClr val="61B6BF"/>
      </a:accent6>
      <a:hlink>
        <a:srgbClr val="8F8F8F"/>
      </a:hlink>
      <a:folHlink>
        <a:srgbClr val="A5A5A5"/>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1_Cooking 16x9">
  <a:themeElements>
    <a:clrScheme name="WMLS LOGO">
      <a:dk1>
        <a:srgbClr val="860C4C"/>
      </a:dk1>
      <a:lt1>
        <a:sysClr val="window" lastClr="FFFFFF"/>
      </a:lt1>
      <a:dk2>
        <a:srgbClr val="A81C58"/>
      </a:dk2>
      <a:lt2>
        <a:srgbClr val="EBEBEB"/>
      </a:lt2>
      <a:accent1>
        <a:srgbClr val="61B6BF"/>
      </a:accent1>
      <a:accent2>
        <a:srgbClr val="FFC30B"/>
      </a:accent2>
      <a:accent3>
        <a:srgbClr val="ED8513"/>
      </a:accent3>
      <a:accent4>
        <a:srgbClr val="A81C58"/>
      </a:accent4>
      <a:accent5>
        <a:srgbClr val="EE50AA"/>
      </a:accent5>
      <a:accent6>
        <a:srgbClr val="61B6BF"/>
      </a:accent6>
      <a:hlink>
        <a:srgbClr val="8F8F8F"/>
      </a:hlink>
      <a:folHlink>
        <a:srgbClr val="A5A5A5"/>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25_Cooking 16x9">
  <a:themeElements>
    <a:clrScheme name="WMLS LOGO">
      <a:dk1>
        <a:srgbClr val="860C4C"/>
      </a:dk1>
      <a:lt1>
        <a:sysClr val="window" lastClr="FFFFFF"/>
      </a:lt1>
      <a:dk2>
        <a:srgbClr val="A81C58"/>
      </a:dk2>
      <a:lt2>
        <a:srgbClr val="EBEBEB"/>
      </a:lt2>
      <a:accent1>
        <a:srgbClr val="61B6BF"/>
      </a:accent1>
      <a:accent2>
        <a:srgbClr val="FFC30B"/>
      </a:accent2>
      <a:accent3>
        <a:srgbClr val="ED8513"/>
      </a:accent3>
      <a:accent4>
        <a:srgbClr val="A81C58"/>
      </a:accent4>
      <a:accent5>
        <a:srgbClr val="EE50AA"/>
      </a:accent5>
      <a:accent6>
        <a:srgbClr val="61B6BF"/>
      </a:accent6>
      <a:hlink>
        <a:srgbClr val="8F8F8F"/>
      </a:hlink>
      <a:folHlink>
        <a:srgbClr val="A5A5A5"/>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4.xml><?xml version="1.0" encoding="utf-8"?>
<a:theme xmlns:a="http://schemas.openxmlformats.org/drawingml/2006/main" name="26_Cooking 16x9">
  <a:themeElements>
    <a:clrScheme name="WMLS LOGO">
      <a:dk1>
        <a:srgbClr val="860C4C"/>
      </a:dk1>
      <a:lt1>
        <a:sysClr val="window" lastClr="FFFFFF"/>
      </a:lt1>
      <a:dk2>
        <a:srgbClr val="A81C58"/>
      </a:dk2>
      <a:lt2>
        <a:srgbClr val="EBEBEB"/>
      </a:lt2>
      <a:accent1>
        <a:srgbClr val="61B6BF"/>
      </a:accent1>
      <a:accent2>
        <a:srgbClr val="FFC30B"/>
      </a:accent2>
      <a:accent3>
        <a:srgbClr val="ED8513"/>
      </a:accent3>
      <a:accent4>
        <a:srgbClr val="A81C58"/>
      </a:accent4>
      <a:accent5>
        <a:srgbClr val="EE50AA"/>
      </a:accent5>
      <a:accent6>
        <a:srgbClr val="61B6BF"/>
      </a:accent6>
      <a:hlink>
        <a:srgbClr val="8F8F8F"/>
      </a:hlink>
      <a:folHlink>
        <a:srgbClr val="A5A5A5"/>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5.xml><?xml version="1.0" encoding="utf-8"?>
<a:theme xmlns:a="http://schemas.openxmlformats.org/drawingml/2006/main" name="HMH_New_Brand_PPT_16x9_V2">
  <a:themeElements>
    <a:clrScheme name="HMH">
      <a:dk1>
        <a:srgbClr val="54585A"/>
      </a:dk1>
      <a:lt1>
        <a:srgbClr val="FFFFFF"/>
      </a:lt1>
      <a:dk2>
        <a:srgbClr val="F2A900"/>
      </a:dk2>
      <a:lt2>
        <a:srgbClr val="898D8D"/>
      </a:lt2>
      <a:accent1>
        <a:srgbClr val="6F83C1"/>
      </a:accent1>
      <a:accent2>
        <a:srgbClr val="CE3D95"/>
      </a:accent2>
      <a:accent3>
        <a:srgbClr val="00A8C8"/>
      </a:accent3>
      <a:accent4>
        <a:srgbClr val="EF4E45"/>
      </a:accent4>
      <a:accent5>
        <a:srgbClr val="B2B935"/>
      </a:accent5>
      <a:accent6>
        <a:srgbClr val="ED2C67"/>
      </a:accent6>
      <a:hlink>
        <a:srgbClr val="F48132"/>
      </a:hlink>
      <a:folHlink>
        <a:srgbClr val="72BE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5 Kickoff Template 16x9 FINAL.potx" id="{3AE5DDFD-D463-4FD5-B292-67DFBC5FD1DB}" vid="{F9EAD344-A13D-4BE4-9AAE-F55EB97FFA5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DA54E029BCD4CBAD23BBDE2DEBA84" ma:contentTypeVersion="2" ma:contentTypeDescription="Create a new document." ma:contentTypeScope="" ma:versionID="db9ef92a4896f0d99b4205edaf1a96d7">
  <xsd:schema xmlns:xsd="http://www.w3.org/2001/XMLSchema" xmlns:xs="http://www.w3.org/2001/XMLSchema" xmlns:p="http://schemas.microsoft.com/office/2006/metadata/properties" xmlns:ns1="http://schemas.microsoft.com/sharepoint/v3" targetNamespace="http://schemas.microsoft.com/office/2006/metadata/properties" ma:root="true" ma:fieldsID="9f92d6817218d07a1539fcaf048091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ED94BA-3734-4A80-A2F5-24EC85D2C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32A167-148D-40BB-B61A-F4E4875445A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5006CF5-0A6C-4267-819E-A69A3DB040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Spanish Assessments Theme</Template>
  <TotalTime>11976</TotalTime>
  <Words>4570</Words>
  <Application>Microsoft Office PowerPoint</Application>
  <PresentationFormat>On-screen Show (4:3)</PresentationFormat>
  <Paragraphs>613</Paragraphs>
  <Slides>88</Slides>
  <Notes>36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88</vt:i4>
      </vt:variant>
    </vt:vector>
  </HeadingPairs>
  <TitlesOfParts>
    <vt:vector size="102" baseType="lpstr">
      <vt:lpstr>Arial</vt:lpstr>
      <vt:lpstr>Calibri</vt:lpstr>
      <vt:lpstr>Calibri Light</vt:lpstr>
      <vt:lpstr>Comic Sans MS</vt:lpstr>
      <vt:lpstr>Constantia</vt:lpstr>
      <vt:lpstr>Lucida Grande</vt:lpstr>
      <vt:lpstr>Open Sans</vt:lpstr>
      <vt:lpstr>Wingdings</vt:lpstr>
      <vt:lpstr>Spanish Assessments Theme</vt:lpstr>
      <vt:lpstr>1_Cooking 16x9</vt:lpstr>
      <vt:lpstr>25_Cooking 16x9</vt:lpstr>
      <vt:lpstr>26_Cooking 16x9</vt:lpstr>
      <vt:lpstr>HMH_New_Brand_PPT_16x9_V2</vt:lpstr>
      <vt:lpstr>Office Theme</vt:lpstr>
      <vt:lpstr>PowerPoint Presentation</vt:lpstr>
      <vt:lpstr>PowerPoint Presentation</vt:lpstr>
      <vt:lpstr>Overview</vt:lpstr>
      <vt:lpstr>PowerPoint Presentation</vt:lpstr>
      <vt:lpstr>PowerPoint Presentation</vt:lpstr>
      <vt:lpstr>PowerPoint Presentation</vt:lpstr>
      <vt:lpstr>PowerPoint Presentation</vt:lpstr>
      <vt:lpstr>The Comprehensive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Evidence-Based Interventions</vt:lpstr>
      <vt:lpstr>PowerPoint Presentation</vt:lpstr>
      <vt:lpstr>PowerPoint Presentation</vt:lpstr>
      <vt:lpstr>CLUSTER/Test    W     AE  RPI   SS (68% Band) Math Facts Fluency     464     7-8  0/90   50 (43-56)</vt:lpstr>
      <vt:lpstr>PowerPoint Presentation</vt:lpstr>
      <vt:lpstr>CLUSTER/Test    W     AE  RPI   SS (68% Band) Comp-Knowledge       461     5-3  1/90   &lt;40 (&lt;40-41)</vt:lpstr>
      <vt:lpstr>PowerPoint Presentation</vt:lpstr>
      <vt:lpstr>CLUSTER/Test    W     AE  RPI   SS (68% Band) Oral Language  491    8-6        54/90 76 (71-81)</vt:lpstr>
      <vt:lpstr>Formative Interventions</vt:lpstr>
      <vt:lpstr>PowerPoint Presentation</vt:lpstr>
      <vt:lpstr>PowerPoint Presentation</vt:lpstr>
      <vt:lpstr>PowerPoint Presentation</vt:lpstr>
      <vt:lpstr>PowerPoint Presentation</vt:lpstr>
      <vt:lpstr>PowerPoint Presentation</vt:lpstr>
      <vt:lpstr>Dyslexia Report</vt:lpstr>
      <vt:lpstr>PowerPoint Presentation</vt:lpstr>
      <vt:lpstr>Goals of the Dyslexia Profile Report</vt:lpstr>
      <vt:lpstr>Dyslexia Report Components</vt:lpstr>
      <vt:lpstr>PowerPoint Presentation</vt:lpstr>
      <vt:lpstr>Concept Behind the ASB:</vt:lpstr>
      <vt:lpstr>PowerPoint Presentation</vt:lpstr>
      <vt:lpstr>Identifying SECONDARY Reading and Writing Difficulties:</vt:lpstr>
      <vt:lpstr>PowerPoint Presentation</vt:lpstr>
      <vt:lpstr>Cognitive Characteristics of Dyslexia</vt:lpstr>
      <vt:lpstr>Relevant Cognitive Abilities</vt:lpstr>
      <vt:lpstr>PowerPoint Presentation</vt:lpstr>
      <vt:lpstr>Required Tests </vt:lpstr>
      <vt:lpstr>PowerPoint Presentation</vt:lpstr>
      <vt:lpstr>PowerPoint Presentation</vt:lpstr>
      <vt:lpstr>PowerPoint Presentation</vt:lpstr>
      <vt:lpstr>PowerPoint Presentation</vt:lpstr>
      <vt:lpstr>Error Message for Missing Tests/Clusters</vt:lpstr>
      <vt:lpstr>Dyslexia Report Online Help</vt:lpstr>
      <vt:lpstr>PowerPoint Presentation</vt:lpstr>
      <vt:lpstr>PowerPoint Presentation</vt:lpstr>
      <vt:lpstr>At the Beginning of Every Dyslexia Report</vt:lpstr>
      <vt:lpstr>Checklist Information Embedded in Report:</vt:lpstr>
      <vt:lpstr>Primary Areas: Reading and Spelling</vt:lpstr>
      <vt:lpstr>Comparison to Predictors: Gf-Gc, OL, Academic Knowledge</vt:lpstr>
      <vt:lpstr>Interpretation Information: </vt:lpstr>
      <vt:lpstr>Comparison Methods:</vt:lpstr>
      <vt:lpstr>Recommendations and Interventions:</vt:lpstr>
      <vt:lpstr>Detailed Interpretation of Clusters and Tests:</vt:lpstr>
      <vt:lpstr>PowerPoint Presentation</vt:lpstr>
      <vt:lpstr>PowerPoint Presentation</vt:lpstr>
      <vt:lpstr>PowerPoint Presentation</vt:lpstr>
      <vt:lpstr>PowerPoint Presentation</vt:lpstr>
      <vt:lpstr>Availability and Pricing</vt:lpstr>
      <vt:lpstr>PowerPoint Presentation</vt:lpstr>
      <vt:lpstr>PowerPoint Presentation</vt:lpstr>
      <vt:lpstr>Thank you!</vt:lpstr>
    </vt:vector>
  </TitlesOfParts>
  <Company>Houghton Mifflin Harcourt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few tips!</dc:title>
  <dc:creator>Olson, Bianca</dc:creator>
  <cp:lastModifiedBy>Grant, Geremy</cp:lastModifiedBy>
  <cp:revision>267</cp:revision>
  <cp:lastPrinted>2018-11-28T14:18:29Z</cp:lastPrinted>
  <dcterms:created xsi:type="dcterms:W3CDTF">2012-11-29T22:33:50Z</dcterms:created>
  <dcterms:modified xsi:type="dcterms:W3CDTF">2021-11-29T15:25:28Z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0x0101006C1DA54E029BCD4CBAD23BBDE2DEBA84</vt:lpwstr>
  </property>
</Properties>
</file>